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87"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9010313" cy="10693400"/>
  <p:notesSz cx="7556500" cy="10693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36" y="36"/>
      </p:cViewPr>
      <p:guideLst>
        <p:guide orient="horz" pos="2880"/>
        <p:guide pos="543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26970" y="3314954"/>
            <a:ext cx="16172344" cy="43088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853943" y="5988304"/>
            <a:ext cx="1331840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6" name="Holder 6"/>
          <p:cNvSpPr>
            <a:spLocks noGrp="1"/>
          </p:cNvSpPr>
          <p:nvPr>
            <p:ph type="sldNum" sz="quarter" idx="7"/>
          </p:nvPr>
        </p:nvSpPr>
        <p:spPr/>
        <p:txBody>
          <a:bodyPr lIns="0" tIns="0" rIns="0" bIns="0"/>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97" y="0"/>
            <a:ext cx="19019035" cy="6587998"/>
          </a:xfrm>
          <a:prstGeom prst="rect">
            <a:avLst/>
          </a:prstGeom>
        </p:spPr>
      </p:pic>
      <p:sp>
        <p:nvSpPr>
          <p:cNvPr id="17" name="bg object 17"/>
          <p:cNvSpPr/>
          <p:nvPr/>
        </p:nvSpPr>
        <p:spPr>
          <a:xfrm>
            <a:off x="97" y="1"/>
            <a:ext cx="19019896" cy="6588125"/>
          </a:xfrm>
          <a:custGeom>
            <a:avLst/>
            <a:gdLst/>
            <a:ahLst/>
            <a:cxnLst/>
            <a:rect l="l" t="t" r="r" b="b"/>
            <a:pathLst>
              <a:path w="7560309" h="6588125">
                <a:moveTo>
                  <a:pt x="0" y="6587998"/>
                </a:moveTo>
                <a:lnTo>
                  <a:pt x="7559967" y="6587998"/>
                </a:lnTo>
                <a:lnTo>
                  <a:pt x="7559967" y="0"/>
                </a:lnTo>
                <a:lnTo>
                  <a:pt x="0" y="0"/>
                </a:lnTo>
                <a:lnTo>
                  <a:pt x="0" y="6587998"/>
                </a:lnTo>
                <a:close/>
              </a:path>
            </a:pathLst>
          </a:custGeom>
          <a:solidFill>
            <a:srgbClr val="002147">
              <a:alpha val="13000"/>
            </a:srgbClr>
          </a:solidFill>
        </p:spPr>
        <p:txBody>
          <a:bodyPr wrap="square" lIns="0" tIns="0" rIns="0" bIns="0" rtlCol="0"/>
          <a:lstStyle/>
          <a:p>
            <a:endParaRPr sz="1800"/>
          </a:p>
        </p:txBody>
      </p:sp>
      <p:sp>
        <p:nvSpPr>
          <p:cNvPr id="18" name="bg object 18"/>
          <p:cNvSpPr/>
          <p:nvPr/>
        </p:nvSpPr>
        <p:spPr>
          <a:xfrm>
            <a:off x="1" y="1"/>
            <a:ext cx="10492412" cy="1044575"/>
          </a:xfrm>
          <a:custGeom>
            <a:avLst/>
            <a:gdLst/>
            <a:ahLst/>
            <a:cxnLst/>
            <a:rect l="l" t="t" r="r" b="b"/>
            <a:pathLst>
              <a:path w="4170679" h="1044575">
                <a:moveTo>
                  <a:pt x="4170545" y="0"/>
                </a:moveTo>
                <a:lnTo>
                  <a:pt x="0" y="0"/>
                </a:lnTo>
                <a:lnTo>
                  <a:pt x="0" y="1043998"/>
                </a:lnTo>
                <a:lnTo>
                  <a:pt x="3556800" y="1043998"/>
                </a:lnTo>
                <a:lnTo>
                  <a:pt x="4170545" y="0"/>
                </a:lnTo>
                <a:close/>
              </a:path>
            </a:pathLst>
          </a:custGeom>
          <a:solidFill>
            <a:srgbClr val="FFFFFF"/>
          </a:solidFill>
        </p:spPr>
        <p:txBody>
          <a:bodyPr wrap="square" lIns="0" tIns="0" rIns="0" bIns="0" rtlCol="0"/>
          <a:lstStyle/>
          <a:p>
            <a:endParaRPr sz="1800"/>
          </a:p>
        </p:txBody>
      </p:sp>
      <p:sp>
        <p:nvSpPr>
          <p:cNvPr id="19" name="bg object 19"/>
          <p:cNvSpPr/>
          <p:nvPr/>
        </p:nvSpPr>
        <p:spPr>
          <a:xfrm>
            <a:off x="2322798" y="326907"/>
            <a:ext cx="980868" cy="301625"/>
          </a:xfrm>
          <a:custGeom>
            <a:avLst/>
            <a:gdLst/>
            <a:ahLst/>
            <a:cxnLst/>
            <a:rect l="l" t="t" r="r" b="b"/>
            <a:pathLst>
              <a:path w="389890" h="301625">
                <a:moveTo>
                  <a:pt x="123370" y="301072"/>
                </a:moveTo>
                <a:lnTo>
                  <a:pt x="69392" y="293806"/>
                </a:lnTo>
                <a:lnTo>
                  <a:pt x="29636" y="273283"/>
                </a:lnTo>
                <a:lnTo>
                  <a:pt x="5905" y="241722"/>
                </a:lnTo>
                <a:lnTo>
                  <a:pt x="0" y="201339"/>
                </a:lnTo>
                <a:lnTo>
                  <a:pt x="13723" y="154350"/>
                </a:lnTo>
                <a:lnTo>
                  <a:pt x="39769" y="114244"/>
                </a:lnTo>
                <a:lnTo>
                  <a:pt x="75948" y="77632"/>
                </a:lnTo>
                <a:lnTo>
                  <a:pt x="119713" y="46208"/>
                </a:lnTo>
                <a:lnTo>
                  <a:pt x="168519" y="21666"/>
                </a:lnTo>
                <a:lnTo>
                  <a:pt x="219823" y="5698"/>
                </a:lnTo>
                <a:lnTo>
                  <a:pt x="271077" y="0"/>
                </a:lnTo>
                <a:lnTo>
                  <a:pt x="324220" y="5988"/>
                </a:lnTo>
                <a:lnTo>
                  <a:pt x="358332" y="21239"/>
                </a:lnTo>
                <a:lnTo>
                  <a:pt x="378070" y="41683"/>
                </a:lnTo>
                <a:lnTo>
                  <a:pt x="388089" y="63251"/>
                </a:lnTo>
                <a:lnTo>
                  <a:pt x="389410" y="67714"/>
                </a:lnTo>
                <a:lnTo>
                  <a:pt x="387775" y="68329"/>
                </a:lnTo>
                <a:lnTo>
                  <a:pt x="387370" y="67015"/>
                </a:lnTo>
                <a:lnTo>
                  <a:pt x="384316" y="59798"/>
                </a:lnTo>
                <a:lnTo>
                  <a:pt x="370882" y="38972"/>
                </a:lnTo>
                <a:lnTo>
                  <a:pt x="352324" y="22867"/>
                </a:lnTo>
                <a:lnTo>
                  <a:pt x="329029" y="12358"/>
                </a:lnTo>
                <a:lnTo>
                  <a:pt x="301385" y="8320"/>
                </a:lnTo>
                <a:lnTo>
                  <a:pt x="253983" y="17130"/>
                </a:lnTo>
                <a:lnTo>
                  <a:pt x="211534" y="42693"/>
                </a:lnTo>
                <a:lnTo>
                  <a:pt x="178595" y="81180"/>
                </a:lnTo>
                <a:lnTo>
                  <a:pt x="159721" y="128767"/>
                </a:lnTo>
                <a:lnTo>
                  <a:pt x="156789" y="168559"/>
                </a:lnTo>
                <a:lnTo>
                  <a:pt x="164586" y="200319"/>
                </a:lnTo>
                <a:lnTo>
                  <a:pt x="181398" y="223679"/>
                </a:lnTo>
                <a:lnTo>
                  <a:pt x="205512" y="238273"/>
                </a:lnTo>
                <a:lnTo>
                  <a:pt x="235215" y="243732"/>
                </a:lnTo>
                <a:lnTo>
                  <a:pt x="268794" y="239690"/>
                </a:lnTo>
                <a:lnTo>
                  <a:pt x="304535" y="225778"/>
                </a:lnTo>
                <a:lnTo>
                  <a:pt x="340727" y="201631"/>
                </a:lnTo>
                <a:lnTo>
                  <a:pt x="375655" y="166881"/>
                </a:lnTo>
                <a:lnTo>
                  <a:pt x="364809" y="179811"/>
                </a:lnTo>
                <a:lnTo>
                  <a:pt x="327853" y="217046"/>
                </a:lnTo>
                <a:lnTo>
                  <a:pt x="293729" y="244019"/>
                </a:lnTo>
                <a:lnTo>
                  <a:pt x="255928" y="267111"/>
                </a:lnTo>
                <a:lnTo>
                  <a:pt x="214740" y="285119"/>
                </a:lnTo>
                <a:lnTo>
                  <a:pt x="170457" y="296840"/>
                </a:lnTo>
                <a:lnTo>
                  <a:pt x="123370" y="301072"/>
                </a:lnTo>
                <a:close/>
              </a:path>
            </a:pathLst>
          </a:custGeom>
          <a:solidFill>
            <a:srgbClr val="007CB7"/>
          </a:solidFill>
        </p:spPr>
        <p:txBody>
          <a:bodyPr wrap="square" lIns="0" tIns="0" rIns="0" bIns="0" rtlCol="0"/>
          <a:lstStyle/>
          <a:p>
            <a:endParaRPr sz="1800"/>
          </a:p>
        </p:txBody>
      </p:sp>
      <p:sp>
        <p:nvSpPr>
          <p:cNvPr id="20" name="bg object 20"/>
          <p:cNvSpPr/>
          <p:nvPr/>
        </p:nvSpPr>
        <p:spPr>
          <a:xfrm>
            <a:off x="2717232" y="216002"/>
            <a:ext cx="730060" cy="354965"/>
          </a:xfrm>
          <a:custGeom>
            <a:avLst/>
            <a:gdLst/>
            <a:ahLst/>
            <a:cxnLst/>
            <a:rect l="l" t="t" r="r" b="b"/>
            <a:pathLst>
              <a:path w="290194" h="354965">
                <a:moveTo>
                  <a:pt x="121344" y="29910"/>
                </a:moveTo>
                <a:lnTo>
                  <a:pt x="118669" y="28546"/>
                </a:lnTo>
                <a:lnTo>
                  <a:pt x="118859" y="27915"/>
                </a:lnTo>
                <a:lnTo>
                  <a:pt x="119148" y="27401"/>
                </a:lnTo>
                <a:lnTo>
                  <a:pt x="165902" y="2003"/>
                </a:lnTo>
                <a:lnTo>
                  <a:pt x="187376" y="0"/>
                </a:lnTo>
                <a:lnTo>
                  <a:pt x="208566" y="2069"/>
                </a:lnTo>
                <a:lnTo>
                  <a:pt x="213362" y="3452"/>
                </a:lnTo>
                <a:lnTo>
                  <a:pt x="183115" y="3452"/>
                </a:lnTo>
                <a:lnTo>
                  <a:pt x="166496" y="5169"/>
                </a:lnTo>
                <a:lnTo>
                  <a:pt x="128237" y="21605"/>
                </a:lnTo>
                <a:lnTo>
                  <a:pt x="121699" y="29439"/>
                </a:lnTo>
                <a:lnTo>
                  <a:pt x="121344" y="29910"/>
                </a:lnTo>
                <a:close/>
              </a:path>
              <a:path w="290194" h="354965">
                <a:moveTo>
                  <a:pt x="175310" y="318317"/>
                </a:moveTo>
                <a:lnTo>
                  <a:pt x="69299" y="318317"/>
                </a:lnTo>
                <a:lnTo>
                  <a:pt x="112400" y="311016"/>
                </a:lnTo>
                <a:lnTo>
                  <a:pt x="155684" y="291069"/>
                </a:lnTo>
                <a:lnTo>
                  <a:pt x="196127" y="261415"/>
                </a:lnTo>
                <a:lnTo>
                  <a:pt x="230702" y="224990"/>
                </a:lnTo>
                <a:lnTo>
                  <a:pt x="256387" y="184733"/>
                </a:lnTo>
                <a:lnTo>
                  <a:pt x="272875" y="138605"/>
                </a:lnTo>
                <a:lnTo>
                  <a:pt x="277744" y="93470"/>
                </a:lnTo>
                <a:lnTo>
                  <a:pt x="270513" y="53989"/>
                </a:lnTo>
                <a:lnTo>
                  <a:pt x="250698" y="24824"/>
                </a:lnTo>
                <a:lnTo>
                  <a:pt x="227448" y="11359"/>
                </a:lnTo>
                <a:lnTo>
                  <a:pt x="204176" y="4875"/>
                </a:lnTo>
                <a:lnTo>
                  <a:pt x="183115" y="3452"/>
                </a:lnTo>
                <a:lnTo>
                  <a:pt x="213362" y="3452"/>
                </a:lnTo>
                <a:lnTo>
                  <a:pt x="272613" y="40995"/>
                </a:lnTo>
                <a:lnTo>
                  <a:pt x="290070" y="114622"/>
                </a:lnTo>
                <a:lnTo>
                  <a:pt x="282023" y="160616"/>
                </a:lnTo>
                <a:lnTo>
                  <a:pt x="262628" y="210182"/>
                </a:lnTo>
                <a:lnTo>
                  <a:pt x="243451" y="243781"/>
                </a:lnTo>
                <a:lnTo>
                  <a:pt x="218583" y="278132"/>
                </a:lnTo>
                <a:lnTo>
                  <a:pt x="183670" y="312758"/>
                </a:lnTo>
                <a:lnTo>
                  <a:pt x="175310" y="318317"/>
                </a:lnTo>
                <a:close/>
              </a:path>
              <a:path w="290194" h="354965">
                <a:moveTo>
                  <a:pt x="78280" y="354631"/>
                </a:moveTo>
                <a:lnTo>
                  <a:pt x="48625" y="349141"/>
                </a:lnTo>
                <a:lnTo>
                  <a:pt x="24555" y="334535"/>
                </a:lnTo>
                <a:lnTo>
                  <a:pt x="7777" y="311181"/>
                </a:lnTo>
                <a:lnTo>
                  <a:pt x="0" y="279444"/>
                </a:lnTo>
                <a:lnTo>
                  <a:pt x="2929" y="239689"/>
                </a:lnTo>
                <a:lnTo>
                  <a:pt x="1759" y="268569"/>
                </a:lnTo>
                <a:lnTo>
                  <a:pt x="11311" y="293762"/>
                </a:lnTo>
                <a:lnTo>
                  <a:pt x="33269" y="311567"/>
                </a:lnTo>
                <a:lnTo>
                  <a:pt x="69299" y="318317"/>
                </a:lnTo>
                <a:lnTo>
                  <a:pt x="175310" y="318317"/>
                </a:lnTo>
                <a:lnTo>
                  <a:pt x="147510" y="336806"/>
                </a:lnTo>
                <a:lnTo>
                  <a:pt x="111811" y="350642"/>
                </a:lnTo>
                <a:lnTo>
                  <a:pt x="78280" y="354631"/>
                </a:lnTo>
                <a:close/>
              </a:path>
            </a:pathLst>
          </a:custGeom>
          <a:solidFill>
            <a:srgbClr val="F5821F"/>
          </a:solidFill>
        </p:spPr>
        <p:txBody>
          <a:bodyPr wrap="square" lIns="0" tIns="0" rIns="0" bIns="0" rtlCol="0"/>
          <a:lstStyle/>
          <a:p>
            <a:endParaRPr sz="1800"/>
          </a:p>
        </p:txBody>
      </p:sp>
      <p:sp>
        <p:nvSpPr>
          <p:cNvPr id="21" name="bg object 21"/>
          <p:cNvSpPr/>
          <p:nvPr/>
        </p:nvSpPr>
        <p:spPr>
          <a:xfrm>
            <a:off x="1177363" y="669087"/>
            <a:ext cx="2627896" cy="194945"/>
          </a:xfrm>
          <a:custGeom>
            <a:avLst/>
            <a:gdLst/>
            <a:ahLst/>
            <a:cxnLst/>
            <a:rect l="l" t="t" r="r" b="b"/>
            <a:pathLst>
              <a:path w="1044575" h="194944">
                <a:moveTo>
                  <a:pt x="236588" y="32702"/>
                </a:moveTo>
                <a:lnTo>
                  <a:pt x="203809" y="32702"/>
                </a:lnTo>
                <a:lnTo>
                  <a:pt x="202057" y="35775"/>
                </a:lnTo>
                <a:lnTo>
                  <a:pt x="209080" y="41757"/>
                </a:lnTo>
                <a:lnTo>
                  <a:pt x="210439" y="47129"/>
                </a:lnTo>
                <a:lnTo>
                  <a:pt x="171399" y="155676"/>
                </a:lnTo>
                <a:lnTo>
                  <a:pt x="132118" y="32702"/>
                </a:lnTo>
                <a:lnTo>
                  <a:pt x="106248" y="32702"/>
                </a:lnTo>
                <a:lnTo>
                  <a:pt x="104482" y="35775"/>
                </a:lnTo>
                <a:lnTo>
                  <a:pt x="111506" y="41757"/>
                </a:lnTo>
                <a:lnTo>
                  <a:pt x="112877" y="47129"/>
                </a:lnTo>
                <a:lnTo>
                  <a:pt x="73317" y="154203"/>
                </a:lnTo>
                <a:lnTo>
                  <a:pt x="33413" y="32702"/>
                </a:lnTo>
                <a:lnTo>
                  <a:pt x="1752" y="32702"/>
                </a:lnTo>
                <a:lnTo>
                  <a:pt x="0" y="35775"/>
                </a:lnTo>
                <a:lnTo>
                  <a:pt x="3657" y="37680"/>
                </a:lnTo>
                <a:lnTo>
                  <a:pt x="9385" y="39839"/>
                </a:lnTo>
                <a:lnTo>
                  <a:pt x="12725" y="45478"/>
                </a:lnTo>
                <a:lnTo>
                  <a:pt x="14795" y="52717"/>
                </a:lnTo>
                <a:lnTo>
                  <a:pt x="59601" y="191071"/>
                </a:lnTo>
                <a:lnTo>
                  <a:pt x="79997" y="191071"/>
                </a:lnTo>
                <a:lnTo>
                  <a:pt x="121513" y="77724"/>
                </a:lnTo>
                <a:lnTo>
                  <a:pt x="158356" y="191071"/>
                </a:lnTo>
                <a:lnTo>
                  <a:pt x="178701" y="191071"/>
                </a:lnTo>
                <a:lnTo>
                  <a:pt x="236588" y="32702"/>
                </a:lnTo>
                <a:close/>
              </a:path>
              <a:path w="1044575" h="194944">
                <a:moveTo>
                  <a:pt x="285864" y="0"/>
                </a:moveTo>
                <a:lnTo>
                  <a:pt x="265861" y="0"/>
                </a:lnTo>
                <a:lnTo>
                  <a:pt x="259905" y="13017"/>
                </a:lnTo>
                <a:lnTo>
                  <a:pt x="262280" y="17195"/>
                </a:lnTo>
                <a:lnTo>
                  <a:pt x="279057" y="17195"/>
                </a:lnTo>
                <a:lnTo>
                  <a:pt x="285864" y="0"/>
                </a:lnTo>
                <a:close/>
              </a:path>
              <a:path w="1044575" h="194944">
                <a:moveTo>
                  <a:pt x="320040" y="0"/>
                </a:moveTo>
                <a:lnTo>
                  <a:pt x="300024" y="0"/>
                </a:lnTo>
                <a:lnTo>
                  <a:pt x="294081" y="13017"/>
                </a:lnTo>
                <a:lnTo>
                  <a:pt x="296443" y="17195"/>
                </a:lnTo>
                <a:lnTo>
                  <a:pt x="313220" y="17195"/>
                </a:lnTo>
                <a:lnTo>
                  <a:pt x="320040" y="0"/>
                </a:lnTo>
                <a:close/>
              </a:path>
              <a:path w="1044575" h="194944">
                <a:moveTo>
                  <a:pt x="365137" y="191071"/>
                </a:moveTo>
                <a:lnTo>
                  <a:pt x="299224" y="32702"/>
                </a:lnTo>
                <a:lnTo>
                  <a:pt x="258584" y="32702"/>
                </a:lnTo>
                <a:lnTo>
                  <a:pt x="256819" y="35775"/>
                </a:lnTo>
                <a:lnTo>
                  <a:pt x="263855" y="41757"/>
                </a:lnTo>
                <a:lnTo>
                  <a:pt x="265214" y="47129"/>
                </a:lnTo>
                <a:lnTo>
                  <a:pt x="210845" y="191071"/>
                </a:lnTo>
                <a:lnTo>
                  <a:pt x="247802" y="191071"/>
                </a:lnTo>
                <a:lnTo>
                  <a:pt x="249555" y="187972"/>
                </a:lnTo>
                <a:lnTo>
                  <a:pt x="240411" y="180174"/>
                </a:lnTo>
                <a:lnTo>
                  <a:pt x="238671" y="173405"/>
                </a:lnTo>
                <a:lnTo>
                  <a:pt x="246735" y="151663"/>
                </a:lnTo>
                <a:lnTo>
                  <a:pt x="306412" y="151663"/>
                </a:lnTo>
                <a:lnTo>
                  <a:pt x="307594" y="149593"/>
                </a:lnTo>
                <a:lnTo>
                  <a:pt x="301586" y="133057"/>
                </a:lnTo>
                <a:lnTo>
                  <a:pt x="253657" y="133057"/>
                </a:lnTo>
                <a:lnTo>
                  <a:pt x="283337" y="53124"/>
                </a:lnTo>
                <a:lnTo>
                  <a:pt x="336588" y="191071"/>
                </a:lnTo>
                <a:lnTo>
                  <a:pt x="365137" y="191071"/>
                </a:lnTo>
                <a:close/>
              </a:path>
              <a:path w="1044575" h="194944">
                <a:moveTo>
                  <a:pt x="469988" y="187972"/>
                </a:moveTo>
                <a:lnTo>
                  <a:pt x="463435" y="183451"/>
                </a:lnTo>
                <a:lnTo>
                  <a:pt x="458558" y="180365"/>
                </a:lnTo>
                <a:lnTo>
                  <a:pt x="453555" y="173647"/>
                </a:lnTo>
                <a:lnTo>
                  <a:pt x="447992" y="163918"/>
                </a:lnTo>
                <a:lnTo>
                  <a:pt x="420484" y="116116"/>
                </a:lnTo>
                <a:lnTo>
                  <a:pt x="421119" y="114757"/>
                </a:lnTo>
                <a:lnTo>
                  <a:pt x="437603" y="108229"/>
                </a:lnTo>
                <a:lnTo>
                  <a:pt x="450659" y="97815"/>
                </a:lnTo>
                <a:lnTo>
                  <a:pt x="459244" y="85039"/>
                </a:lnTo>
                <a:lnTo>
                  <a:pt x="462330" y="71424"/>
                </a:lnTo>
                <a:lnTo>
                  <a:pt x="459282" y="56781"/>
                </a:lnTo>
                <a:lnTo>
                  <a:pt x="450215" y="44437"/>
                </a:lnTo>
                <a:lnTo>
                  <a:pt x="435229" y="35890"/>
                </a:lnTo>
                <a:lnTo>
                  <a:pt x="414464" y="32702"/>
                </a:lnTo>
                <a:lnTo>
                  <a:pt x="348322" y="32702"/>
                </a:lnTo>
                <a:lnTo>
                  <a:pt x="346570" y="35775"/>
                </a:lnTo>
                <a:lnTo>
                  <a:pt x="359600" y="46888"/>
                </a:lnTo>
                <a:lnTo>
                  <a:pt x="359600" y="121208"/>
                </a:lnTo>
                <a:lnTo>
                  <a:pt x="379082" y="166509"/>
                </a:lnTo>
                <a:lnTo>
                  <a:pt x="381927" y="166509"/>
                </a:lnTo>
                <a:lnTo>
                  <a:pt x="381927" y="49403"/>
                </a:lnTo>
                <a:lnTo>
                  <a:pt x="408990" y="49403"/>
                </a:lnTo>
                <a:lnTo>
                  <a:pt x="421474" y="51689"/>
                </a:lnTo>
                <a:lnTo>
                  <a:pt x="430466" y="57480"/>
                </a:lnTo>
                <a:lnTo>
                  <a:pt x="435914" y="65163"/>
                </a:lnTo>
                <a:lnTo>
                  <a:pt x="437730" y="73164"/>
                </a:lnTo>
                <a:lnTo>
                  <a:pt x="433819" y="89992"/>
                </a:lnTo>
                <a:lnTo>
                  <a:pt x="423773" y="100736"/>
                </a:lnTo>
                <a:lnTo>
                  <a:pt x="410184" y="106781"/>
                </a:lnTo>
                <a:lnTo>
                  <a:pt x="395414" y="109562"/>
                </a:lnTo>
                <a:lnTo>
                  <a:pt x="393738" y="112534"/>
                </a:lnTo>
                <a:lnTo>
                  <a:pt x="436105" y="191084"/>
                </a:lnTo>
                <a:lnTo>
                  <a:pt x="468236" y="191084"/>
                </a:lnTo>
                <a:lnTo>
                  <a:pt x="469988" y="187972"/>
                </a:lnTo>
                <a:close/>
              </a:path>
              <a:path w="1044575" h="194944">
                <a:moveTo>
                  <a:pt x="591934" y="32702"/>
                </a:moveTo>
                <a:lnTo>
                  <a:pt x="483412" y="32702"/>
                </a:lnTo>
                <a:lnTo>
                  <a:pt x="473798" y="49682"/>
                </a:lnTo>
                <a:lnTo>
                  <a:pt x="475272" y="52273"/>
                </a:lnTo>
                <a:lnTo>
                  <a:pt x="519874" y="52273"/>
                </a:lnTo>
                <a:lnTo>
                  <a:pt x="519874" y="191084"/>
                </a:lnTo>
                <a:lnTo>
                  <a:pt x="555345" y="191084"/>
                </a:lnTo>
                <a:lnTo>
                  <a:pt x="557098" y="187972"/>
                </a:lnTo>
                <a:lnTo>
                  <a:pt x="545833" y="178384"/>
                </a:lnTo>
                <a:lnTo>
                  <a:pt x="543521" y="173355"/>
                </a:lnTo>
                <a:lnTo>
                  <a:pt x="543521" y="52273"/>
                </a:lnTo>
                <a:lnTo>
                  <a:pt x="580821" y="52273"/>
                </a:lnTo>
                <a:lnTo>
                  <a:pt x="591934" y="32702"/>
                </a:lnTo>
                <a:close/>
              </a:path>
              <a:path w="1044575" h="194944">
                <a:moveTo>
                  <a:pt x="707288" y="146456"/>
                </a:moveTo>
                <a:lnTo>
                  <a:pt x="685241" y="111734"/>
                </a:lnTo>
                <a:lnTo>
                  <a:pt x="659676" y="99301"/>
                </a:lnTo>
                <a:lnTo>
                  <a:pt x="655789" y="97447"/>
                </a:lnTo>
                <a:lnTo>
                  <a:pt x="641985" y="90335"/>
                </a:lnTo>
                <a:lnTo>
                  <a:pt x="631850" y="83477"/>
                </a:lnTo>
                <a:lnTo>
                  <a:pt x="625614" y="76301"/>
                </a:lnTo>
                <a:lnTo>
                  <a:pt x="623493" y="68224"/>
                </a:lnTo>
                <a:lnTo>
                  <a:pt x="625449" y="58661"/>
                </a:lnTo>
                <a:lnTo>
                  <a:pt x="631177" y="51701"/>
                </a:lnTo>
                <a:lnTo>
                  <a:pt x="640461" y="47434"/>
                </a:lnTo>
                <a:lnTo>
                  <a:pt x="653097" y="45999"/>
                </a:lnTo>
                <a:lnTo>
                  <a:pt x="663854" y="47294"/>
                </a:lnTo>
                <a:lnTo>
                  <a:pt x="674395" y="50444"/>
                </a:lnTo>
                <a:lnTo>
                  <a:pt x="683374" y="54317"/>
                </a:lnTo>
                <a:lnTo>
                  <a:pt x="689470" y="57746"/>
                </a:lnTo>
                <a:lnTo>
                  <a:pt x="693496" y="54444"/>
                </a:lnTo>
                <a:lnTo>
                  <a:pt x="693496" y="45999"/>
                </a:lnTo>
                <a:lnTo>
                  <a:pt x="693496" y="34137"/>
                </a:lnTo>
                <a:lnTo>
                  <a:pt x="692708" y="33883"/>
                </a:lnTo>
                <a:lnTo>
                  <a:pt x="689737" y="33045"/>
                </a:lnTo>
                <a:lnTo>
                  <a:pt x="681723" y="31242"/>
                </a:lnTo>
                <a:lnTo>
                  <a:pt x="669696" y="29451"/>
                </a:lnTo>
                <a:lnTo>
                  <a:pt x="654659" y="28638"/>
                </a:lnTo>
                <a:lnTo>
                  <a:pt x="644626" y="29235"/>
                </a:lnTo>
                <a:lnTo>
                  <a:pt x="608355" y="43726"/>
                </a:lnTo>
                <a:lnTo>
                  <a:pt x="597357" y="71107"/>
                </a:lnTo>
                <a:lnTo>
                  <a:pt x="599909" y="85407"/>
                </a:lnTo>
                <a:lnTo>
                  <a:pt x="641019" y="116865"/>
                </a:lnTo>
                <a:lnTo>
                  <a:pt x="646963" y="119481"/>
                </a:lnTo>
                <a:lnTo>
                  <a:pt x="658723" y="125056"/>
                </a:lnTo>
                <a:lnTo>
                  <a:pt x="669251" y="131699"/>
                </a:lnTo>
                <a:lnTo>
                  <a:pt x="676821" y="139877"/>
                </a:lnTo>
                <a:lnTo>
                  <a:pt x="679729" y="150025"/>
                </a:lnTo>
                <a:lnTo>
                  <a:pt x="676567" y="160832"/>
                </a:lnTo>
                <a:lnTo>
                  <a:pt x="668375" y="169481"/>
                </a:lnTo>
                <a:lnTo>
                  <a:pt x="657047" y="175221"/>
                </a:lnTo>
                <a:lnTo>
                  <a:pt x="644499" y="177292"/>
                </a:lnTo>
                <a:lnTo>
                  <a:pt x="630682" y="175653"/>
                </a:lnTo>
                <a:lnTo>
                  <a:pt x="617588" y="171488"/>
                </a:lnTo>
                <a:lnTo>
                  <a:pt x="606247" y="166014"/>
                </a:lnTo>
                <a:lnTo>
                  <a:pt x="597700" y="160388"/>
                </a:lnTo>
                <a:lnTo>
                  <a:pt x="593394" y="163677"/>
                </a:lnTo>
                <a:lnTo>
                  <a:pt x="625602" y="193802"/>
                </a:lnTo>
                <a:lnTo>
                  <a:pt x="642429" y="194919"/>
                </a:lnTo>
                <a:lnTo>
                  <a:pt x="670534" y="190322"/>
                </a:lnTo>
                <a:lnTo>
                  <a:pt x="690829" y="178600"/>
                </a:lnTo>
                <a:lnTo>
                  <a:pt x="691845" y="177292"/>
                </a:lnTo>
                <a:lnTo>
                  <a:pt x="703135" y="162928"/>
                </a:lnTo>
                <a:lnTo>
                  <a:pt x="707288" y="146456"/>
                </a:lnTo>
                <a:close/>
              </a:path>
              <a:path w="1044575" h="194944">
                <a:moveTo>
                  <a:pt x="766927" y="187972"/>
                </a:moveTo>
                <a:lnTo>
                  <a:pt x="755840" y="178523"/>
                </a:lnTo>
                <a:lnTo>
                  <a:pt x="753529" y="173482"/>
                </a:lnTo>
                <a:lnTo>
                  <a:pt x="753529" y="168186"/>
                </a:lnTo>
                <a:lnTo>
                  <a:pt x="753529" y="32715"/>
                </a:lnTo>
                <a:lnTo>
                  <a:pt x="718134" y="32715"/>
                </a:lnTo>
                <a:lnTo>
                  <a:pt x="716368" y="35788"/>
                </a:lnTo>
                <a:lnTo>
                  <a:pt x="727557" y="45313"/>
                </a:lnTo>
                <a:lnTo>
                  <a:pt x="729869" y="50355"/>
                </a:lnTo>
                <a:lnTo>
                  <a:pt x="729869" y="191084"/>
                </a:lnTo>
                <a:lnTo>
                  <a:pt x="765175" y="191084"/>
                </a:lnTo>
                <a:lnTo>
                  <a:pt x="766927" y="187972"/>
                </a:lnTo>
                <a:close/>
              </a:path>
              <a:path w="1044575" h="194944">
                <a:moveTo>
                  <a:pt x="879906" y="171348"/>
                </a:moveTo>
                <a:lnTo>
                  <a:pt x="812660" y="171348"/>
                </a:lnTo>
                <a:lnTo>
                  <a:pt x="812660" y="32702"/>
                </a:lnTo>
                <a:lnTo>
                  <a:pt x="777265" y="32702"/>
                </a:lnTo>
                <a:lnTo>
                  <a:pt x="775512" y="35775"/>
                </a:lnTo>
                <a:lnTo>
                  <a:pt x="786701" y="45313"/>
                </a:lnTo>
                <a:lnTo>
                  <a:pt x="789012" y="50355"/>
                </a:lnTo>
                <a:lnTo>
                  <a:pt x="789012" y="191084"/>
                </a:lnTo>
                <a:lnTo>
                  <a:pt x="872591" y="191084"/>
                </a:lnTo>
                <a:lnTo>
                  <a:pt x="879906" y="171348"/>
                </a:lnTo>
                <a:close/>
              </a:path>
              <a:path w="1044575" h="194944">
                <a:moveTo>
                  <a:pt x="964730" y="0"/>
                </a:moveTo>
                <a:lnTo>
                  <a:pt x="944727" y="0"/>
                </a:lnTo>
                <a:lnTo>
                  <a:pt x="938771" y="13017"/>
                </a:lnTo>
                <a:lnTo>
                  <a:pt x="941146" y="17195"/>
                </a:lnTo>
                <a:lnTo>
                  <a:pt x="957922" y="17195"/>
                </a:lnTo>
                <a:lnTo>
                  <a:pt x="964730" y="0"/>
                </a:lnTo>
                <a:close/>
              </a:path>
              <a:path w="1044575" h="194944">
                <a:moveTo>
                  <a:pt x="998893" y="0"/>
                </a:moveTo>
                <a:lnTo>
                  <a:pt x="978890" y="0"/>
                </a:lnTo>
                <a:lnTo>
                  <a:pt x="972947" y="13017"/>
                </a:lnTo>
                <a:lnTo>
                  <a:pt x="975309" y="17195"/>
                </a:lnTo>
                <a:lnTo>
                  <a:pt x="992085" y="17195"/>
                </a:lnTo>
                <a:lnTo>
                  <a:pt x="998893" y="0"/>
                </a:lnTo>
                <a:close/>
              </a:path>
              <a:path w="1044575" h="194944">
                <a:moveTo>
                  <a:pt x="1044003" y="191084"/>
                </a:moveTo>
                <a:lnTo>
                  <a:pt x="978090" y="32702"/>
                </a:lnTo>
                <a:lnTo>
                  <a:pt x="937450" y="32702"/>
                </a:lnTo>
                <a:lnTo>
                  <a:pt x="935685" y="35775"/>
                </a:lnTo>
                <a:lnTo>
                  <a:pt x="942708" y="41770"/>
                </a:lnTo>
                <a:lnTo>
                  <a:pt x="944079" y="47142"/>
                </a:lnTo>
                <a:lnTo>
                  <a:pt x="889711" y="191084"/>
                </a:lnTo>
                <a:lnTo>
                  <a:pt x="926668" y="191084"/>
                </a:lnTo>
                <a:lnTo>
                  <a:pt x="928420" y="187972"/>
                </a:lnTo>
                <a:lnTo>
                  <a:pt x="919276" y="180174"/>
                </a:lnTo>
                <a:lnTo>
                  <a:pt x="917536" y="173393"/>
                </a:lnTo>
                <a:lnTo>
                  <a:pt x="925614" y="151663"/>
                </a:lnTo>
                <a:lnTo>
                  <a:pt x="985278" y="151663"/>
                </a:lnTo>
                <a:lnTo>
                  <a:pt x="986459" y="149593"/>
                </a:lnTo>
                <a:lnTo>
                  <a:pt x="980440" y="133057"/>
                </a:lnTo>
                <a:lnTo>
                  <a:pt x="932522" y="133057"/>
                </a:lnTo>
                <a:lnTo>
                  <a:pt x="962202" y="53124"/>
                </a:lnTo>
                <a:lnTo>
                  <a:pt x="1015453" y="191084"/>
                </a:lnTo>
                <a:lnTo>
                  <a:pt x="1044003" y="191084"/>
                </a:lnTo>
                <a:close/>
              </a:path>
            </a:pathLst>
          </a:custGeom>
          <a:solidFill>
            <a:srgbClr val="231F20"/>
          </a:solidFill>
        </p:spPr>
        <p:txBody>
          <a:bodyPr wrap="square" lIns="0" tIns="0" rIns="0" bIns="0" rtlCol="0"/>
          <a:lstStyle/>
          <a:p>
            <a:endParaRPr sz="1800"/>
          </a:p>
        </p:txBody>
      </p:sp>
      <p:sp>
        <p:nvSpPr>
          <p:cNvPr id="22" name="bg object 22"/>
          <p:cNvSpPr/>
          <p:nvPr/>
        </p:nvSpPr>
        <p:spPr>
          <a:xfrm>
            <a:off x="1177390" y="10227178"/>
            <a:ext cx="16756233" cy="0"/>
          </a:xfrm>
          <a:custGeom>
            <a:avLst/>
            <a:gdLst/>
            <a:ahLst/>
            <a:cxnLst/>
            <a:rect l="l" t="t" r="r" b="b"/>
            <a:pathLst>
              <a:path w="6660515">
                <a:moveTo>
                  <a:pt x="6659994" y="0"/>
                </a:moveTo>
                <a:lnTo>
                  <a:pt x="0" y="0"/>
                </a:lnTo>
              </a:path>
            </a:pathLst>
          </a:custGeom>
          <a:ln w="6337">
            <a:solidFill>
              <a:srgbClr val="7587A3"/>
            </a:solidFill>
          </a:ln>
        </p:spPr>
        <p:txBody>
          <a:bodyPr wrap="square" lIns="0" tIns="0" rIns="0" bIns="0" rtlCol="0"/>
          <a:lstStyle/>
          <a:p>
            <a:endParaRPr sz="1800"/>
          </a:p>
        </p:txBody>
      </p:sp>
      <p:pic>
        <p:nvPicPr>
          <p:cNvPr id="23" name="bg object 23"/>
          <p:cNvPicPr/>
          <p:nvPr/>
        </p:nvPicPr>
        <p:blipFill>
          <a:blip r:embed="rId3" cstate="print"/>
          <a:stretch>
            <a:fillRect/>
          </a:stretch>
        </p:blipFill>
        <p:spPr>
          <a:xfrm>
            <a:off x="4892915" y="461465"/>
            <a:ext cx="3673175" cy="431918"/>
          </a:xfrm>
          <a:prstGeom prst="rect">
            <a:avLst/>
          </a:prstGeom>
        </p:spPr>
      </p:pic>
      <p:sp>
        <p:nvSpPr>
          <p:cNvPr id="24" name="bg object 24"/>
          <p:cNvSpPr/>
          <p:nvPr/>
        </p:nvSpPr>
        <p:spPr>
          <a:xfrm>
            <a:off x="12242551" y="6912003"/>
            <a:ext cx="0" cy="3024505"/>
          </a:xfrm>
          <a:custGeom>
            <a:avLst/>
            <a:gdLst/>
            <a:ahLst/>
            <a:cxnLst/>
            <a:rect l="l" t="t" r="r" b="b"/>
            <a:pathLst>
              <a:path h="3024504">
                <a:moveTo>
                  <a:pt x="0" y="0"/>
                </a:moveTo>
                <a:lnTo>
                  <a:pt x="0" y="3023996"/>
                </a:lnTo>
              </a:path>
            </a:pathLst>
          </a:custGeom>
          <a:ln w="6337">
            <a:solidFill>
              <a:srgbClr val="7587A3"/>
            </a:solidFill>
          </a:ln>
        </p:spPr>
        <p:txBody>
          <a:bodyPr wrap="square" lIns="0" tIns="0" rIns="0" bIns="0" rtlCol="0"/>
          <a:lstStyle/>
          <a:p>
            <a:endParaRPr sz="1800"/>
          </a:p>
        </p:txBody>
      </p:sp>
      <p:sp>
        <p:nvSpPr>
          <p:cNvPr id="25" name="bg object 25"/>
          <p:cNvSpPr/>
          <p:nvPr/>
        </p:nvSpPr>
        <p:spPr>
          <a:xfrm>
            <a:off x="14" y="1721195"/>
            <a:ext cx="19019896" cy="2379980"/>
          </a:xfrm>
          <a:custGeom>
            <a:avLst/>
            <a:gdLst/>
            <a:ahLst/>
            <a:cxnLst/>
            <a:rect l="l" t="t" r="r" b="b"/>
            <a:pathLst>
              <a:path w="7560309" h="2379979">
                <a:moveTo>
                  <a:pt x="7559999" y="0"/>
                </a:moveTo>
                <a:lnTo>
                  <a:pt x="6177597" y="2379732"/>
                </a:lnTo>
                <a:lnTo>
                  <a:pt x="0" y="2379732"/>
                </a:lnTo>
              </a:path>
            </a:pathLst>
          </a:custGeom>
          <a:ln w="6159">
            <a:solidFill>
              <a:srgbClr val="FFFFFF"/>
            </a:solidFill>
          </a:ln>
        </p:spPr>
        <p:txBody>
          <a:bodyPr wrap="square" lIns="0" tIns="0" rIns="0" bIns="0" rtlCol="0"/>
          <a:lstStyle/>
          <a:p>
            <a:endParaRPr sz="1800"/>
          </a:p>
        </p:txBody>
      </p:sp>
      <p:sp>
        <p:nvSpPr>
          <p:cNvPr id="26" name="bg object 26"/>
          <p:cNvSpPr/>
          <p:nvPr/>
        </p:nvSpPr>
        <p:spPr>
          <a:xfrm>
            <a:off x="8024243" y="395998"/>
            <a:ext cx="10995629" cy="3188970"/>
          </a:xfrm>
          <a:custGeom>
            <a:avLst/>
            <a:gdLst/>
            <a:ahLst/>
            <a:cxnLst/>
            <a:rect l="l" t="t" r="r" b="b"/>
            <a:pathLst>
              <a:path w="4370705" h="3188970">
                <a:moveTo>
                  <a:pt x="4370410" y="3188547"/>
                </a:moveTo>
                <a:lnTo>
                  <a:pt x="3236404" y="1224000"/>
                </a:lnTo>
                <a:lnTo>
                  <a:pt x="716406" y="1224000"/>
                </a:lnTo>
                <a:lnTo>
                  <a:pt x="0" y="0"/>
                </a:lnTo>
              </a:path>
            </a:pathLst>
          </a:custGeom>
          <a:ln w="6159">
            <a:solidFill>
              <a:srgbClr val="FFFFFF"/>
            </a:solidFill>
          </a:ln>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6" name="Holder 6"/>
          <p:cNvSpPr>
            <a:spLocks noGrp="1"/>
          </p:cNvSpPr>
          <p:nvPr>
            <p:ph type="sldNum" sz="quarter" idx="7"/>
          </p:nvPr>
        </p:nvSpPr>
        <p:spPr/>
        <p:txBody>
          <a:bodyPr lIns="0" tIns="0" rIns="0" bIns="0"/>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sz="half" idx="2"/>
          </p:nvPr>
        </p:nvSpPr>
        <p:spPr>
          <a:xfrm>
            <a:off x="951315" y="2459482"/>
            <a:ext cx="8276433"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798538" y="2459482"/>
            <a:ext cx="8276433"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7" name="Holder 7"/>
          <p:cNvSpPr>
            <a:spLocks noGrp="1"/>
          </p:cNvSpPr>
          <p:nvPr>
            <p:ph type="sldNum" sz="quarter" idx="7"/>
          </p:nvPr>
        </p:nvSpPr>
        <p:spPr/>
        <p:txBody>
          <a:bodyPr lIns="0" tIns="0" rIns="0" bIns="0"/>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5" name="Holder 5"/>
          <p:cNvSpPr>
            <a:spLocks noGrp="1"/>
          </p:cNvSpPr>
          <p:nvPr>
            <p:ph type="sldNum" sz="quarter" idx="7"/>
          </p:nvPr>
        </p:nvSpPr>
        <p:spPr/>
        <p:txBody>
          <a:bodyPr lIns="0" tIns="0" rIns="0" bIns="0"/>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4" name="Holder 4"/>
          <p:cNvSpPr>
            <a:spLocks noGrp="1"/>
          </p:cNvSpPr>
          <p:nvPr>
            <p:ph type="sldNum" sz="quarter" idx="7"/>
          </p:nvPr>
        </p:nvSpPr>
        <p:spPr/>
        <p:txBody>
          <a:bodyPr lIns="0" tIns="0" rIns="0" bIns="0"/>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45425" y="1857901"/>
            <a:ext cx="16735438" cy="430887"/>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a:xfrm>
            <a:off x="951315" y="2459482"/>
            <a:ext cx="1712365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054854" y="10340849"/>
            <a:ext cx="6588112" cy="100027"/>
          </a:xfrm>
          <a:prstGeom prst="rect">
            <a:avLst/>
          </a:prstGeom>
        </p:spPr>
        <p:txBody>
          <a:bodyPr wrap="square" lIns="0" tIns="0" rIns="0" bIns="0">
            <a:spAutoFit/>
          </a:bodyPr>
          <a:lstStyle>
            <a:lvl1pPr>
              <a:defRPr sz="650" b="1" i="0">
                <a:solidFill>
                  <a:srgbClr val="8091AD"/>
                </a:solidFill>
                <a:latin typeface="Arial"/>
                <a:cs typeface="Arial"/>
              </a:defRPr>
            </a:lvl1pPr>
          </a:lstStyle>
          <a:p>
            <a:pPr marL="12700">
              <a:spcBef>
                <a:spcPts val="145"/>
              </a:spcBef>
            </a:pPr>
            <a:r>
              <a:rPr lang="es-ES" spc="5" smtClean="0"/>
              <a:t>Libro</a:t>
            </a:r>
            <a:r>
              <a:rPr lang="es-ES" spc="-15" smtClean="0"/>
              <a:t> </a:t>
            </a:r>
            <a:r>
              <a:rPr lang="es-ES" spc="10" smtClean="0"/>
              <a:t>blanco</a:t>
            </a:r>
            <a:r>
              <a:rPr lang="es-ES" spc="-15" smtClean="0"/>
              <a:t> </a:t>
            </a:r>
            <a:r>
              <a:rPr lang="es-ES" spc="15" smtClean="0"/>
              <a:t>de</a:t>
            </a:r>
            <a:r>
              <a:rPr lang="es-ES" spc="-10" smtClean="0"/>
              <a:t> </a:t>
            </a:r>
            <a:r>
              <a:rPr lang="es-ES" spc="20" smtClean="0"/>
              <a:t>Wärtsilä</a:t>
            </a:r>
            <a:r>
              <a:rPr lang="es-ES" spc="-15" smtClean="0"/>
              <a:t> </a:t>
            </a:r>
            <a:r>
              <a:rPr lang="es-ES" spc="175" smtClean="0"/>
              <a:t>|</a:t>
            </a:r>
            <a:r>
              <a:rPr lang="es-ES" spc="-10" smtClean="0"/>
              <a:t> </a:t>
            </a:r>
            <a:r>
              <a:rPr lang="es-ES" spc="10" smtClean="0"/>
              <a:t>Sistema</a:t>
            </a:r>
            <a:r>
              <a:rPr lang="es-ES" spc="-15" smtClean="0"/>
              <a:t> </a:t>
            </a:r>
            <a:r>
              <a:rPr lang="es-ES" spc="15" smtClean="0"/>
              <a:t>de</a:t>
            </a:r>
            <a:r>
              <a:rPr lang="es-ES" spc="-10" smtClean="0"/>
              <a:t> </a:t>
            </a:r>
            <a:r>
              <a:rPr lang="es-ES" spc="10" smtClean="0"/>
              <a:t>Energía</a:t>
            </a:r>
            <a:r>
              <a:rPr lang="es-ES" spc="-15" smtClean="0"/>
              <a:t> </a:t>
            </a:r>
            <a:r>
              <a:rPr lang="es-ES" spc="30" smtClean="0"/>
              <a:t>Minero</a:t>
            </a:r>
            <a:r>
              <a:rPr lang="es-ES" spc="-10" smtClean="0"/>
              <a:t> </a:t>
            </a:r>
            <a:r>
              <a:rPr lang="es-ES" spc="175" smtClean="0"/>
              <a:t>|</a:t>
            </a:r>
            <a:r>
              <a:rPr lang="es-ES" spc="-15" smtClean="0"/>
              <a:t> </a:t>
            </a:r>
            <a:r>
              <a:rPr lang="es-ES" spc="20" smtClean="0"/>
              <a:t>06/2021</a:t>
            </a:r>
            <a:endParaRPr lang="es-ES" spc="20" dirty="0"/>
          </a:p>
        </p:txBody>
      </p:sp>
      <p:sp>
        <p:nvSpPr>
          <p:cNvPr id="5" name="Holder 5"/>
          <p:cNvSpPr>
            <a:spLocks noGrp="1"/>
          </p:cNvSpPr>
          <p:nvPr>
            <p:ph type="dt" sz="half" idx="6"/>
          </p:nvPr>
        </p:nvSpPr>
        <p:spPr>
          <a:xfrm>
            <a:off x="951314" y="9944862"/>
            <a:ext cx="4376045"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6/13/2023</a:t>
            </a:fld>
            <a:endParaRPr lang="en-US"/>
          </a:p>
        </p:txBody>
      </p:sp>
      <p:sp>
        <p:nvSpPr>
          <p:cNvPr id="6" name="Holder 6"/>
          <p:cNvSpPr>
            <a:spLocks noGrp="1"/>
          </p:cNvSpPr>
          <p:nvPr>
            <p:ph type="sldNum" sz="quarter" idx="7"/>
          </p:nvPr>
        </p:nvSpPr>
        <p:spPr>
          <a:xfrm>
            <a:off x="17464099" y="10320485"/>
            <a:ext cx="575102" cy="123111"/>
          </a:xfrm>
          <a:prstGeom prst="rect">
            <a:avLst/>
          </a:prstGeom>
        </p:spPr>
        <p:txBody>
          <a:bodyPr wrap="square" lIns="0" tIns="0" rIns="0" bIns="0">
            <a:spAutoFit/>
          </a:bodyPr>
          <a:lstStyle>
            <a:lvl1pPr>
              <a:defRPr sz="800" b="1" i="0">
                <a:solidFill>
                  <a:srgbClr val="8091AD"/>
                </a:solidFill>
                <a:latin typeface="Arial"/>
                <a:cs typeface="Arial"/>
              </a:defRPr>
            </a:lvl1pPr>
          </a:lstStyle>
          <a:p>
            <a:pPr marL="38100">
              <a:spcBef>
                <a:spcPts val="155"/>
              </a:spcBef>
            </a:pPr>
            <a:fld id="{81D60167-4931-47E6-BA6A-407CBD079E47}" type="slidenum">
              <a:rPr lang="es-ES" spc="10" smtClean="0"/>
              <a:pPr marL="38100">
                <a:spcBef>
                  <a:spcPts val="155"/>
                </a:spcBef>
              </a:pPr>
              <a:t>‹Nº›</a:t>
            </a:fld>
            <a:endParaRPr lang="es-ES" spc="1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9" Type="http://schemas.openxmlformats.org/officeDocument/2006/relationships/image" Target="../media/image51.png"/><Relationship Id="rId21" Type="http://schemas.openxmlformats.org/officeDocument/2006/relationships/image" Target="../media/image33.png"/><Relationship Id="rId34" Type="http://schemas.openxmlformats.org/officeDocument/2006/relationships/image" Target="../media/image46.png"/><Relationship Id="rId42" Type="http://schemas.openxmlformats.org/officeDocument/2006/relationships/image" Target="../media/image54.png"/><Relationship Id="rId47" Type="http://schemas.openxmlformats.org/officeDocument/2006/relationships/image" Target="../media/image59.png"/><Relationship Id="rId50" Type="http://schemas.openxmlformats.org/officeDocument/2006/relationships/image" Target="../media/image62.png"/><Relationship Id="rId7" Type="http://schemas.openxmlformats.org/officeDocument/2006/relationships/image" Target="../media/image19.png"/><Relationship Id="rId2" Type="http://schemas.openxmlformats.org/officeDocument/2006/relationships/image" Target="../media/image14.png"/><Relationship Id="rId16" Type="http://schemas.openxmlformats.org/officeDocument/2006/relationships/image" Target="../media/image28.png"/><Relationship Id="rId29" Type="http://schemas.openxmlformats.org/officeDocument/2006/relationships/image" Target="../media/image41.png"/><Relationship Id="rId11" Type="http://schemas.openxmlformats.org/officeDocument/2006/relationships/image" Target="../media/image23.jpg"/><Relationship Id="rId24" Type="http://schemas.openxmlformats.org/officeDocument/2006/relationships/image" Target="../media/image36.png"/><Relationship Id="rId32" Type="http://schemas.openxmlformats.org/officeDocument/2006/relationships/image" Target="../media/image44.png"/><Relationship Id="rId37" Type="http://schemas.openxmlformats.org/officeDocument/2006/relationships/image" Target="../media/image49.png"/><Relationship Id="rId40" Type="http://schemas.openxmlformats.org/officeDocument/2006/relationships/image" Target="../media/image52.png"/><Relationship Id="rId45" Type="http://schemas.openxmlformats.org/officeDocument/2006/relationships/image" Target="../media/image57.png"/><Relationship Id="rId53" Type="http://schemas.openxmlformats.org/officeDocument/2006/relationships/image" Target="../media/image65.png"/><Relationship Id="rId5" Type="http://schemas.openxmlformats.org/officeDocument/2006/relationships/image" Target="../media/image17.png"/><Relationship Id="rId10" Type="http://schemas.openxmlformats.org/officeDocument/2006/relationships/image" Target="../media/image22.jpg"/><Relationship Id="rId19" Type="http://schemas.openxmlformats.org/officeDocument/2006/relationships/image" Target="../media/image31.png"/><Relationship Id="rId31" Type="http://schemas.openxmlformats.org/officeDocument/2006/relationships/image" Target="../media/image43.png"/><Relationship Id="rId44" Type="http://schemas.openxmlformats.org/officeDocument/2006/relationships/image" Target="../media/image56.png"/><Relationship Id="rId52" Type="http://schemas.openxmlformats.org/officeDocument/2006/relationships/image" Target="../media/image64.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 Id="rId35" Type="http://schemas.openxmlformats.org/officeDocument/2006/relationships/image" Target="../media/image47.png"/><Relationship Id="rId43" Type="http://schemas.openxmlformats.org/officeDocument/2006/relationships/image" Target="../media/image55.png"/><Relationship Id="rId48" Type="http://schemas.openxmlformats.org/officeDocument/2006/relationships/image" Target="../media/image60.png"/><Relationship Id="rId8" Type="http://schemas.openxmlformats.org/officeDocument/2006/relationships/image" Target="../media/image20.png"/><Relationship Id="rId51" Type="http://schemas.openxmlformats.org/officeDocument/2006/relationships/image" Target="../media/image63.png"/><Relationship Id="rId3" Type="http://schemas.openxmlformats.org/officeDocument/2006/relationships/image" Target="../media/image15.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33" Type="http://schemas.openxmlformats.org/officeDocument/2006/relationships/image" Target="../media/image45.png"/><Relationship Id="rId38" Type="http://schemas.openxmlformats.org/officeDocument/2006/relationships/image" Target="../media/image50.png"/><Relationship Id="rId46" Type="http://schemas.openxmlformats.org/officeDocument/2006/relationships/image" Target="../media/image58.png"/><Relationship Id="rId20" Type="http://schemas.openxmlformats.org/officeDocument/2006/relationships/image" Target="../media/image32.png"/><Relationship Id="rId41"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18.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48.png"/><Relationship Id="rId49" Type="http://schemas.openxmlformats.org/officeDocument/2006/relationships/image" Target="../media/image61.png"/></Relationships>
</file>

<file path=ppt/slides/_rels/slide2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hyperlink" Target="https://www.se.com/ww/en/product-range-presentation/809-transferpact/" TargetMode="External"/><Relationship Id="rId13" Type="http://schemas.openxmlformats.org/officeDocument/2006/relationships/hyperlink" Target="https://www.se.com/ww/en/product-range/689-altistart-48/" TargetMode="External"/><Relationship Id="rId18" Type="http://schemas.openxmlformats.org/officeDocument/2006/relationships/image" Target="../media/image70.png"/><Relationship Id="rId26" Type="http://schemas.openxmlformats.org/officeDocument/2006/relationships/image" Target="../media/image78.png"/><Relationship Id="rId3" Type="http://schemas.openxmlformats.org/officeDocument/2006/relationships/hyperlink" Target="https://www.se.com/ww/en/work/products/product-launch/easergy/" TargetMode="External"/><Relationship Id="rId21" Type="http://schemas.openxmlformats.org/officeDocument/2006/relationships/image" Target="../media/image73.png"/><Relationship Id="rId7" Type="http://schemas.openxmlformats.org/officeDocument/2006/relationships/hyperlink" Target="https://www.se.com/ww/en/work/campaign/masterpact-mtz/" TargetMode="External"/><Relationship Id="rId12" Type="http://schemas.openxmlformats.org/officeDocument/2006/relationships/hyperlink" Target="https://www.se.com/ww/en/work/products/master-ranges/tesys/" TargetMode="External"/><Relationship Id="rId17" Type="http://schemas.openxmlformats.org/officeDocument/2006/relationships/image" Target="../media/image69.png"/><Relationship Id="rId25" Type="http://schemas.openxmlformats.org/officeDocument/2006/relationships/image" Target="../media/image77.png"/><Relationship Id="rId2" Type="http://schemas.openxmlformats.org/officeDocument/2006/relationships/hyperlink" Target="https://www.se.com/ww/en/product-range-presentation/61301-premset/" TargetMode="External"/><Relationship Id="rId16" Type="http://schemas.openxmlformats.org/officeDocument/2006/relationships/image" Target="../media/image68.png"/><Relationship Id="rId20"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hyperlink" Target="https://www.se.com/ww/en/product-range-presentation/1476-ipmcc/" TargetMode="External"/><Relationship Id="rId11" Type="http://schemas.openxmlformats.org/officeDocument/2006/relationships/hyperlink" Target="https://www.se.com/ww/en/product-range-presentation/682-tesys-u/" TargetMode="External"/><Relationship Id="rId24" Type="http://schemas.openxmlformats.org/officeDocument/2006/relationships/image" Target="../media/image76.png"/><Relationship Id="rId5" Type="http://schemas.openxmlformats.org/officeDocument/2006/relationships/hyperlink" Target="https://www.se.com/ww/en/product-range-presentation/65607-altivar-process-atv6000/" TargetMode="External"/><Relationship Id="rId15" Type="http://schemas.openxmlformats.org/officeDocument/2006/relationships/hyperlink" Target="https://www.se.com/ww/en/product-range/63124-altivar-process-atv900/" TargetMode="External"/><Relationship Id="rId23" Type="http://schemas.openxmlformats.org/officeDocument/2006/relationships/image" Target="../media/image75.png"/><Relationship Id="rId28" Type="http://schemas.openxmlformats.org/officeDocument/2006/relationships/image" Target="../media/image80.png"/><Relationship Id="rId10" Type="http://schemas.openxmlformats.org/officeDocument/2006/relationships/hyperlink" Target="https://www.se.com/ww/en/product-range/61281-powerlogic-pm5000-series/" TargetMode="External"/><Relationship Id="rId19" Type="http://schemas.openxmlformats.org/officeDocument/2006/relationships/image" Target="../media/image71.png"/><Relationship Id="rId4" Type="http://schemas.openxmlformats.org/officeDocument/2006/relationships/hyperlink" Target="https://www.se.com/ww/en/product-range/60724-minera---ground-mounted/" TargetMode="External"/><Relationship Id="rId9" Type="http://schemas.openxmlformats.org/officeDocument/2006/relationships/hyperlink" Target="https://www.se.com/ww/en/product-range/1887-compact-nsx/" TargetMode="External"/><Relationship Id="rId14" Type="http://schemas.openxmlformats.org/officeDocument/2006/relationships/hyperlink" Target="https://www.se.com/ww/en/product-range/62317-altivar-process-atv600/" TargetMode="External"/><Relationship Id="rId22" Type="http://schemas.openxmlformats.org/officeDocument/2006/relationships/image" Target="../media/image74.png"/><Relationship Id="rId27" Type="http://schemas.openxmlformats.org/officeDocument/2006/relationships/image" Target="../media/image79.png"/></Relationships>
</file>

<file path=ppt/slides/_rels/slide28.xml.rels><?xml version="1.0" encoding="UTF-8" standalone="yes"?>
<Relationships xmlns="http://schemas.openxmlformats.org/package/2006/relationships"><Relationship Id="rId8" Type="http://schemas.openxmlformats.org/officeDocument/2006/relationships/hyperlink" Target="https://www.se.com/ww/en/product-range/584-modicon-switch/?filter=business-1-industrial-automation-and-control&amp;parent-subcategory-id=2420" TargetMode="External"/><Relationship Id="rId13" Type="http://schemas.openxmlformats.org/officeDocument/2006/relationships/image" Target="../media/image81.png"/><Relationship Id="rId18" Type="http://schemas.openxmlformats.org/officeDocument/2006/relationships/image" Target="../media/image86.png"/><Relationship Id="rId3" Type="http://schemas.openxmlformats.org/officeDocument/2006/relationships/hyperlink" Target="https://www.se.com/ww/en/product-range-presentation/63426-accusine-pcs+/" TargetMode="External"/><Relationship Id="rId21" Type="http://schemas.openxmlformats.org/officeDocument/2006/relationships/image" Target="../media/image89.png"/><Relationship Id="rId7" Type="http://schemas.openxmlformats.org/officeDocument/2006/relationships/hyperlink" Target="https://www.se.com/ww/en/product-range-presentation/63423-link150/" TargetMode="External"/><Relationship Id="rId12" Type="http://schemas.openxmlformats.org/officeDocument/2006/relationships/hyperlink" Target="https://www.schneider-electric.com/en/product-range/64477-ecostruxure-asset-advisor/" TargetMode="External"/><Relationship Id="rId17" Type="http://schemas.openxmlformats.org/officeDocument/2006/relationships/image" Target="../media/image85.png"/><Relationship Id="rId25" Type="http://schemas.openxmlformats.org/officeDocument/2006/relationships/hyperlink" Target="https://www.se.com/ww/en/product-range/62399-easergy-t300/" TargetMode="External"/><Relationship Id="rId2" Type="http://schemas.openxmlformats.org/officeDocument/2006/relationships/hyperlink" Target="https://www.se.com/ww/en/product-range/61501-varset-lv/" TargetMode="External"/><Relationship Id="rId16" Type="http://schemas.openxmlformats.org/officeDocument/2006/relationships/image" Target="../media/image84.png"/><Relationship Id="rId20" Type="http://schemas.openxmlformats.org/officeDocument/2006/relationships/image" Target="../media/image88.png"/><Relationship Id="rId1" Type="http://schemas.openxmlformats.org/officeDocument/2006/relationships/slideLayout" Target="../slideLayouts/slideLayout5.xml"/><Relationship Id="rId6" Type="http://schemas.openxmlformats.org/officeDocument/2006/relationships/hyperlink" Target="https://www.se.com/ww/en/product-range/62098-modicon-m580/" TargetMode="External"/><Relationship Id="rId11" Type="http://schemas.openxmlformats.org/officeDocument/2006/relationships/hyperlink" Target="https://www.schneider-electric.com/en/product-range-presentation/65404-ecostruxure-power-monitoring-expert/?filter=business-4-low-voltage-products-and-systems" TargetMode="External"/><Relationship Id="rId24" Type="http://schemas.openxmlformats.org/officeDocument/2006/relationships/hyperlink" Target="https://www.se.com/ww/en/product-range/967-rm6/" TargetMode="External"/><Relationship Id="rId5" Type="http://schemas.openxmlformats.org/officeDocument/2006/relationships/hyperlink" Target="https://www.se.com/ng/en/product-range-presentation/61348-e-house/?parent-subcategory-id=3710&amp;filter=business-6-medium-voltage-distribution-and-grid-automation" TargetMode="External"/><Relationship Id="rId15" Type="http://schemas.openxmlformats.org/officeDocument/2006/relationships/image" Target="../media/image83.png"/><Relationship Id="rId23" Type="http://schemas.openxmlformats.org/officeDocument/2006/relationships/image" Target="../media/image91.png"/><Relationship Id="rId10" Type="http://schemas.openxmlformats.org/officeDocument/2006/relationships/hyperlink" Target="https://www.schneider-electric.com/en/product-range-presentation/65405-ecostruxure%E2%84%A2-power-scada-operation/?filter=business-4-low-voltage-products-and-systems" TargetMode="External"/><Relationship Id="rId19" Type="http://schemas.openxmlformats.org/officeDocument/2006/relationships/image" Target="../media/image87.png"/><Relationship Id="rId4" Type="http://schemas.openxmlformats.org/officeDocument/2006/relationships/hyperlink" Target="https://www.se.com/ww/en/product-range/63672-gutor-pxc/" TargetMode="External"/><Relationship Id="rId9" Type="http://schemas.openxmlformats.org/officeDocument/2006/relationships/hyperlink" Target="https://www.schneider-electric.com/en/work/products/industrial-automation-control/hybrid-dcs/?filter=business-1-industrial-automation-and-control" TargetMode="External"/><Relationship Id="rId14" Type="http://schemas.openxmlformats.org/officeDocument/2006/relationships/image" Target="../media/image82.png"/><Relationship Id="rId22" Type="http://schemas.openxmlformats.org/officeDocument/2006/relationships/image" Target="../media/image90.png"/></Relationships>
</file>

<file path=ppt/slides/_rels/slide2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84956" y="678685"/>
            <a:ext cx="18440400" cy="1551707"/>
          </a:xfrm>
          <a:prstGeom prst="rect">
            <a:avLst/>
          </a:prstGeom>
        </p:spPr>
        <p:txBody>
          <a:bodyPr vert="horz" wrap="square" lIns="0" tIns="12700" rIns="0" bIns="0" rtlCol="0">
            <a:spAutoFit/>
          </a:bodyPr>
          <a:lstStyle/>
          <a:p>
            <a:pPr marR="5080" algn="just">
              <a:spcBef>
                <a:spcPts val="100"/>
              </a:spcBef>
            </a:pPr>
            <a:r>
              <a:rPr sz="2000" spc="-15" dirty="0">
                <a:solidFill>
                  <a:srgbClr val="001F40"/>
                </a:solidFill>
                <a:latin typeface="Microsoft Sans Serif"/>
                <a:cs typeface="Microsoft Sans Serif"/>
              </a:rPr>
              <a:t>La </a:t>
            </a:r>
            <a:r>
              <a:rPr sz="2000" spc="15" dirty="0">
                <a:solidFill>
                  <a:srgbClr val="001F40"/>
                </a:solidFill>
                <a:latin typeface="Microsoft Sans Serif"/>
                <a:cs typeface="Microsoft Sans Serif"/>
              </a:rPr>
              <a:t>elección </a:t>
            </a:r>
            <a:r>
              <a:rPr sz="2000" spc="30" dirty="0">
                <a:solidFill>
                  <a:srgbClr val="001F40"/>
                </a:solidFill>
                <a:latin typeface="Microsoft Sans Serif"/>
                <a:cs typeface="Microsoft Sans Serif"/>
              </a:rPr>
              <a:t>de </a:t>
            </a:r>
            <a:r>
              <a:rPr sz="2000" spc="15" dirty="0">
                <a:solidFill>
                  <a:srgbClr val="001F40"/>
                </a:solidFill>
                <a:latin typeface="Microsoft Sans Serif"/>
                <a:cs typeface="Microsoft Sans Serif"/>
              </a:rPr>
              <a:t>la </a:t>
            </a:r>
            <a:r>
              <a:rPr sz="2000" spc="30" dirty="0">
                <a:solidFill>
                  <a:srgbClr val="001F40"/>
                </a:solidFill>
                <a:latin typeface="Microsoft Sans Serif"/>
                <a:cs typeface="Microsoft Sans Serif"/>
              </a:rPr>
              <a:t>generación de energía </a:t>
            </a:r>
            <a:r>
              <a:rPr sz="2000" spc="5" dirty="0">
                <a:solidFill>
                  <a:srgbClr val="001F40"/>
                </a:solidFill>
                <a:latin typeface="Microsoft Sans Serif"/>
                <a:cs typeface="Microsoft Sans Serif"/>
              </a:rPr>
              <a:t>y </a:t>
            </a:r>
            <a:r>
              <a:rPr sz="2000" spc="15" dirty="0">
                <a:solidFill>
                  <a:srgbClr val="001F40"/>
                </a:solidFill>
                <a:latin typeface="Microsoft Sans Serif"/>
                <a:cs typeface="Microsoft Sans Serif"/>
              </a:rPr>
              <a:t>la </a:t>
            </a:r>
            <a:r>
              <a:rPr sz="2000" spc="40" dirty="0">
                <a:solidFill>
                  <a:srgbClr val="001F40"/>
                </a:solidFill>
                <a:latin typeface="Microsoft Sans Serif"/>
                <a:cs typeface="Microsoft Sans Serif"/>
              </a:rPr>
              <a:t>arquitectura </a:t>
            </a:r>
            <a:r>
              <a:rPr sz="2000" spc="30" dirty="0">
                <a:solidFill>
                  <a:srgbClr val="001F40"/>
                </a:solidFill>
                <a:latin typeface="Microsoft Sans Serif"/>
                <a:cs typeface="Microsoft Sans Serif"/>
              </a:rPr>
              <a:t>de </a:t>
            </a:r>
            <a:r>
              <a:rPr sz="2000" spc="15" dirty="0">
                <a:solidFill>
                  <a:srgbClr val="001F40"/>
                </a:solidFill>
                <a:latin typeface="Microsoft Sans Serif"/>
                <a:cs typeface="Microsoft Sans Serif"/>
              </a:rPr>
              <a:t>la </a:t>
            </a:r>
            <a:r>
              <a:rPr sz="2000" spc="40" dirty="0">
                <a:solidFill>
                  <a:srgbClr val="001F40"/>
                </a:solidFill>
                <a:latin typeface="Microsoft Sans Serif"/>
                <a:cs typeface="Microsoft Sans Serif"/>
              </a:rPr>
              <a:t>red </a:t>
            </a:r>
            <a:r>
              <a:rPr sz="2000" spc="20" dirty="0" err="1" smtClean="0">
                <a:solidFill>
                  <a:srgbClr val="001F40"/>
                </a:solidFill>
                <a:latin typeface="Microsoft Sans Serif"/>
                <a:cs typeface="Microsoft Sans Serif"/>
              </a:rPr>
              <a:t>eléctrica</a:t>
            </a:r>
            <a:r>
              <a:rPr lang="es-ES" sz="2000" spc="20" dirty="0" smtClean="0">
                <a:solidFill>
                  <a:srgbClr val="001F40"/>
                </a:solidFill>
                <a:latin typeface="Microsoft Sans Serif"/>
                <a:cs typeface="Microsoft Sans Serif"/>
              </a:rPr>
              <a:t> </a:t>
            </a:r>
            <a:r>
              <a:rPr sz="2000" spc="35" dirty="0" err="1" smtClean="0">
                <a:solidFill>
                  <a:srgbClr val="001F40"/>
                </a:solidFill>
                <a:latin typeface="Microsoft Sans Serif"/>
                <a:cs typeface="Microsoft Sans Serif"/>
              </a:rPr>
              <a:t>tienen</a:t>
            </a:r>
            <a:r>
              <a:rPr sz="2000" spc="35" dirty="0" smtClean="0">
                <a:solidFill>
                  <a:srgbClr val="001F40"/>
                </a:solidFill>
                <a:latin typeface="Microsoft Sans Serif"/>
                <a:cs typeface="Microsoft Sans Serif"/>
              </a:rPr>
              <a:t> </a:t>
            </a:r>
            <a:r>
              <a:rPr sz="2000" spc="55" dirty="0">
                <a:solidFill>
                  <a:srgbClr val="001F40"/>
                </a:solidFill>
                <a:latin typeface="Microsoft Sans Serif"/>
                <a:cs typeface="Microsoft Sans Serif"/>
              </a:rPr>
              <a:t>un </a:t>
            </a:r>
            <a:r>
              <a:rPr sz="2000" spc="45" dirty="0">
                <a:solidFill>
                  <a:srgbClr val="001F40"/>
                </a:solidFill>
                <a:latin typeface="Microsoft Sans Serif"/>
                <a:cs typeface="Microsoft Sans Serif"/>
              </a:rPr>
              <a:t>gran </a:t>
            </a:r>
            <a:r>
              <a:rPr sz="2000" spc="35" dirty="0">
                <a:solidFill>
                  <a:srgbClr val="001F40"/>
                </a:solidFill>
                <a:latin typeface="Microsoft Sans Serif"/>
                <a:cs typeface="Microsoft Sans Serif"/>
              </a:rPr>
              <a:t>impacto </a:t>
            </a:r>
            <a:r>
              <a:rPr sz="2000" spc="30" dirty="0">
                <a:solidFill>
                  <a:srgbClr val="001F40"/>
                </a:solidFill>
                <a:latin typeface="Microsoft Sans Serif"/>
                <a:cs typeface="Microsoft Sans Serif"/>
              </a:rPr>
              <a:t>en </a:t>
            </a:r>
            <a:r>
              <a:rPr sz="2000" spc="15" dirty="0">
                <a:solidFill>
                  <a:srgbClr val="001F40"/>
                </a:solidFill>
                <a:latin typeface="Microsoft Sans Serif"/>
                <a:cs typeface="Microsoft Sans Serif"/>
              </a:rPr>
              <a:t>el </a:t>
            </a:r>
            <a:r>
              <a:rPr sz="2000" spc="25" dirty="0">
                <a:solidFill>
                  <a:srgbClr val="001F40"/>
                </a:solidFill>
                <a:latin typeface="Microsoft Sans Serif"/>
                <a:cs typeface="Microsoft Sans Serif"/>
              </a:rPr>
              <a:t>costo </a:t>
            </a:r>
            <a:r>
              <a:rPr sz="2000" spc="45" dirty="0">
                <a:solidFill>
                  <a:srgbClr val="001F40"/>
                </a:solidFill>
                <a:latin typeface="Microsoft Sans Serif"/>
                <a:cs typeface="Microsoft Sans Serif"/>
              </a:rPr>
              <a:t>total </a:t>
            </a:r>
            <a:r>
              <a:rPr sz="2000" spc="30" dirty="0">
                <a:solidFill>
                  <a:srgbClr val="001F40"/>
                </a:solidFill>
                <a:latin typeface="Microsoft Sans Serif"/>
                <a:cs typeface="Microsoft Sans Serif"/>
              </a:rPr>
              <a:t>de </a:t>
            </a:r>
            <a:r>
              <a:rPr sz="2000" spc="15" dirty="0">
                <a:solidFill>
                  <a:srgbClr val="001F40"/>
                </a:solidFill>
                <a:latin typeface="Microsoft Sans Serif"/>
                <a:cs typeface="Microsoft Sans Serif"/>
              </a:rPr>
              <a:t>los sistemas </a:t>
            </a:r>
            <a:r>
              <a:rPr sz="2000" spc="30" dirty="0">
                <a:solidFill>
                  <a:srgbClr val="001F40"/>
                </a:solidFill>
                <a:latin typeface="Microsoft Sans Serif"/>
                <a:cs typeface="Microsoft Sans Serif"/>
              </a:rPr>
              <a:t>de </a:t>
            </a:r>
            <a:r>
              <a:rPr sz="2000" spc="30" dirty="0" err="1">
                <a:solidFill>
                  <a:srgbClr val="001F40"/>
                </a:solidFill>
                <a:latin typeface="Microsoft Sans Serif"/>
                <a:cs typeface="Microsoft Sans Serif"/>
              </a:rPr>
              <a:t>energía</a:t>
            </a:r>
            <a:r>
              <a:rPr sz="2000" spc="30" dirty="0">
                <a:solidFill>
                  <a:srgbClr val="001F40"/>
                </a:solidFill>
                <a:latin typeface="Microsoft Sans Serif"/>
                <a:cs typeface="Microsoft Sans Serif"/>
              </a:rPr>
              <a:t> </a:t>
            </a:r>
            <a:r>
              <a:rPr sz="2000" spc="30" dirty="0" smtClean="0">
                <a:solidFill>
                  <a:srgbClr val="001F40"/>
                </a:solidFill>
                <a:latin typeface="Microsoft Sans Serif"/>
                <a:cs typeface="Microsoft Sans Serif"/>
              </a:rPr>
              <a:t>de</a:t>
            </a:r>
            <a:r>
              <a:rPr lang="es-ES" sz="2000" spc="30" dirty="0" smtClean="0">
                <a:solidFill>
                  <a:srgbClr val="001F40"/>
                </a:solidFill>
                <a:latin typeface="Microsoft Sans Serif"/>
                <a:cs typeface="Microsoft Sans Serif"/>
              </a:rPr>
              <a:t> </a:t>
            </a:r>
            <a:r>
              <a:rPr sz="2000" spc="40" dirty="0" err="1" smtClean="0">
                <a:solidFill>
                  <a:srgbClr val="001F40"/>
                </a:solidFill>
                <a:latin typeface="Microsoft Sans Serif"/>
                <a:cs typeface="Microsoft Sans Serif"/>
              </a:rPr>
              <a:t>minería</a:t>
            </a:r>
            <a:r>
              <a:rPr sz="2000" spc="40" dirty="0" smtClean="0">
                <a:solidFill>
                  <a:srgbClr val="001F40"/>
                </a:solidFill>
                <a:latin typeface="Microsoft Sans Serif"/>
                <a:cs typeface="Microsoft Sans Serif"/>
              </a:rPr>
              <a:t> </a:t>
            </a:r>
            <a:r>
              <a:rPr sz="2000" spc="5" dirty="0">
                <a:solidFill>
                  <a:srgbClr val="001F40"/>
                </a:solidFill>
                <a:latin typeface="Microsoft Sans Serif"/>
                <a:cs typeface="Microsoft Sans Serif"/>
              </a:rPr>
              <a:t>y </a:t>
            </a:r>
            <a:r>
              <a:rPr sz="2000" spc="15" dirty="0">
                <a:solidFill>
                  <a:srgbClr val="001F40"/>
                </a:solidFill>
                <a:latin typeface="Microsoft Sans Serif"/>
                <a:cs typeface="Microsoft Sans Serif"/>
              </a:rPr>
              <a:t>la </a:t>
            </a:r>
            <a:r>
              <a:rPr sz="2000" spc="30" dirty="0">
                <a:solidFill>
                  <a:srgbClr val="001F40"/>
                </a:solidFill>
                <a:latin typeface="Microsoft Sans Serif"/>
                <a:cs typeface="Microsoft Sans Serif"/>
              </a:rPr>
              <a:t>disponibilidad de </a:t>
            </a:r>
            <a:r>
              <a:rPr sz="2000" spc="55" dirty="0">
                <a:solidFill>
                  <a:srgbClr val="001F40"/>
                </a:solidFill>
                <a:latin typeface="Microsoft Sans Serif"/>
                <a:cs typeface="Microsoft Sans Serif"/>
              </a:rPr>
              <a:t>un </a:t>
            </a:r>
            <a:r>
              <a:rPr sz="2000" spc="40" dirty="0">
                <a:solidFill>
                  <a:srgbClr val="001F40"/>
                </a:solidFill>
                <a:latin typeface="Microsoft Sans Serif"/>
                <a:cs typeface="Microsoft Sans Serif"/>
              </a:rPr>
              <a:t>suministro </a:t>
            </a:r>
            <a:r>
              <a:rPr sz="2000" spc="30" dirty="0">
                <a:solidFill>
                  <a:srgbClr val="001F40"/>
                </a:solidFill>
                <a:latin typeface="Microsoft Sans Serif"/>
                <a:cs typeface="Microsoft Sans Serif"/>
              </a:rPr>
              <a:t>de energía </a:t>
            </a:r>
            <a:r>
              <a:rPr sz="2000" spc="15" dirty="0">
                <a:solidFill>
                  <a:srgbClr val="001F40"/>
                </a:solidFill>
                <a:latin typeface="Microsoft Sans Serif"/>
                <a:cs typeface="Microsoft Sans Serif"/>
              </a:rPr>
              <a:t>eléctrica. </a:t>
            </a:r>
            <a:r>
              <a:rPr sz="2000" spc="5" dirty="0" smtClean="0">
                <a:solidFill>
                  <a:srgbClr val="001F40"/>
                </a:solidFill>
                <a:latin typeface="Microsoft Sans Serif"/>
                <a:cs typeface="Microsoft Sans Serif"/>
              </a:rPr>
              <a:t>Para</a:t>
            </a:r>
            <a:r>
              <a:rPr lang="es-ES" sz="2000" spc="5" dirty="0" smtClean="0">
                <a:solidFill>
                  <a:srgbClr val="001F40"/>
                </a:solidFill>
                <a:latin typeface="Microsoft Sans Serif"/>
                <a:cs typeface="Microsoft Sans Serif"/>
              </a:rPr>
              <a:t> </a:t>
            </a:r>
            <a:r>
              <a:rPr sz="2000" spc="40" dirty="0" err="1" smtClean="0">
                <a:solidFill>
                  <a:srgbClr val="001F40"/>
                </a:solidFill>
                <a:latin typeface="Microsoft Sans Serif"/>
                <a:cs typeface="Microsoft Sans Serif"/>
              </a:rPr>
              <a:t>optimizar</a:t>
            </a:r>
            <a:r>
              <a:rPr sz="2000" spc="-5" dirty="0" smtClean="0">
                <a:solidFill>
                  <a:srgbClr val="001F40"/>
                </a:solidFill>
                <a:latin typeface="Microsoft Sans Serif"/>
                <a:cs typeface="Microsoft Sans Serif"/>
              </a:rPr>
              <a:t> </a:t>
            </a:r>
            <a:r>
              <a:rPr sz="2000" spc="15" dirty="0">
                <a:solidFill>
                  <a:srgbClr val="001F40"/>
                </a:solidFill>
                <a:latin typeface="Microsoft Sans Serif"/>
                <a:cs typeface="Microsoft Sans Serif"/>
              </a:rPr>
              <a:t>el</a:t>
            </a:r>
            <a:r>
              <a:rPr sz="2000" spc="-5" dirty="0">
                <a:solidFill>
                  <a:srgbClr val="001F40"/>
                </a:solidFill>
                <a:latin typeface="Microsoft Sans Serif"/>
                <a:cs typeface="Microsoft Sans Serif"/>
              </a:rPr>
              <a:t> </a:t>
            </a:r>
            <a:r>
              <a:rPr sz="2000" spc="15" dirty="0">
                <a:solidFill>
                  <a:srgbClr val="001F40"/>
                </a:solidFill>
                <a:latin typeface="Microsoft Sans Serif"/>
                <a:cs typeface="Microsoft Sans Serif"/>
              </a:rPr>
              <a:t>coste</a:t>
            </a:r>
            <a:r>
              <a:rPr sz="2000" spc="-5" dirty="0">
                <a:solidFill>
                  <a:srgbClr val="001F40"/>
                </a:solidFill>
                <a:latin typeface="Microsoft Sans Serif"/>
                <a:cs typeface="Microsoft Sans Serif"/>
              </a:rPr>
              <a:t> </a:t>
            </a:r>
            <a:r>
              <a:rPr sz="2000" spc="45" dirty="0">
                <a:solidFill>
                  <a:srgbClr val="001F40"/>
                </a:solidFill>
                <a:latin typeface="Microsoft Sans Serif"/>
                <a:cs typeface="Microsoft Sans Serif"/>
              </a:rPr>
              <a:t>total</a:t>
            </a:r>
            <a:r>
              <a:rPr sz="2000" dirty="0">
                <a:solidFill>
                  <a:srgbClr val="001F40"/>
                </a:solidFill>
                <a:latin typeface="Microsoft Sans Serif"/>
                <a:cs typeface="Microsoft Sans Serif"/>
              </a:rPr>
              <a:t> </a:t>
            </a:r>
            <a:r>
              <a:rPr sz="2000" spc="25" dirty="0">
                <a:solidFill>
                  <a:srgbClr val="001F40"/>
                </a:solidFill>
                <a:latin typeface="Microsoft Sans Serif"/>
                <a:cs typeface="Microsoft Sans Serif"/>
              </a:rPr>
              <a:t>del</a:t>
            </a:r>
            <a:r>
              <a:rPr sz="2000" spc="-5" dirty="0">
                <a:solidFill>
                  <a:srgbClr val="001F40"/>
                </a:solidFill>
                <a:latin typeface="Microsoft Sans Serif"/>
                <a:cs typeface="Microsoft Sans Serif"/>
              </a:rPr>
              <a:t> </a:t>
            </a:r>
            <a:r>
              <a:rPr sz="2000" spc="20" dirty="0">
                <a:solidFill>
                  <a:srgbClr val="001F40"/>
                </a:solidFill>
                <a:latin typeface="Microsoft Sans Serif"/>
                <a:cs typeface="Microsoft Sans Serif"/>
              </a:rPr>
              <a:t>sistema</a:t>
            </a:r>
            <a:r>
              <a:rPr sz="2000" spc="-5" dirty="0">
                <a:solidFill>
                  <a:srgbClr val="001F40"/>
                </a:solidFill>
                <a:latin typeface="Microsoft Sans Serif"/>
                <a:cs typeface="Microsoft Sans Serif"/>
              </a:rPr>
              <a:t> </a:t>
            </a:r>
            <a:r>
              <a:rPr sz="2000" spc="20" dirty="0">
                <a:solidFill>
                  <a:srgbClr val="001F40"/>
                </a:solidFill>
                <a:latin typeface="Microsoft Sans Serif"/>
                <a:cs typeface="Microsoft Sans Serif"/>
              </a:rPr>
              <a:t>eléctrico</a:t>
            </a:r>
            <a:r>
              <a:rPr sz="2000" dirty="0">
                <a:solidFill>
                  <a:srgbClr val="001F40"/>
                </a:solidFill>
                <a:latin typeface="Microsoft Sans Serif"/>
                <a:cs typeface="Microsoft Sans Serif"/>
              </a:rPr>
              <a:t> </a:t>
            </a:r>
            <a:r>
              <a:rPr sz="2000" spc="5" dirty="0">
                <a:solidFill>
                  <a:srgbClr val="001F40"/>
                </a:solidFill>
                <a:latin typeface="Microsoft Sans Serif"/>
                <a:cs typeface="Microsoft Sans Serif"/>
              </a:rPr>
              <a:t>y</a:t>
            </a:r>
            <a:r>
              <a:rPr sz="2000" spc="-5" dirty="0">
                <a:solidFill>
                  <a:srgbClr val="001F40"/>
                </a:solidFill>
                <a:latin typeface="Microsoft Sans Serif"/>
                <a:cs typeface="Microsoft Sans Serif"/>
              </a:rPr>
              <a:t> </a:t>
            </a:r>
            <a:r>
              <a:rPr sz="2000" spc="15" dirty="0">
                <a:solidFill>
                  <a:srgbClr val="001F40"/>
                </a:solidFill>
                <a:latin typeface="Microsoft Sans Serif"/>
                <a:cs typeface="Microsoft Sans Serif"/>
              </a:rPr>
              <a:t>su</a:t>
            </a:r>
            <a:r>
              <a:rPr sz="2000" spc="-5" dirty="0">
                <a:solidFill>
                  <a:srgbClr val="001F40"/>
                </a:solidFill>
                <a:latin typeface="Microsoft Sans Serif"/>
                <a:cs typeface="Microsoft Sans Serif"/>
              </a:rPr>
              <a:t> </a:t>
            </a:r>
            <a:r>
              <a:rPr sz="2000" spc="35" dirty="0">
                <a:solidFill>
                  <a:srgbClr val="001F40"/>
                </a:solidFill>
                <a:latin typeface="Microsoft Sans Serif"/>
                <a:cs typeface="Microsoft Sans Serif"/>
              </a:rPr>
              <a:t>impacto</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en</a:t>
            </a:r>
            <a:r>
              <a:rPr sz="2000" dirty="0">
                <a:solidFill>
                  <a:srgbClr val="001F40"/>
                </a:solidFill>
                <a:latin typeface="Microsoft Sans Serif"/>
                <a:cs typeface="Microsoft Sans Serif"/>
              </a:rPr>
              <a:t> </a:t>
            </a:r>
            <a:r>
              <a:rPr sz="2000" spc="15" dirty="0">
                <a:solidFill>
                  <a:srgbClr val="001F40"/>
                </a:solidFill>
                <a:latin typeface="Microsoft Sans Serif"/>
                <a:cs typeface="Microsoft Sans Serif"/>
              </a:rPr>
              <a:t>la</a:t>
            </a:r>
            <a:r>
              <a:rPr sz="2000" spc="-5" dirty="0">
                <a:solidFill>
                  <a:srgbClr val="001F40"/>
                </a:solidFill>
                <a:latin typeface="Microsoft Sans Serif"/>
                <a:cs typeface="Microsoft Sans Serif"/>
              </a:rPr>
              <a:t> </a:t>
            </a:r>
            <a:r>
              <a:rPr sz="2000" spc="30" dirty="0" err="1">
                <a:solidFill>
                  <a:srgbClr val="001F40"/>
                </a:solidFill>
                <a:latin typeface="Microsoft Sans Serif"/>
                <a:cs typeface="Microsoft Sans Serif"/>
              </a:rPr>
              <a:t>disponibilidad</a:t>
            </a:r>
            <a:r>
              <a:rPr sz="2000" spc="30" dirty="0" smtClean="0">
                <a:solidFill>
                  <a:srgbClr val="001F40"/>
                </a:solidFill>
                <a:latin typeface="Microsoft Sans Serif"/>
                <a:cs typeface="Microsoft Sans Serif"/>
              </a:rPr>
              <a:t>,</a:t>
            </a:r>
            <a:r>
              <a:rPr lang="es-ES" sz="2000" spc="30" dirty="0" smtClean="0">
                <a:solidFill>
                  <a:srgbClr val="001F40"/>
                </a:solidFill>
                <a:latin typeface="Microsoft Sans Serif"/>
                <a:cs typeface="Microsoft Sans Serif"/>
              </a:rPr>
              <a:t> </a:t>
            </a:r>
            <a:r>
              <a:rPr sz="2000" spc="-10" dirty="0" err="1" smtClean="0">
                <a:solidFill>
                  <a:srgbClr val="001F40"/>
                </a:solidFill>
                <a:latin typeface="Microsoft Sans Serif"/>
                <a:cs typeface="Microsoft Sans Serif"/>
              </a:rPr>
              <a:t>es</a:t>
            </a:r>
            <a:r>
              <a:rPr sz="2000" spc="-10" dirty="0" smtClean="0">
                <a:solidFill>
                  <a:srgbClr val="001F40"/>
                </a:solidFill>
                <a:latin typeface="Microsoft Sans Serif"/>
                <a:cs typeface="Microsoft Sans Serif"/>
              </a:rPr>
              <a:t> </a:t>
            </a:r>
            <a:r>
              <a:rPr sz="2000" spc="20" dirty="0">
                <a:solidFill>
                  <a:srgbClr val="001F40"/>
                </a:solidFill>
                <a:latin typeface="Microsoft Sans Serif"/>
                <a:cs typeface="Microsoft Sans Serif"/>
              </a:rPr>
              <a:t>necesario </a:t>
            </a:r>
            <a:r>
              <a:rPr sz="2000" spc="25" dirty="0">
                <a:solidFill>
                  <a:srgbClr val="001F40"/>
                </a:solidFill>
                <a:latin typeface="Microsoft Sans Serif"/>
                <a:cs typeface="Microsoft Sans Serif"/>
              </a:rPr>
              <a:t>evaluar </a:t>
            </a:r>
            <a:r>
              <a:rPr sz="2000" spc="30" dirty="0">
                <a:solidFill>
                  <a:srgbClr val="001F40"/>
                </a:solidFill>
                <a:latin typeface="Microsoft Sans Serif"/>
                <a:cs typeface="Microsoft Sans Serif"/>
              </a:rPr>
              <a:t>diferentes </a:t>
            </a:r>
            <a:r>
              <a:rPr sz="2000" spc="20" dirty="0">
                <a:solidFill>
                  <a:srgbClr val="001F40"/>
                </a:solidFill>
                <a:latin typeface="Microsoft Sans Serif"/>
                <a:cs typeface="Microsoft Sans Serif"/>
              </a:rPr>
              <a:t>opciones </a:t>
            </a:r>
            <a:r>
              <a:rPr sz="2000" spc="40" dirty="0">
                <a:solidFill>
                  <a:srgbClr val="001F40"/>
                </a:solidFill>
                <a:latin typeface="Microsoft Sans Serif"/>
                <a:cs typeface="Microsoft Sans Serif"/>
              </a:rPr>
              <a:t>teniendo </a:t>
            </a:r>
            <a:r>
              <a:rPr sz="2000" spc="30" dirty="0">
                <a:solidFill>
                  <a:srgbClr val="001F40"/>
                </a:solidFill>
                <a:latin typeface="Microsoft Sans Serif"/>
                <a:cs typeface="Microsoft Sans Serif"/>
              </a:rPr>
              <a:t>en </a:t>
            </a:r>
            <a:r>
              <a:rPr sz="2000" spc="25" dirty="0">
                <a:solidFill>
                  <a:srgbClr val="001F40"/>
                </a:solidFill>
                <a:latin typeface="Microsoft Sans Serif"/>
                <a:cs typeface="Microsoft Sans Serif"/>
              </a:rPr>
              <a:t>cuenta </a:t>
            </a:r>
            <a:r>
              <a:rPr sz="2000" spc="15" dirty="0">
                <a:solidFill>
                  <a:srgbClr val="001F40"/>
                </a:solidFill>
                <a:latin typeface="Microsoft Sans Serif"/>
                <a:cs typeface="Microsoft Sans Serif"/>
              </a:rPr>
              <a:t>el </a:t>
            </a:r>
            <a:r>
              <a:rPr sz="2000" spc="25" dirty="0">
                <a:solidFill>
                  <a:srgbClr val="001F40"/>
                </a:solidFill>
                <a:latin typeface="Microsoft Sans Serif"/>
                <a:cs typeface="Microsoft Sans Serif"/>
              </a:rPr>
              <a:t>efecto </a:t>
            </a:r>
            <a:r>
              <a:rPr sz="2000" spc="30" dirty="0">
                <a:solidFill>
                  <a:srgbClr val="001F40"/>
                </a:solidFill>
                <a:latin typeface="Microsoft Sans Serif"/>
                <a:cs typeface="Microsoft Sans Serif"/>
              </a:rPr>
              <a:t>de </a:t>
            </a:r>
            <a:r>
              <a:rPr sz="2000" spc="15" dirty="0" smtClean="0">
                <a:solidFill>
                  <a:srgbClr val="001F40"/>
                </a:solidFill>
                <a:latin typeface="Microsoft Sans Serif"/>
                <a:cs typeface="Microsoft Sans Serif"/>
              </a:rPr>
              <a:t>la</a:t>
            </a:r>
            <a:r>
              <a:rPr lang="es-ES" sz="2000" spc="15" dirty="0" smtClean="0">
                <a:solidFill>
                  <a:srgbClr val="001F40"/>
                </a:solidFill>
                <a:latin typeface="Microsoft Sans Serif"/>
                <a:cs typeface="Microsoft Sans Serif"/>
              </a:rPr>
              <a:t> </a:t>
            </a:r>
            <a:r>
              <a:rPr sz="2000" spc="35" dirty="0" err="1" smtClean="0">
                <a:solidFill>
                  <a:srgbClr val="001F40"/>
                </a:solidFill>
                <a:latin typeface="Microsoft Sans Serif"/>
                <a:cs typeface="Microsoft Sans Serif"/>
              </a:rPr>
              <a:t>altitud</a:t>
            </a:r>
            <a:r>
              <a:rPr sz="2000" spc="35" dirty="0">
                <a:solidFill>
                  <a:srgbClr val="001F40"/>
                </a:solidFill>
                <a:latin typeface="Microsoft Sans Serif"/>
                <a:cs typeface="Microsoft Sans Serif"/>
              </a:rPr>
              <a:t>.</a:t>
            </a:r>
            <a:endParaRPr sz="2000" dirty="0">
              <a:latin typeface="Microsoft Sans Serif"/>
              <a:cs typeface="Microsoft Sans Serif"/>
            </a:endParaRPr>
          </a:p>
          <a:p>
            <a:pPr marR="7620" algn="just"/>
            <a:r>
              <a:rPr sz="2000" spc="-10" dirty="0">
                <a:solidFill>
                  <a:srgbClr val="001F40"/>
                </a:solidFill>
                <a:latin typeface="Microsoft Sans Serif"/>
                <a:cs typeface="Microsoft Sans Serif"/>
              </a:rPr>
              <a:t>Este </a:t>
            </a:r>
            <a:r>
              <a:rPr sz="2000" spc="45" dirty="0">
                <a:solidFill>
                  <a:srgbClr val="001F40"/>
                </a:solidFill>
                <a:latin typeface="Microsoft Sans Serif"/>
                <a:cs typeface="Microsoft Sans Serif"/>
              </a:rPr>
              <a:t>documento </a:t>
            </a:r>
            <a:r>
              <a:rPr sz="2000" spc="20" dirty="0">
                <a:solidFill>
                  <a:srgbClr val="001F40"/>
                </a:solidFill>
                <a:latin typeface="Microsoft Sans Serif"/>
                <a:cs typeface="Microsoft Sans Serif"/>
              </a:rPr>
              <a:t>describe </a:t>
            </a:r>
            <a:r>
              <a:rPr sz="2000" spc="25" dirty="0">
                <a:solidFill>
                  <a:srgbClr val="001F40"/>
                </a:solidFill>
                <a:latin typeface="Microsoft Sans Serif"/>
                <a:cs typeface="Microsoft Sans Serif"/>
              </a:rPr>
              <a:t>recomendaciones </a:t>
            </a:r>
            <a:r>
              <a:rPr sz="2000" spc="30" dirty="0">
                <a:solidFill>
                  <a:srgbClr val="001F40"/>
                </a:solidFill>
                <a:latin typeface="Microsoft Sans Serif"/>
                <a:cs typeface="Microsoft Sans Serif"/>
              </a:rPr>
              <a:t>para </a:t>
            </a:r>
            <a:r>
              <a:rPr sz="2000" spc="20" dirty="0" err="1">
                <a:solidFill>
                  <a:srgbClr val="001F40"/>
                </a:solidFill>
                <a:latin typeface="Microsoft Sans Serif"/>
                <a:cs typeface="Microsoft Sans Serif"/>
              </a:rPr>
              <a:t>establecer</a:t>
            </a:r>
            <a:r>
              <a:rPr sz="2000" spc="20" dirty="0">
                <a:solidFill>
                  <a:srgbClr val="001F40"/>
                </a:solidFill>
                <a:latin typeface="Microsoft Sans Serif"/>
                <a:cs typeface="Microsoft Sans Serif"/>
              </a:rPr>
              <a:t> </a:t>
            </a:r>
            <a:r>
              <a:rPr sz="2000" spc="35" dirty="0" err="1" smtClean="0">
                <a:solidFill>
                  <a:srgbClr val="001F40"/>
                </a:solidFill>
                <a:latin typeface="Microsoft Sans Serif"/>
                <a:cs typeface="Microsoft Sans Serif"/>
              </a:rPr>
              <a:t>una</a:t>
            </a:r>
            <a:r>
              <a:rPr lang="es-ES" sz="2000" spc="35" dirty="0" smtClean="0">
                <a:solidFill>
                  <a:srgbClr val="001F40"/>
                </a:solidFill>
                <a:latin typeface="Microsoft Sans Serif"/>
                <a:cs typeface="Microsoft Sans Serif"/>
              </a:rPr>
              <a:t> </a:t>
            </a:r>
            <a:r>
              <a:rPr sz="2000" spc="30" dirty="0" err="1" smtClean="0">
                <a:solidFill>
                  <a:srgbClr val="001F40"/>
                </a:solidFill>
                <a:latin typeface="Microsoft Sans Serif"/>
                <a:cs typeface="Microsoft Sans Serif"/>
              </a:rPr>
              <a:t>generación</a:t>
            </a:r>
            <a:r>
              <a:rPr sz="2000" spc="-10" dirty="0" smtClean="0">
                <a:solidFill>
                  <a:srgbClr val="001F40"/>
                </a:solidFill>
                <a:latin typeface="Microsoft Sans Serif"/>
                <a:cs typeface="Microsoft Sans Serif"/>
              </a:rPr>
              <a:t> </a:t>
            </a:r>
            <a:r>
              <a:rPr sz="2000" spc="30" dirty="0">
                <a:solidFill>
                  <a:srgbClr val="001F40"/>
                </a:solidFill>
                <a:latin typeface="Microsoft Sans Serif"/>
                <a:cs typeface="Microsoft Sans Serif"/>
              </a:rPr>
              <a:t>de</a:t>
            </a:r>
            <a:r>
              <a:rPr sz="2000" spc="-10" dirty="0">
                <a:solidFill>
                  <a:srgbClr val="001F40"/>
                </a:solidFill>
                <a:latin typeface="Microsoft Sans Serif"/>
                <a:cs typeface="Microsoft Sans Serif"/>
              </a:rPr>
              <a:t> </a:t>
            </a:r>
            <a:r>
              <a:rPr sz="2000" spc="30" dirty="0">
                <a:solidFill>
                  <a:srgbClr val="001F40"/>
                </a:solidFill>
                <a:latin typeface="Microsoft Sans Serif"/>
                <a:cs typeface="Microsoft Sans Serif"/>
              </a:rPr>
              <a:t>energía</a:t>
            </a:r>
            <a:r>
              <a:rPr sz="2000" spc="-10" dirty="0">
                <a:solidFill>
                  <a:srgbClr val="001F40"/>
                </a:solidFill>
                <a:latin typeface="Microsoft Sans Serif"/>
                <a:cs typeface="Microsoft Sans Serif"/>
              </a:rPr>
              <a:t> </a:t>
            </a:r>
            <a:r>
              <a:rPr sz="2000" spc="25" dirty="0">
                <a:solidFill>
                  <a:srgbClr val="001F40"/>
                </a:solidFill>
                <a:latin typeface="Microsoft Sans Serif"/>
                <a:cs typeface="Microsoft Sans Serif"/>
              </a:rPr>
              <a:t>flexible</a:t>
            </a:r>
            <a:r>
              <a:rPr sz="2000" spc="-5" dirty="0">
                <a:solidFill>
                  <a:srgbClr val="001F40"/>
                </a:solidFill>
                <a:latin typeface="Microsoft Sans Serif"/>
                <a:cs typeface="Microsoft Sans Serif"/>
              </a:rPr>
              <a:t> </a:t>
            </a:r>
            <a:r>
              <a:rPr sz="2000" spc="35" dirty="0">
                <a:solidFill>
                  <a:srgbClr val="001F40"/>
                </a:solidFill>
                <a:latin typeface="Microsoft Sans Serif"/>
                <a:cs typeface="Microsoft Sans Serif"/>
              </a:rPr>
              <a:t>optimizada</a:t>
            </a:r>
            <a:r>
              <a:rPr sz="2000" spc="-10" dirty="0">
                <a:solidFill>
                  <a:srgbClr val="001F40"/>
                </a:solidFill>
                <a:latin typeface="Microsoft Sans Serif"/>
                <a:cs typeface="Microsoft Sans Serif"/>
              </a:rPr>
              <a:t> </a:t>
            </a:r>
            <a:r>
              <a:rPr sz="2000" spc="5" dirty="0">
                <a:solidFill>
                  <a:srgbClr val="001F40"/>
                </a:solidFill>
                <a:latin typeface="Microsoft Sans Serif"/>
                <a:cs typeface="Microsoft Sans Serif"/>
              </a:rPr>
              <a:t>y</a:t>
            </a:r>
            <a:r>
              <a:rPr sz="2000" spc="-10" dirty="0">
                <a:solidFill>
                  <a:srgbClr val="001F40"/>
                </a:solidFill>
                <a:latin typeface="Microsoft Sans Serif"/>
                <a:cs typeface="Microsoft Sans Serif"/>
              </a:rPr>
              <a:t> </a:t>
            </a:r>
            <a:r>
              <a:rPr sz="2000" spc="35" dirty="0">
                <a:solidFill>
                  <a:srgbClr val="001F40"/>
                </a:solidFill>
                <a:latin typeface="Microsoft Sans Serif"/>
                <a:cs typeface="Microsoft Sans Serif"/>
              </a:rPr>
              <a:t>una</a:t>
            </a:r>
            <a:r>
              <a:rPr sz="2000" spc="-10" dirty="0">
                <a:solidFill>
                  <a:srgbClr val="001F40"/>
                </a:solidFill>
                <a:latin typeface="Microsoft Sans Serif"/>
                <a:cs typeface="Microsoft Sans Serif"/>
              </a:rPr>
              <a:t> </a:t>
            </a:r>
            <a:r>
              <a:rPr sz="2000" spc="40" dirty="0">
                <a:solidFill>
                  <a:srgbClr val="001F40"/>
                </a:solidFill>
                <a:latin typeface="Microsoft Sans Serif"/>
                <a:cs typeface="Microsoft Sans Serif"/>
              </a:rPr>
              <a:t>arquitectura</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de</a:t>
            </a:r>
            <a:r>
              <a:rPr sz="2000" spc="-10" dirty="0">
                <a:solidFill>
                  <a:srgbClr val="001F40"/>
                </a:solidFill>
                <a:latin typeface="Microsoft Sans Serif"/>
                <a:cs typeface="Microsoft Sans Serif"/>
              </a:rPr>
              <a:t> </a:t>
            </a:r>
            <a:r>
              <a:rPr sz="2000" spc="40" dirty="0">
                <a:solidFill>
                  <a:srgbClr val="001F40"/>
                </a:solidFill>
                <a:latin typeface="Microsoft Sans Serif"/>
                <a:cs typeface="Microsoft Sans Serif"/>
              </a:rPr>
              <a:t>red</a:t>
            </a:r>
            <a:r>
              <a:rPr sz="2000" spc="-10" dirty="0">
                <a:solidFill>
                  <a:srgbClr val="001F40"/>
                </a:solidFill>
                <a:latin typeface="Microsoft Sans Serif"/>
                <a:cs typeface="Microsoft Sans Serif"/>
              </a:rPr>
              <a:t> </a:t>
            </a:r>
            <a:r>
              <a:rPr sz="2000" spc="15" dirty="0" err="1">
                <a:solidFill>
                  <a:srgbClr val="001F40"/>
                </a:solidFill>
                <a:latin typeface="Microsoft Sans Serif"/>
                <a:cs typeface="Microsoft Sans Serif"/>
              </a:rPr>
              <a:t>eléctrica</a:t>
            </a:r>
            <a:r>
              <a:rPr sz="2000" spc="15" dirty="0" smtClean="0">
                <a:solidFill>
                  <a:srgbClr val="001F40"/>
                </a:solidFill>
                <a:latin typeface="Microsoft Sans Serif"/>
                <a:cs typeface="Microsoft Sans Serif"/>
              </a:rPr>
              <a:t>,</a:t>
            </a:r>
            <a:r>
              <a:rPr lang="es-ES" sz="2000" spc="15" dirty="0" smtClean="0">
                <a:solidFill>
                  <a:srgbClr val="001F40"/>
                </a:solidFill>
                <a:latin typeface="Microsoft Sans Serif"/>
                <a:cs typeface="Microsoft Sans Serif"/>
              </a:rPr>
              <a:t> </a:t>
            </a:r>
            <a:r>
              <a:rPr sz="2000" spc="30" dirty="0" err="1" smtClean="0">
                <a:solidFill>
                  <a:srgbClr val="001F40"/>
                </a:solidFill>
                <a:latin typeface="Microsoft Sans Serif"/>
                <a:cs typeface="Microsoft Sans Serif"/>
              </a:rPr>
              <a:t>ilustrada</a:t>
            </a:r>
            <a:r>
              <a:rPr sz="2000" spc="-10" dirty="0" smtClean="0">
                <a:solidFill>
                  <a:srgbClr val="001F40"/>
                </a:solidFill>
                <a:latin typeface="Microsoft Sans Serif"/>
                <a:cs typeface="Microsoft Sans Serif"/>
              </a:rPr>
              <a:t> </a:t>
            </a:r>
            <a:r>
              <a:rPr sz="2000" spc="55" dirty="0">
                <a:solidFill>
                  <a:srgbClr val="001F40"/>
                </a:solidFill>
                <a:latin typeface="Microsoft Sans Serif"/>
                <a:cs typeface="Microsoft Sans Serif"/>
              </a:rPr>
              <a:t>por</a:t>
            </a:r>
            <a:r>
              <a:rPr sz="2000" spc="-5" dirty="0">
                <a:solidFill>
                  <a:srgbClr val="001F40"/>
                </a:solidFill>
                <a:latin typeface="Microsoft Sans Serif"/>
                <a:cs typeface="Microsoft Sans Serif"/>
              </a:rPr>
              <a:t> </a:t>
            </a:r>
            <a:r>
              <a:rPr sz="2000" spc="55" dirty="0">
                <a:solidFill>
                  <a:srgbClr val="001F40"/>
                </a:solidFill>
                <a:latin typeface="Microsoft Sans Serif"/>
                <a:cs typeface="Microsoft Sans Serif"/>
              </a:rPr>
              <a:t>un</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estudio</a:t>
            </a:r>
            <a:r>
              <a:rPr sz="2000" spc="-10" dirty="0">
                <a:solidFill>
                  <a:srgbClr val="001F40"/>
                </a:solidFill>
                <a:latin typeface="Microsoft Sans Serif"/>
                <a:cs typeface="Microsoft Sans Serif"/>
              </a:rPr>
              <a:t> </a:t>
            </a:r>
            <a:r>
              <a:rPr sz="2000" spc="30" dirty="0">
                <a:solidFill>
                  <a:srgbClr val="001F40"/>
                </a:solidFill>
                <a:latin typeface="Microsoft Sans Serif"/>
                <a:cs typeface="Microsoft Sans Serif"/>
              </a:rPr>
              <a:t>de</a:t>
            </a:r>
            <a:r>
              <a:rPr sz="2000" spc="-5" dirty="0">
                <a:solidFill>
                  <a:srgbClr val="001F40"/>
                </a:solidFill>
                <a:latin typeface="Microsoft Sans Serif"/>
                <a:cs typeface="Microsoft Sans Serif"/>
              </a:rPr>
              <a:t> </a:t>
            </a:r>
            <a:r>
              <a:rPr sz="2000" dirty="0">
                <a:solidFill>
                  <a:srgbClr val="001F40"/>
                </a:solidFill>
                <a:latin typeface="Microsoft Sans Serif"/>
                <a:cs typeface="Microsoft Sans Serif"/>
              </a:rPr>
              <a:t>caso</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de</a:t>
            </a:r>
            <a:r>
              <a:rPr sz="2000" spc="-10" dirty="0">
                <a:solidFill>
                  <a:srgbClr val="001F40"/>
                </a:solidFill>
                <a:latin typeface="Microsoft Sans Serif"/>
                <a:cs typeface="Microsoft Sans Serif"/>
              </a:rPr>
              <a:t> </a:t>
            </a:r>
            <a:r>
              <a:rPr sz="2000" spc="35" dirty="0">
                <a:solidFill>
                  <a:srgbClr val="001F40"/>
                </a:solidFill>
                <a:latin typeface="Microsoft Sans Serif"/>
                <a:cs typeface="Microsoft Sans Serif"/>
              </a:rPr>
              <a:t>una</a:t>
            </a:r>
            <a:r>
              <a:rPr sz="2000" spc="-5" dirty="0">
                <a:solidFill>
                  <a:srgbClr val="001F40"/>
                </a:solidFill>
                <a:latin typeface="Microsoft Sans Serif"/>
                <a:cs typeface="Microsoft Sans Serif"/>
              </a:rPr>
              <a:t> </a:t>
            </a:r>
            <a:r>
              <a:rPr sz="2000" spc="40" dirty="0">
                <a:solidFill>
                  <a:srgbClr val="001F40"/>
                </a:solidFill>
                <a:latin typeface="Microsoft Sans Serif"/>
                <a:cs typeface="Microsoft Sans Serif"/>
              </a:rPr>
              <a:t>mina</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de</a:t>
            </a:r>
            <a:r>
              <a:rPr sz="2000" spc="-10" dirty="0">
                <a:solidFill>
                  <a:srgbClr val="001F40"/>
                </a:solidFill>
                <a:latin typeface="Microsoft Sans Serif"/>
                <a:cs typeface="Microsoft Sans Serif"/>
              </a:rPr>
              <a:t> </a:t>
            </a:r>
            <a:r>
              <a:rPr sz="2000" spc="35" dirty="0">
                <a:solidFill>
                  <a:srgbClr val="001F40"/>
                </a:solidFill>
                <a:latin typeface="Microsoft Sans Serif"/>
                <a:cs typeface="Microsoft Sans Serif"/>
              </a:rPr>
              <a:t>litio</a:t>
            </a:r>
            <a:r>
              <a:rPr sz="2000" spc="-5" dirty="0">
                <a:solidFill>
                  <a:srgbClr val="001F40"/>
                </a:solidFill>
                <a:latin typeface="Microsoft Sans Serif"/>
                <a:cs typeface="Microsoft Sans Serif"/>
              </a:rPr>
              <a:t> </a:t>
            </a:r>
            <a:r>
              <a:rPr sz="2000" spc="25" dirty="0">
                <a:solidFill>
                  <a:srgbClr val="001F40"/>
                </a:solidFill>
                <a:latin typeface="Microsoft Sans Serif"/>
                <a:cs typeface="Microsoft Sans Serif"/>
              </a:rPr>
              <a:t>ubicada</a:t>
            </a:r>
            <a:r>
              <a:rPr sz="2000" spc="-5" dirty="0">
                <a:solidFill>
                  <a:srgbClr val="001F40"/>
                </a:solidFill>
                <a:latin typeface="Microsoft Sans Serif"/>
                <a:cs typeface="Microsoft Sans Serif"/>
              </a:rPr>
              <a:t> </a:t>
            </a:r>
            <a:r>
              <a:rPr sz="2000" dirty="0">
                <a:solidFill>
                  <a:srgbClr val="001F40"/>
                </a:solidFill>
                <a:latin typeface="Microsoft Sans Serif"/>
                <a:cs typeface="Microsoft Sans Serif"/>
              </a:rPr>
              <a:t>a</a:t>
            </a:r>
            <a:r>
              <a:rPr sz="2000" spc="-10" dirty="0">
                <a:solidFill>
                  <a:srgbClr val="001F40"/>
                </a:solidFill>
                <a:latin typeface="Microsoft Sans Serif"/>
                <a:cs typeface="Microsoft Sans Serif"/>
              </a:rPr>
              <a:t> </a:t>
            </a:r>
            <a:r>
              <a:rPr sz="2000" spc="45" dirty="0">
                <a:solidFill>
                  <a:srgbClr val="001F40"/>
                </a:solidFill>
                <a:latin typeface="Microsoft Sans Serif"/>
                <a:cs typeface="Microsoft Sans Serif"/>
              </a:rPr>
              <a:t>gran</a:t>
            </a:r>
            <a:r>
              <a:rPr sz="2000" spc="-5" dirty="0">
                <a:solidFill>
                  <a:srgbClr val="001F40"/>
                </a:solidFill>
                <a:latin typeface="Microsoft Sans Serif"/>
                <a:cs typeface="Microsoft Sans Serif"/>
              </a:rPr>
              <a:t> </a:t>
            </a:r>
            <a:r>
              <a:rPr sz="2000" spc="30" dirty="0">
                <a:solidFill>
                  <a:srgbClr val="001F40"/>
                </a:solidFill>
                <a:latin typeface="Microsoft Sans Serif"/>
                <a:cs typeface="Microsoft Sans Serif"/>
              </a:rPr>
              <a:t>altura.</a:t>
            </a:r>
            <a:endParaRPr sz="2000" dirty="0">
              <a:latin typeface="Microsoft Sans Serif"/>
              <a:cs typeface="Microsoft Sans Serif"/>
            </a:endParaRPr>
          </a:p>
        </p:txBody>
      </p:sp>
      <p:sp>
        <p:nvSpPr>
          <p:cNvPr id="19" name="object 19"/>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a:t>
            </a:fld>
            <a:endParaRPr spc="10" dirty="0"/>
          </a:p>
        </p:txBody>
      </p:sp>
      <p:sp>
        <p:nvSpPr>
          <p:cNvPr id="3" name="Rectángulo 2"/>
          <p:cNvSpPr/>
          <p:nvPr/>
        </p:nvSpPr>
        <p:spPr>
          <a:xfrm>
            <a:off x="284956" y="2603500"/>
            <a:ext cx="9502775" cy="2585323"/>
          </a:xfrm>
          <a:prstGeom prst="rect">
            <a:avLst/>
          </a:prstGeom>
        </p:spPr>
        <p:txBody>
          <a:bodyPr>
            <a:spAutoFit/>
          </a:bodyPr>
          <a:lstStyle/>
          <a:p>
            <a:r>
              <a:rPr lang="es-ES" b="1" dirty="0" smtClean="0"/>
              <a:t>CONTENIDO</a:t>
            </a:r>
          </a:p>
          <a:p>
            <a:endParaRPr lang="es-ES" dirty="0"/>
          </a:p>
          <a:p>
            <a:pPr marL="1200150" lvl="2" indent="-285750">
              <a:buFont typeface="Arial" panose="020B0604020202020204" pitchFamily="34" charset="0"/>
              <a:buChar char="•"/>
            </a:pPr>
            <a:r>
              <a:rPr lang="es-ES" b="1" dirty="0">
                <a:solidFill>
                  <a:srgbClr val="FF0000"/>
                </a:solidFill>
              </a:rPr>
              <a:t>PROPÓSITO DE ESTE DOCUMENTO</a:t>
            </a:r>
          </a:p>
          <a:p>
            <a:pPr marL="1200150" lvl="2" indent="-285750">
              <a:buFont typeface="Arial" panose="020B0604020202020204" pitchFamily="34" charset="0"/>
              <a:buChar char="•"/>
            </a:pPr>
            <a:r>
              <a:rPr lang="es-ES" b="1" dirty="0">
                <a:solidFill>
                  <a:srgbClr val="FF0000"/>
                </a:solidFill>
              </a:rPr>
              <a:t>INTRODUCCIÓN </a:t>
            </a:r>
          </a:p>
          <a:p>
            <a:pPr marL="1200150" lvl="2" indent="-285750">
              <a:buFont typeface="Arial" panose="020B0604020202020204" pitchFamily="34" charset="0"/>
              <a:buChar char="•"/>
            </a:pPr>
            <a:r>
              <a:rPr lang="es-ES" b="1" dirty="0">
                <a:solidFill>
                  <a:srgbClr val="FF0000"/>
                </a:solidFill>
              </a:rPr>
              <a:t>ARQUITECTURA DE RED ELÉCTRICA 5</a:t>
            </a:r>
          </a:p>
          <a:p>
            <a:pPr marL="1200150" lvl="2" indent="-285750">
              <a:buFont typeface="Arial" panose="020B0604020202020204" pitchFamily="34" charset="0"/>
              <a:buChar char="•"/>
            </a:pPr>
            <a:r>
              <a:rPr lang="es-ES" b="1" dirty="0">
                <a:solidFill>
                  <a:srgbClr val="FF0000"/>
                </a:solidFill>
              </a:rPr>
              <a:t>OPTIMIZACIÓN DE LA CALIDAD DE LA </a:t>
            </a:r>
            <a:r>
              <a:rPr lang="es-ES" b="1" dirty="0" smtClean="0">
                <a:solidFill>
                  <a:srgbClr val="FF0000"/>
                </a:solidFill>
              </a:rPr>
              <a:t>ENERGÍA</a:t>
            </a:r>
          </a:p>
          <a:p>
            <a:pPr marL="1200150" lvl="2" indent="-285750">
              <a:buFont typeface="Arial" panose="020B0604020202020204" pitchFamily="34" charset="0"/>
              <a:buChar char="•"/>
            </a:pPr>
            <a:r>
              <a:rPr lang="es-ES" b="1" dirty="0" smtClean="0">
                <a:solidFill>
                  <a:srgbClr val="FF0000"/>
                </a:solidFill>
              </a:rPr>
              <a:t>INTEGRACION EN E-HOUSE</a:t>
            </a:r>
          </a:p>
          <a:p>
            <a:pPr marL="1200150" lvl="2" indent="-285750">
              <a:buFont typeface="Arial" panose="020B0604020202020204" pitchFamily="34" charset="0"/>
              <a:buChar char="•"/>
            </a:pPr>
            <a:r>
              <a:rPr lang="es-ES" b="1" dirty="0" smtClean="0">
                <a:solidFill>
                  <a:srgbClr val="FF0000"/>
                </a:solidFill>
              </a:rPr>
              <a:t>APLICACIONES DIGITALES</a:t>
            </a:r>
          </a:p>
          <a:p>
            <a:endParaRPr lang="es-E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426757" y="8013700"/>
            <a:ext cx="2519997" cy="1943989"/>
          </a:xfrm>
          <a:prstGeom prst="rect">
            <a:avLst/>
          </a:prstGeom>
        </p:spPr>
      </p:pic>
      <p:graphicFrame>
        <p:nvGraphicFramePr>
          <p:cNvPr id="4" name="object 4"/>
          <p:cNvGraphicFramePr>
            <a:graphicFrameLocks noGrp="1"/>
          </p:cNvGraphicFramePr>
          <p:nvPr>
            <p:extLst>
              <p:ext uri="{D42A27DB-BD31-4B8C-83A1-F6EECF244321}">
                <p14:modId xmlns:p14="http://schemas.microsoft.com/office/powerpoint/2010/main" val="4253824214"/>
              </p:ext>
            </p:extLst>
          </p:nvPr>
        </p:nvGraphicFramePr>
        <p:xfrm>
          <a:off x="10648156" y="622300"/>
          <a:ext cx="8077200" cy="6413500"/>
        </p:xfrm>
        <a:graphic>
          <a:graphicData uri="http://schemas.openxmlformats.org/drawingml/2006/table">
            <a:tbl>
              <a:tblPr firstRow="1" bandRow="1">
                <a:tableStyleId>{2D5ABB26-0587-4C30-8999-92F81FD0307C}</a:tableStyleId>
              </a:tblPr>
              <a:tblGrid>
                <a:gridCol w="40386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229207">
                <a:tc>
                  <a:txBody>
                    <a:bodyPr/>
                    <a:lstStyle/>
                    <a:p>
                      <a:pPr algn="ctr">
                        <a:lnSpc>
                          <a:spcPct val="100000"/>
                        </a:lnSpc>
                        <a:spcBef>
                          <a:spcPts val="40"/>
                        </a:spcBef>
                      </a:pPr>
                      <a:endParaRPr sz="1400" dirty="0">
                        <a:latin typeface="Arial" panose="020B0604020202020204" pitchFamily="34" charset="0"/>
                        <a:cs typeface="Arial" panose="020B0604020202020204" pitchFamily="34" charset="0"/>
                      </a:endParaRPr>
                    </a:p>
                    <a:p>
                      <a:pPr marL="71755" algn="ctr">
                        <a:lnSpc>
                          <a:spcPct val="100000"/>
                        </a:lnSpc>
                      </a:pPr>
                      <a:r>
                        <a:rPr sz="1400" b="1" spc="5" dirty="0" err="1">
                          <a:solidFill>
                            <a:srgbClr val="FFFFFF"/>
                          </a:solidFill>
                          <a:latin typeface="Arial" panose="020B0604020202020204" pitchFamily="34" charset="0"/>
                          <a:cs typeface="Arial" panose="020B0604020202020204" pitchFamily="34" charset="0"/>
                        </a:rPr>
                        <a:t>Necesidades</a:t>
                      </a:r>
                      <a:r>
                        <a:rPr sz="1400" b="1" spc="-20" dirty="0">
                          <a:solidFill>
                            <a:srgbClr val="FFFFFF"/>
                          </a:solidFill>
                          <a:latin typeface="Arial" panose="020B0604020202020204" pitchFamily="34" charset="0"/>
                          <a:cs typeface="Arial" panose="020B0604020202020204" pitchFamily="34" charset="0"/>
                        </a:rPr>
                        <a:t> </a:t>
                      </a:r>
                      <a:r>
                        <a:rPr sz="1400" b="1" spc="5" dirty="0" smtClean="0">
                          <a:solidFill>
                            <a:srgbClr val="FFFFFF"/>
                          </a:solidFill>
                          <a:latin typeface="Arial" panose="020B0604020202020204" pitchFamily="34" charset="0"/>
                          <a:cs typeface="Arial" panose="020B0604020202020204" pitchFamily="34" charset="0"/>
                        </a:rPr>
                        <a:t>clave</a:t>
                      </a:r>
                      <a:r>
                        <a:rPr lang="es-ES" sz="1400" b="1" spc="5" dirty="0" smtClean="0">
                          <a:solidFill>
                            <a:srgbClr val="FFFFFF"/>
                          </a:solidFill>
                          <a:latin typeface="Arial" panose="020B0604020202020204" pitchFamily="34" charset="0"/>
                          <a:cs typeface="Arial" panose="020B0604020202020204" pitchFamily="34" charset="0"/>
                        </a:rPr>
                        <a:t>s</a:t>
                      </a:r>
                      <a:r>
                        <a:rPr sz="1400" b="1" spc="-20" dirty="0" smtClean="0">
                          <a:solidFill>
                            <a:srgbClr val="FFFFFF"/>
                          </a:solidFill>
                          <a:latin typeface="Arial" panose="020B0604020202020204" pitchFamily="34" charset="0"/>
                          <a:cs typeface="Arial" panose="020B0604020202020204" pitchFamily="34" charset="0"/>
                        </a:rPr>
                        <a:t> </a:t>
                      </a:r>
                      <a:r>
                        <a:rPr sz="1400" b="1" spc="10" dirty="0">
                          <a:solidFill>
                            <a:srgbClr val="FFFFFF"/>
                          </a:solidFill>
                          <a:latin typeface="Arial" panose="020B0604020202020204" pitchFamily="34" charset="0"/>
                          <a:cs typeface="Arial" panose="020B0604020202020204" pitchFamily="34" charset="0"/>
                        </a:rPr>
                        <a:t>del</a:t>
                      </a:r>
                      <a:r>
                        <a:rPr sz="1400" b="1" spc="-20" dirty="0">
                          <a:solidFill>
                            <a:srgbClr val="FFFFFF"/>
                          </a:solidFill>
                          <a:latin typeface="Arial" panose="020B0604020202020204" pitchFamily="34" charset="0"/>
                          <a:cs typeface="Arial" panose="020B0604020202020204" pitchFamily="34" charset="0"/>
                        </a:rPr>
                        <a:t> </a:t>
                      </a:r>
                      <a:r>
                        <a:rPr sz="1400" b="1" spc="10" dirty="0" err="1" smtClean="0">
                          <a:solidFill>
                            <a:srgbClr val="FFFFFF"/>
                          </a:solidFill>
                          <a:latin typeface="Arial" panose="020B0604020202020204" pitchFamily="34" charset="0"/>
                          <a:cs typeface="Arial" panose="020B0604020202020204" pitchFamily="34" charset="0"/>
                        </a:rPr>
                        <a:t>usuario</a:t>
                      </a:r>
                      <a:r>
                        <a:rPr lang="es-ES" sz="1400" b="1" spc="-20" dirty="0" smtClean="0">
                          <a:solidFill>
                            <a:srgbClr val="FFFFFF"/>
                          </a:solidFill>
                          <a:latin typeface="Arial" panose="020B0604020202020204" pitchFamily="34" charset="0"/>
                          <a:cs typeface="Arial" panose="020B0604020202020204" pitchFamily="34" charset="0"/>
                        </a:rPr>
                        <a:t> </a:t>
                      </a:r>
                      <a:r>
                        <a:rPr sz="1400" b="1" spc="15" dirty="0" smtClean="0">
                          <a:solidFill>
                            <a:srgbClr val="FFFFFF"/>
                          </a:solidFill>
                          <a:latin typeface="Arial" panose="020B0604020202020204" pitchFamily="34" charset="0"/>
                          <a:cs typeface="Arial" panose="020B0604020202020204" pitchFamily="34" charset="0"/>
                        </a:rPr>
                        <a:t>final</a:t>
                      </a:r>
                      <a:endParaRPr sz="1400" dirty="0">
                        <a:latin typeface="Arial" panose="020B0604020202020204" pitchFamily="34" charset="0"/>
                        <a:cs typeface="Arial" panose="020B0604020202020204" pitchFamily="34" charset="0"/>
                      </a:endParaRPr>
                    </a:p>
                  </a:txBody>
                  <a:tcPr marL="0" marR="0" marT="5080" marB="0">
                    <a:solidFill>
                      <a:srgbClr val="002147"/>
                    </a:solidFill>
                  </a:tcPr>
                </a:tc>
                <a:tc>
                  <a:txBody>
                    <a:bodyPr/>
                    <a:lstStyle/>
                    <a:p>
                      <a:pPr marL="71755" algn="ctr">
                        <a:lnSpc>
                          <a:spcPct val="100000"/>
                        </a:lnSpc>
                        <a:spcBef>
                          <a:spcPts val="585"/>
                        </a:spcBef>
                      </a:pPr>
                      <a:r>
                        <a:rPr sz="1400" b="1" spc="10" dirty="0">
                          <a:solidFill>
                            <a:srgbClr val="FFFFFF"/>
                          </a:solidFill>
                          <a:latin typeface="Arial" panose="020B0604020202020204" pitchFamily="34" charset="0"/>
                          <a:cs typeface="Arial" panose="020B0604020202020204" pitchFamily="34" charset="0"/>
                        </a:rPr>
                        <a:t>Características</a:t>
                      </a:r>
                      <a:r>
                        <a:rPr sz="1400" b="1" spc="-25" dirty="0">
                          <a:solidFill>
                            <a:srgbClr val="FFFFFF"/>
                          </a:solidFill>
                          <a:latin typeface="Arial" panose="020B0604020202020204" pitchFamily="34" charset="0"/>
                          <a:cs typeface="Arial" panose="020B0604020202020204" pitchFamily="34" charset="0"/>
                        </a:rPr>
                        <a:t> </a:t>
                      </a:r>
                      <a:r>
                        <a:rPr sz="1400" b="1" spc="15" dirty="0">
                          <a:solidFill>
                            <a:srgbClr val="FFFFFF"/>
                          </a:solidFill>
                          <a:latin typeface="Arial" panose="020B0604020202020204" pitchFamily="34" charset="0"/>
                          <a:cs typeface="Arial" panose="020B0604020202020204" pitchFamily="34" charset="0"/>
                        </a:rPr>
                        <a:t>del</a:t>
                      </a:r>
                      <a:r>
                        <a:rPr sz="1400" b="1" spc="-25" dirty="0">
                          <a:solidFill>
                            <a:srgbClr val="FFFFFF"/>
                          </a:solidFill>
                          <a:latin typeface="Arial" panose="020B0604020202020204" pitchFamily="34" charset="0"/>
                          <a:cs typeface="Arial" panose="020B0604020202020204" pitchFamily="34" charset="0"/>
                        </a:rPr>
                        <a:t> </a:t>
                      </a:r>
                      <a:r>
                        <a:rPr sz="1400" b="1" spc="5" dirty="0">
                          <a:solidFill>
                            <a:srgbClr val="FFFFFF"/>
                          </a:solidFill>
                          <a:latin typeface="Arial" panose="020B0604020202020204" pitchFamily="34" charset="0"/>
                          <a:cs typeface="Arial" panose="020B0604020202020204" pitchFamily="34" charset="0"/>
                        </a:rPr>
                        <a:t>diseño</a:t>
                      </a:r>
                      <a:r>
                        <a:rPr sz="1400" b="1" spc="-25" dirty="0">
                          <a:solidFill>
                            <a:srgbClr val="FFFFFF"/>
                          </a:solidFill>
                          <a:latin typeface="Arial" panose="020B0604020202020204" pitchFamily="34" charset="0"/>
                          <a:cs typeface="Arial" panose="020B0604020202020204" pitchFamily="34" charset="0"/>
                        </a:rPr>
                        <a:t> </a:t>
                      </a:r>
                      <a:r>
                        <a:rPr sz="1400" b="1" spc="20" dirty="0">
                          <a:solidFill>
                            <a:srgbClr val="FFFFFF"/>
                          </a:solidFill>
                          <a:latin typeface="Arial" panose="020B0604020202020204" pitchFamily="34" charset="0"/>
                          <a:cs typeface="Arial" panose="020B0604020202020204" pitchFamily="34" charset="0"/>
                        </a:rPr>
                        <a:t>recomendado</a:t>
                      </a:r>
                      <a:endParaRPr sz="1400" dirty="0">
                        <a:latin typeface="Arial" panose="020B0604020202020204" pitchFamily="34" charset="0"/>
                        <a:cs typeface="Arial" panose="020B0604020202020204" pitchFamily="34" charset="0"/>
                      </a:endParaRPr>
                    </a:p>
                  </a:txBody>
                  <a:tcPr marL="0" marR="0" marT="74295" marB="0">
                    <a:solidFill>
                      <a:srgbClr val="002147"/>
                    </a:solidFill>
                  </a:tcPr>
                </a:tc>
                <a:extLst>
                  <a:ext uri="{0D108BD9-81ED-4DB2-BD59-A6C34878D82A}">
                    <a16:rowId xmlns:a16="http://schemas.microsoft.com/office/drawing/2014/main" val="10000"/>
                  </a:ext>
                </a:extLst>
              </a:tr>
              <a:tr h="1059610">
                <a:tc>
                  <a:txBody>
                    <a:bodyPr/>
                    <a:lstStyle/>
                    <a:p>
                      <a:pPr marL="71755" marR="157480" algn="just">
                        <a:lnSpc>
                          <a:spcPct val="100000"/>
                        </a:lnSpc>
                        <a:spcBef>
                          <a:spcPts val="610"/>
                        </a:spcBef>
                      </a:pPr>
                      <a:r>
                        <a:rPr sz="1400" b="1" spc="10" dirty="0">
                          <a:solidFill>
                            <a:srgbClr val="001F40"/>
                          </a:solidFill>
                          <a:latin typeface="Arial" panose="020B0604020202020204" pitchFamily="34" charset="0"/>
                          <a:cs typeface="Arial" panose="020B0604020202020204" pitchFamily="34" charset="0"/>
                        </a:rPr>
                        <a:t>Seguridad</a:t>
                      </a:r>
                      <a:r>
                        <a:rPr sz="1400" spc="10" dirty="0">
                          <a:solidFill>
                            <a:srgbClr val="001F40"/>
                          </a:solidFill>
                          <a:latin typeface="Arial" panose="020B0604020202020204" pitchFamily="34" charset="0"/>
                          <a:cs typeface="Arial" panose="020B0604020202020204" pitchFamily="34" charset="0"/>
                        </a:rPr>
                        <a:t>:</a:t>
                      </a:r>
                      <a:r>
                        <a:rPr sz="1400" spc="-1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bajo</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riesgo</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accidentes</a:t>
                      </a:r>
                      <a:r>
                        <a:rPr sz="1400" spc="-5" dirty="0">
                          <a:solidFill>
                            <a:srgbClr val="001F40"/>
                          </a:solidFill>
                          <a:latin typeface="Arial" panose="020B0604020202020204" pitchFamily="34" charset="0"/>
                          <a:cs typeface="Arial" panose="020B0604020202020204" pitchFamily="34" charset="0"/>
                        </a:rPr>
                        <a:t> </a:t>
                      </a:r>
                      <a:r>
                        <a:rPr sz="1400" spc="35" dirty="0">
                          <a:solidFill>
                            <a:srgbClr val="001F40"/>
                          </a:solidFill>
                          <a:latin typeface="Arial" panose="020B0604020202020204" pitchFamily="34" charset="0"/>
                          <a:cs typeface="Arial" panose="020B0604020202020204" pitchFamily="34" charset="0"/>
                        </a:rPr>
                        <a:t>por</a:t>
                      </a:r>
                      <a:r>
                        <a:rPr sz="1400" spc="-10" dirty="0">
                          <a:solidFill>
                            <a:srgbClr val="001F40"/>
                          </a:solidFill>
                          <a:latin typeface="Arial" panose="020B0604020202020204" pitchFamily="34" charset="0"/>
                          <a:cs typeface="Arial" panose="020B0604020202020204" pitchFamily="34" charset="0"/>
                        </a:rPr>
                        <a:t> </a:t>
                      </a:r>
                      <a:r>
                        <a:rPr sz="1400" spc="15" dirty="0" err="1">
                          <a:solidFill>
                            <a:srgbClr val="001F40"/>
                          </a:solidFill>
                          <a:latin typeface="Arial" panose="020B0604020202020204" pitchFamily="34" charset="0"/>
                          <a:cs typeface="Arial" panose="020B0604020202020204" pitchFamily="34" charset="0"/>
                        </a:rPr>
                        <a:t>arco</a:t>
                      </a:r>
                      <a:r>
                        <a:rPr sz="1400" spc="-5" dirty="0">
                          <a:solidFill>
                            <a:srgbClr val="001F40"/>
                          </a:solidFill>
                          <a:latin typeface="Arial" panose="020B0604020202020204" pitchFamily="34" charset="0"/>
                          <a:cs typeface="Arial" panose="020B0604020202020204" pitchFamily="34" charset="0"/>
                        </a:rPr>
                        <a:t> </a:t>
                      </a:r>
                      <a:r>
                        <a:rPr sz="1400" spc="15" dirty="0" err="1" smtClean="0">
                          <a:solidFill>
                            <a:srgbClr val="001F40"/>
                          </a:solidFill>
                          <a:latin typeface="Arial" panose="020B0604020202020204" pitchFamily="34" charset="0"/>
                          <a:cs typeface="Arial" panose="020B0604020202020204" pitchFamily="34" charset="0"/>
                        </a:rPr>
                        <a:t>eléctrico</a:t>
                      </a:r>
                      <a:r>
                        <a:rPr lang="es-ES" sz="1400" spc="15" dirty="0" smtClean="0">
                          <a:solidFill>
                            <a:srgbClr val="001F40"/>
                          </a:solidFill>
                          <a:latin typeface="Arial" panose="020B0604020202020204" pitchFamily="34" charset="0"/>
                          <a:cs typeface="Arial" panose="020B0604020202020204" pitchFamily="34" charset="0"/>
                        </a:rPr>
                        <a:t> </a:t>
                      </a:r>
                      <a:r>
                        <a:rPr sz="1400" spc="5" dirty="0" smtClean="0">
                          <a:solidFill>
                            <a:srgbClr val="001F40"/>
                          </a:solidFill>
                          <a:latin typeface="Arial" panose="020B0604020202020204" pitchFamily="34" charset="0"/>
                          <a:cs typeface="Arial" panose="020B0604020202020204" pitchFamily="34" charset="0"/>
                        </a:rPr>
                        <a:t>y</a:t>
                      </a:r>
                      <a:r>
                        <a:rPr sz="1400" spc="-10" dirty="0" smtClean="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electrocución</a:t>
                      </a:r>
                      <a:r>
                        <a:rPr sz="1400" spc="-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del</a:t>
                      </a:r>
                      <a:r>
                        <a:rPr sz="1400" spc="-5"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operador</a:t>
                      </a:r>
                      <a:endParaRPr sz="1400" dirty="0">
                        <a:latin typeface="Arial" panose="020B0604020202020204" pitchFamily="34" charset="0"/>
                        <a:cs typeface="Arial" panose="020B0604020202020204" pitchFamily="34" charset="0"/>
                      </a:endParaRPr>
                    </a:p>
                  </a:txBody>
                  <a:tcPr marL="0" marR="0" marT="77470" marB="0">
                    <a:lnL w="9525">
                      <a:solidFill>
                        <a:srgbClr val="002147"/>
                      </a:solidFill>
                      <a:prstDash val="solid"/>
                    </a:lnL>
                    <a:lnR w="9525">
                      <a:solidFill>
                        <a:srgbClr val="002147"/>
                      </a:solidFill>
                      <a:prstDash val="solid"/>
                    </a:lnR>
                    <a:lnB w="9525">
                      <a:solidFill>
                        <a:srgbClr val="002147"/>
                      </a:solidFill>
                      <a:prstDash val="solid"/>
                    </a:lnB>
                    <a:solidFill>
                      <a:srgbClr val="E2E3E4"/>
                    </a:solidFill>
                  </a:tcPr>
                </a:tc>
                <a:tc>
                  <a:txBody>
                    <a:bodyPr/>
                    <a:lstStyle/>
                    <a:p>
                      <a:pPr marL="125095" marR="233045" indent="-125095" algn="just">
                        <a:lnSpc>
                          <a:spcPct val="100000"/>
                        </a:lnSpc>
                        <a:spcBef>
                          <a:spcPts val="420"/>
                        </a:spcBef>
                        <a:buChar char="•"/>
                        <a:tabLst>
                          <a:tab pos="125095" algn="l"/>
                        </a:tabLst>
                      </a:pPr>
                      <a:r>
                        <a:rPr sz="1400" spc="15" dirty="0">
                          <a:solidFill>
                            <a:srgbClr val="001F40"/>
                          </a:solidFill>
                          <a:latin typeface="Arial" panose="020B0604020202020204" pitchFamily="34" charset="0"/>
                          <a:cs typeface="Arial" panose="020B0604020202020204" pitchFamily="34" charset="0"/>
                        </a:rPr>
                        <a:t>Corrientes </a:t>
                      </a:r>
                      <a:r>
                        <a:rPr sz="1400" spc="20" dirty="0">
                          <a:solidFill>
                            <a:srgbClr val="001F40"/>
                          </a:solidFill>
                          <a:latin typeface="Arial" panose="020B0604020202020204" pitchFamily="34" charset="0"/>
                          <a:cs typeface="Arial" panose="020B0604020202020204" pitchFamily="34" charset="0"/>
                        </a:rPr>
                        <a:t>de </a:t>
                      </a:r>
                      <a:r>
                        <a:rPr sz="1400" spc="15" dirty="0">
                          <a:solidFill>
                            <a:srgbClr val="001F40"/>
                          </a:solidFill>
                          <a:latin typeface="Arial" panose="020B0604020202020204" pitchFamily="34" charset="0"/>
                          <a:cs typeface="Arial" panose="020B0604020202020204" pitchFamily="34" charset="0"/>
                        </a:rPr>
                        <a:t>falla </a:t>
                      </a:r>
                      <a:r>
                        <a:rPr sz="1400" spc="20" dirty="0">
                          <a:solidFill>
                            <a:srgbClr val="001F40"/>
                          </a:solidFill>
                          <a:latin typeface="Arial" panose="020B0604020202020204" pitchFamily="34" charset="0"/>
                          <a:cs typeface="Arial" panose="020B0604020202020204" pitchFamily="34" charset="0"/>
                        </a:rPr>
                        <a:t>limitadas </a:t>
                      </a:r>
                      <a:r>
                        <a:rPr sz="1400" spc="10" dirty="0">
                          <a:solidFill>
                            <a:srgbClr val="001F40"/>
                          </a:solidFill>
                          <a:latin typeface="Arial" panose="020B0604020202020204" pitchFamily="34" charset="0"/>
                          <a:cs typeface="Arial" panose="020B0604020202020204" pitchFamily="34" charset="0"/>
                        </a:rPr>
                        <a:t>al </a:t>
                      </a:r>
                      <a:r>
                        <a:rPr sz="1400" spc="30" dirty="0" err="1">
                          <a:solidFill>
                            <a:srgbClr val="001F40"/>
                          </a:solidFill>
                          <a:latin typeface="Arial" panose="020B0604020202020204" pitchFamily="34" charset="0"/>
                          <a:cs typeface="Arial" panose="020B0604020202020204" pitchFamily="34" charset="0"/>
                        </a:rPr>
                        <a:t>tener</a:t>
                      </a:r>
                      <a:r>
                        <a:rPr sz="1400" spc="30" dirty="0">
                          <a:solidFill>
                            <a:srgbClr val="001F40"/>
                          </a:solidFill>
                          <a:latin typeface="Arial" panose="020B0604020202020204" pitchFamily="34" charset="0"/>
                          <a:cs typeface="Arial" panose="020B0604020202020204" pitchFamily="34" charset="0"/>
                        </a:rPr>
                        <a:t> </a:t>
                      </a:r>
                      <a:r>
                        <a:rPr sz="1400" spc="10" dirty="0" smtClean="0">
                          <a:solidFill>
                            <a:srgbClr val="001F40"/>
                          </a:solidFill>
                          <a:latin typeface="Arial" panose="020B0604020202020204" pitchFamily="34" charset="0"/>
                          <a:cs typeface="Arial" panose="020B0604020202020204" pitchFamily="34" charset="0"/>
                        </a:rPr>
                        <a:t>la</a:t>
                      </a:r>
                      <a:r>
                        <a:rPr lang="es-ES" sz="1400" spc="10" dirty="0" smtClean="0">
                          <a:solidFill>
                            <a:srgbClr val="001F40"/>
                          </a:solidFill>
                          <a:latin typeface="Arial" panose="020B0604020202020204" pitchFamily="34" charset="0"/>
                          <a:cs typeface="Arial" panose="020B0604020202020204" pitchFamily="34" charset="0"/>
                        </a:rPr>
                        <a:t> </a:t>
                      </a:r>
                      <a:r>
                        <a:rPr sz="1400" spc="25" dirty="0" err="1" smtClean="0">
                          <a:solidFill>
                            <a:srgbClr val="001F40"/>
                          </a:solidFill>
                          <a:latin typeface="Arial" panose="020B0604020202020204" pitchFamily="34" charset="0"/>
                          <a:cs typeface="Arial" panose="020B0604020202020204" pitchFamily="34" charset="0"/>
                        </a:rPr>
                        <a:t>arquitectura</a:t>
                      </a:r>
                      <a:r>
                        <a:rPr sz="1400" spc="25" dirty="0" smtClean="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 </a:t>
                      </a:r>
                      <a:r>
                        <a:rPr sz="1400" spc="30" dirty="0">
                          <a:solidFill>
                            <a:srgbClr val="001F40"/>
                          </a:solidFill>
                          <a:latin typeface="Arial" panose="020B0604020202020204" pitchFamily="34" charset="0"/>
                          <a:cs typeface="Arial" panose="020B0604020202020204" pitchFamily="34" charset="0"/>
                        </a:rPr>
                        <a:t>red </a:t>
                      </a:r>
                      <a:r>
                        <a:rPr sz="1400" spc="10" dirty="0">
                          <a:solidFill>
                            <a:srgbClr val="001F40"/>
                          </a:solidFill>
                          <a:latin typeface="Arial" panose="020B0604020202020204" pitchFamily="34" charset="0"/>
                          <a:cs typeface="Arial" panose="020B0604020202020204" pitchFamily="34" charset="0"/>
                        </a:rPr>
                        <a:t>eléctrica </a:t>
                      </a:r>
                      <a:r>
                        <a:rPr sz="1400" spc="5" dirty="0">
                          <a:solidFill>
                            <a:srgbClr val="001F40"/>
                          </a:solidFill>
                          <a:latin typeface="Arial" panose="020B0604020202020204" pitchFamily="34" charset="0"/>
                          <a:cs typeface="Arial" panose="020B0604020202020204" pitchFamily="34" charset="0"/>
                        </a:rPr>
                        <a:t>y </a:t>
                      </a:r>
                      <a:r>
                        <a:rPr sz="1400" dirty="0" smtClean="0">
                          <a:solidFill>
                            <a:srgbClr val="001F40"/>
                          </a:solidFill>
                          <a:latin typeface="Arial" panose="020B0604020202020204" pitchFamily="34" charset="0"/>
                          <a:cs typeface="Arial" panose="020B0604020202020204" pitchFamily="34" charset="0"/>
                        </a:rPr>
                        <a:t>las</a:t>
                      </a:r>
                      <a:r>
                        <a:rPr lang="es-ES" sz="1400" dirty="0" smtClean="0">
                          <a:solidFill>
                            <a:srgbClr val="001F40"/>
                          </a:solidFill>
                          <a:latin typeface="Arial" panose="020B0604020202020204" pitchFamily="34" charset="0"/>
                          <a:cs typeface="Arial" panose="020B0604020202020204" pitchFamily="34" charset="0"/>
                        </a:rPr>
                        <a:t> </a:t>
                      </a:r>
                      <a:r>
                        <a:rPr sz="1400" spc="10" dirty="0" err="1" smtClean="0">
                          <a:solidFill>
                            <a:srgbClr val="001F40"/>
                          </a:solidFill>
                          <a:latin typeface="Arial" panose="020B0604020202020204" pitchFamily="34" charset="0"/>
                          <a:cs typeface="Arial" panose="020B0604020202020204" pitchFamily="34" charset="0"/>
                        </a:rPr>
                        <a:t>características</a:t>
                      </a:r>
                      <a:r>
                        <a:rPr sz="1400" spc="-10" dirty="0" smtClean="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los</a:t>
                      </a:r>
                      <a:r>
                        <a:rPr sz="1400" spc="-5"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componentes</a:t>
                      </a:r>
                      <a:r>
                        <a:rPr sz="1400" spc="-1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correctas</a:t>
                      </a:r>
                      <a:endParaRPr sz="1400" dirty="0">
                        <a:latin typeface="Arial" panose="020B0604020202020204" pitchFamily="34" charset="0"/>
                        <a:cs typeface="Arial" panose="020B0604020202020204" pitchFamily="34" charset="0"/>
                      </a:endParaRPr>
                    </a:p>
                    <a:p>
                      <a:pPr marL="125095" marR="111760" indent="-125095" algn="just">
                        <a:lnSpc>
                          <a:spcPct val="100000"/>
                        </a:lnSpc>
                        <a:buChar char="•"/>
                        <a:tabLst>
                          <a:tab pos="125095" algn="l"/>
                        </a:tabLst>
                      </a:pPr>
                      <a:r>
                        <a:rPr sz="1400" spc="20" dirty="0">
                          <a:solidFill>
                            <a:srgbClr val="001F40"/>
                          </a:solidFill>
                          <a:latin typeface="Arial" panose="020B0604020202020204" pitchFamily="34" charset="0"/>
                          <a:cs typeface="Arial" panose="020B0604020202020204" pitchFamily="34" charset="0"/>
                        </a:rPr>
                        <a:t>Aparamenta de </a:t>
                      </a:r>
                      <a:r>
                        <a:rPr sz="1400" spc="5" dirty="0">
                          <a:solidFill>
                            <a:srgbClr val="001F40"/>
                          </a:solidFill>
                          <a:latin typeface="Arial" panose="020B0604020202020204" pitchFamily="34" charset="0"/>
                          <a:cs typeface="Arial" panose="020B0604020202020204" pitchFamily="34" charset="0"/>
                        </a:rPr>
                        <a:t>MT y </a:t>
                      </a:r>
                      <a:r>
                        <a:rPr sz="1400" spc="-25" dirty="0">
                          <a:solidFill>
                            <a:srgbClr val="001F40"/>
                          </a:solidFill>
                          <a:latin typeface="Arial" panose="020B0604020202020204" pitchFamily="34" charset="0"/>
                          <a:cs typeface="Arial" panose="020B0604020202020204" pitchFamily="34" charset="0"/>
                        </a:rPr>
                        <a:t>BT </a:t>
                      </a:r>
                      <a:r>
                        <a:rPr sz="1400" dirty="0">
                          <a:solidFill>
                            <a:srgbClr val="001F40"/>
                          </a:solidFill>
                          <a:latin typeface="Arial" panose="020B0604020202020204" pitchFamily="34" charset="0"/>
                          <a:cs typeface="Arial" panose="020B0604020202020204" pitchFamily="34" charset="0"/>
                        </a:rPr>
                        <a:t>a </a:t>
                      </a:r>
                      <a:r>
                        <a:rPr sz="1400" spc="25" dirty="0">
                          <a:solidFill>
                            <a:srgbClr val="001F40"/>
                          </a:solidFill>
                          <a:latin typeface="Arial" panose="020B0604020202020204" pitchFamily="34" charset="0"/>
                          <a:cs typeface="Arial" panose="020B0604020202020204" pitchFamily="34" charset="0"/>
                        </a:rPr>
                        <a:t>prueba </a:t>
                      </a:r>
                      <a:r>
                        <a:rPr sz="1400" spc="20" dirty="0">
                          <a:solidFill>
                            <a:srgbClr val="001F40"/>
                          </a:solidFill>
                          <a:latin typeface="Arial" panose="020B0604020202020204" pitchFamily="34" charset="0"/>
                          <a:cs typeface="Arial" panose="020B0604020202020204" pitchFamily="34" charset="0"/>
                        </a:rPr>
                        <a:t>de </a:t>
                      </a:r>
                      <a:r>
                        <a:rPr sz="1400" spc="15" dirty="0" err="1">
                          <a:solidFill>
                            <a:srgbClr val="001F40"/>
                          </a:solidFill>
                          <a:latin typeface="Arial" panose="020B0604020202020204" pitchFamily="34" charset="0"/>
                          <a:cs typeface="Arial" panose="020B0604020202020204" pitchFamily="34" charset="0"/>
                        </a:rPr>
                        <a:t>arco</a:t>
                      </a:r>
                      <a:r>
                        <a:rPr sz="1400" spc="15" dirty="0">
                          <a:solidFill>
                            <a:srgbClr val="001F40"/>
                          </a:solidFill>
                          <a:latin typeface="Arial" panose="020B0604020202020204" pitchFamily="34" charset="0"/>
                          <a:cs typeface="Arial" panose="020B0604020202020204" pitchFamily="34" charset="0"/>
                        </a:rPr>
                        <a:t> </a:t>
                      </a:r>
                      <a:r>
                        <a:rPr sz="1400" spc="30" dirty="0" err="1" smtClean="0">
                          <a:solidFill>
                            <a:srgbClr val="001F40"/>
                          </a:solidFill>
                          <a:latin typeface="Arial" panose="020B0604020202020204" pitchFamily="34" charset="0"/>
                          <a:cs typeface="Arial" panose="020B0604020202020204" pitchFamily="34" charset="0"/>
                        </a:rPr>
                        <a:t>interno</a:t>
                      </a:r>
                      <a:r>
                        <a:rPr lang="es-ES" sz="1400" spc="30" dirty="0" smtClean="0">
                          <a:solidFill>
                            <a:srgbClr val="001F40"/>
                          </a:solidFill>
                          <a:latin typeface="Arial" panose="020B0604020202020204" pitchFamily="34" charset="0"/>
                          <a:cs typeface="Arial" panose="020B0604020202020204" pitchFamily="34" charset="0"/>
                        </a:rPr>
                        <a:t> </a:t>
                      </a:r>
                      <a:r>
                        <a:rPr sz="1400" spc="15" dirty="0" smtClean="0">
                          <a:solidFill>
                            <a:srgbClr val="001F40"/>
                          </a:solidFill>
                          <a:latin typeface="Arial" panose="020B0604020202020204" pitchFamily="34" charset="0"/>
                          <a:cs typeface="Arial" panose="020B0604020202020204" pitchFamily="34" charset="0"/>
                        </a:rPr>
                        <a:t>con </a:t>
                      </a:r>
                      <a:r>
                        <a:rPr sz="1400" spc="20" dirty="0">
                          <a:solidFill>
                            <a:srgbClr val="001F40"/>
                          </a:solidFill>
                          <a:latin typeface="Arial" panose="020B0604020202020204" pitchFamily="34" charset="0"/>
                          <a:cs typeface="Arial" panose="020B0604020202020204" pitchFamily="34" charset="0"/>
                        </a:rPr>
                        <a:t>operación intuitiva, </a:t>
                      </a:r>
                      <a:r>
                        <a:rPr sz="1400" spc="20" dirty="0" err="1">
                          <a:solidFill>
                            <a:srgbClr val="001F40"/>
                          </a:solidFill>
                          <a:latin typeface="Arial" panose="020B0604020202020204" pitchFamily="34" charset="0"/>
                          <a:cs typeface="Arial" panose="020B0604020202020204" pitchFamily="34" charset="0"/>
                        </a:rPr>
                        <a:t>barreras</a:t>
                      </a:r>
                      <a:r>
                        <a:rPr sz="1400" spc="20" dirty="0">
                          <a:solidFill>
                            <a:srgbClr val="001F40"/>
                          </a:solidFill>
                          <a:latin typeface="Arial" panose="020B0604020202020204" pitchFamily="34" charset="0"/>
                          <a:cs typeface="Arial" panose="020B0604020202020204" pitchFamily="34" charset="0"/>
                        </a:rPr>
                        <a:t> </a:t>
                      </a:r>
                      <a:r>
                        <a:rPr sz="1400" spc="15" dirty="0" err="1" smtClean="0">
                          <a:solidFill>
                            <a:srgbClr val="001F40"/>
                          </a:solidFill>
                          <a:latin typeface="Arial" panose="020B0604020202020204" pitchFamily="34" charset="0"/>
                          <a:cs typeface="Arial" panose="020B0604020202020204" pitchFamily="34" charset="0"/>
                        </a:rPr>
                        <a:t>metálicas</a:t>
                      </a:r>
                      <a:r>
                        <a:rPr lang="es-ES" sz="1400" spc="15" dirty="0" smtClean="0">
                          <a:solidFill>
                            <a:srgbClr val="001F40"/>
                          </a:solidFill>
                          <a:latin typeface="Arial" panose="020B0604020202020204" pitchFamily="34" charset="0"/>
                          <a:cs typeface="Arial" panose="020B0604020202020204" pitchFamily="34" charset="0"/>
                        </a:rPr>
                        <a:t> </a:t>
                      </a:r>
                      <a:r>
                        <a:rPr sz="1400" spc="10" dirty="0" err="1" smtClean="0">
                          <a:solidFill>
                            <a:srgbClr val="001F40"/>
                          </a:solidFill>
                          <a:latin typeface="Arial" panose="020B0604020202020204" pitchFamily="34" charset="0"/>
                          <a:cs typeface="Arial" panose="020B0604020202020204" pitchFamily="34" charset="0"/>
                        </a:rPr>
                        <a:t>conectadas</a:t>
                      </a:r>
                      <a:r>
                        <a:rPr sz="1400" dirty="0" smtClean="0">
                          <a:solidFill>
                            <a:srgbClr val="001F40"/>
                          </a:solidFill>
                          <a:latin typeface="Arial" panose="020B0604020202020204" pitchFamily="34" charset="0"/>
                          <a:cs typeface="Arial" panose="020B0604020202020204" pitchFamily="34" charset="0"/>
                        </a:rPr>
                        <a:t> </a:t>
                      </a:r>
                      <a:r>
                        <a:rPr sz="1400" dirty="0">
                          <a:solidFill>
                            <a:srgbClr val="001F40"/>
                          </a:solidFill>
                          <a:latin typeface="Arial" panose="020B0604020202020204" pitchFamily="34" charset="0"/>
                          <a:cs typeface="Arial" panose="020B0604020202020204" pitchFamily="34" charset="0"/>
                        </a:rPr>
                        <a:t>a</a:t>
                      </a:r>
                      <a:r>
                        <a:rPr sz="1400" spc="5" dirty="0">
                          <a:solidFill>
                            <a:srgbClr val="001F40"/>
                          </a:solidFill>
                          <a:latin typeface="Arial" panose="020B0604020202020204" pitchFamily="34" charset="0"/>
                          <a:cs typeface="Arial" panose="020B0604020202020204" pitchFamily="34" charset="0"/>
                        </a:rPr>
                        <a:t> </a:t>
                      </a:r>
                      <a:r>
                        <a:rPr sz="1400" spc="30" dirty="0">
                          <a:solidFill>
                            <a:srgbClr val="001F40"/>
                          </a:solidFill>
                          <a:latin typeface="Arial" panose="020B0604020202020204" pitchFamily="34" charset="0"/>
                          <a:cs typeface="Arial" panose="020B0604020202020204" pitchFamily="34" charset="0"/>
                        </a:rPr>
                        <a:t>tierra</a:t>
                      </a:r>
                      <a:r>
                        <a:rPr sz="1400" spc="5" dirty="0">
                          <a:solidFill>
                            <a:srgbClr val="001F40"/>
                          </a:solidFill>
                          <a:latin typeface="Arial" panose="020B0604020202020204" pitchFamily="34" charset="0"/>
                          <a:cs typeface="Arial" panose="020B0604020202020204" pitchFamily="34" charset="0"/>
                        </a:rPr>
                        <a:t> y</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enclavamientos</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completos</a:t>
                      </a:r>
                      <a:endParaRPr sz="1400" dirty="0">
                        <a:latin typeface="Arial" panose="020B0604020202020204" pitchFamily="34" charset="0"/>
                        <a:cs typeface="Arial" panose="020B0604020202020204" pitchFamily="34" charset="0"/>
                      </a:endParaRPr>
                    </a:p>
                  </a:txBody>
                  <a:tcPr marL="0" marR="0" marT="53340" marB="0">
                    <a:lnL w="9525">
                      <a:solidFill>
                        <a:srgbClr val="002147"/>
                      </a:solidFill>
                      <a:prstDash val="solid"/>
                    </a:lnL>
                    <a:lnR w="9525">
                      <a:solidFill>
                        <a:srgbClr val="002147"/>
                      </a:solidFill>
                      <a:prstDash val="solid"/>
                    </a:lnR>
                    <a:lnB w="9525">
                      <a:solidFill>
                        <a:srgbClr val="002147"/>
                      </a:solidFill>
                      <a:prstDash val="solid"/>
                    </a:lnB>
                    <a:solidFill>
                      <a:srgbClr val="EDEDEE"/>
                    </a:solidFill>
                  </a:tcPr>
                </a:tc>
                <a:extLst>
                  <a:ext uri="{0D108BD9-81ED-4DB2-BD59-A6C34878D82A}">
                    <a16:rowId xmlns:a16="http://schemas.microsoft.com/office/drawing/2014/main" val="10001"/>
                  </a:ext>
                </a:extLst>
              </a:tr>
              <a:tr h="1364409">
                <a:tc>
                  <a:txBody>
                    <a:bodyPr/>
                    <a:lstStyle/>
                    <a:p>
                      <a:pPr marL="71755" algn="just">
                        <a:lnSpc>
                          <a:spcPct val="100000"/>
                        </a:lnSpc>
                        <a:spcBef>
                          <a:spcPts val="790"/>
                        </a:spcBef>
                      </a:pPr>
                      <a:r>
                        <a:rPr sz="1400" spc="10" dirty="0">
                          <a:solidFill>
                            <a:srgbClr val="001F40"/>
                          </a:solidFill>
                          <a:latin typeface="Arial" panose="020B0604020202020204" pitchFamily="34" charset="0"/>
                          <a:cs typeface="Arial" panose="020B0604020202020204" pitchFamily="34" charset="0"/>
                        </a:rPr>
                        <a:t>Bajo</a:t>
                      </a:r>
                      <a:r>
                        <a:rPr sz="1400" spc="-1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costo</a:t>
                      </a:r>
                      <a:r>
                        <a:rPr sz="1400" spc="-15" dirty="0">
                          <a:solidFill>
                            <a:srgbClr val="001F40"/>
                          </a:solidFill>
                          <a:latin typeface="Arial" panose="020B0604020202020204" pitchFamily="34" charset="0"/>
                          <a:cs typeface="Arial" panose="020B0604020202020204" pitchFamily="34" charset="0"/>
                        </a:rPr>
                        <a:t> </a:t>
                      </a:r>
                      <a:r>
                        <a:rPr sz="1400" spc="35" dirty="0">
                          <a:solidFill>
                            <a:srgbClr val="001F40"/>
                          </a:solidFill>
                          <a:latin typeface="Arial" panose="020B0604020202020204" pitchFamily="34" charset="0"/>
                          <a:cs typeface="Arial" panose="020B0604020202020204" pitchFamily="34" charset="0"/>
                        </a:rPr>
                        <a:t>total</a:t>
                      </a:r>
                      <a:r>
                        <a:rPr sz="1400" spc="-1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5" dirty="0">
                          <a:solidFill>
                            <a:srgbClr val="001F40"/>
                          </a:solidFill>
                          <a:latin typeface="Arial" panose="020B0604020202020204" pitchFamily="34" charset="0"/>
                          <a:cs typeface="Arial" panose="020B0604020202020204" pitchFamily="34" charset="0"/>
                        </a:rPr>
                        <a:t> </a:t>
                      </a:r>
                      <a:r>
                        <a:rPr sz="1400" spc="30" dirty="0">
                          <a:solidFill>
                            <a:srgbClr val="001F40"/>
                          </a:solidFill>
                          <a:latin typeface="Arial" panose="020B0604020202020204" pitchFamily="34" charset="0"/>
                          <a:cs typeface="Arial" panose="020B0604020202020204" pitchFamily="34" charset="0"/>
                        </a:rPr>
                        <a:t>propiedad</a:t>
                      </a:r>
                      <a:endParaRPr sz="1400">
                        <a:latin typeface="Arial" panose="020B0604020202020204" pitchFamily="34" charset="0"/>
                        <a:cs typeface="Arial" panose="020B0604020202020204" pitchFamily="34" charset="0"/>
                      </a:endParaRPr>
                    </a:p>
                  </a:txBody>
                  <a:tcPr marL="0" marR="0" marT="10033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125095" marR="121920" indent="-125095" algn="just">
                        <a:lnSpc>
                          <a:spcPct val="100000"/>
                        </a:lnSpc>
                        <a:spcBef>
                          <a:spcPts val="420"/>
                        </a:spcBef>
                        <a:buChar char="•"/>
                        <a:tabLst>
                          <a:tab pos="125095" algn="l"/>
                        </a:tabLst>
                      </a:pPr>
                      <a:r>
                        <a:rPr sz="1400" dirty="0">
                          <a:solidFill>
                            <a:srgbClr val="001F40"/>
                          </a:solidFill>
                          <a:latin typeface="Arial" panose="020B0604020202020204" pitchFamily="34" charset="0"/>
                          <a:cs typeface="Arial" panose="020B0604020202020204" pitchFamily="34" charset="0"/>
                        </a:rPr>
                        <a:t>Elección </a:t>
                      </a:r>
                      <a:r>
                        <a:rPr sz="1400" spc="20" dirty="0">
                          <a:solidFill>
                            <a:srgbClr val="001F40"/>
                          </a:solidFill>
                          <a:latin typeface="Arial" panose="020B0604020202020204" pitchFamily="34" charset="0"/>
                          <a:cs typeface="Arial" panose="020B0604020202020204" pitchFamily="34" charset="0"/>
                        </a:rPr>
                        <a:t>de </a:t>
                      </a:r>
                      <a:r>
                        <a:rPr sz="1400" spc="15" dirty="0">
                          <a:solidFill>
                            <a:srgbClr val="001F40"/>
                          </a:solidFill>
                          <a:latin typeface="Arial" panose="020B0604020202020204" pitchFamily="34" charset="0"/>
                          <a:cs typeface="Arial" panose="020B0604020202020204" pitchFamily="34" charset="0"/>
                        </a:rPr>
                        <a:t>voltajes </a:t>
                      </a:r>
                      <a:r>
                        <a:rPr sz="1400" spc="5" dirty="0">
                          <a:solidFill>
                            <a:srgbClr val="001F40"/>
                          </a:solidFill>
                          <a:latin typeface="Arial" panose="020B0604020202020204" pitchFamily="34" charset="0"/>
                          <a:cs typeface="Arial" panose="020B0604020202020204" pitchFamily="34" charset="0"/>
                        </a:rPr>
                        <a:t>y </a:t>
                      </a:r>
                      <a:r>
                        <a:rPr sz="1400" spc="20" dirty="0">
                          <a:solidFill>
                            <a:srgbClr val="001F40"/>
                          </a:solidFill>
                          <a:latin typeface="Arial" panose="020B0604020202020204" pitchFamily="34" charset="0"/>
                          <a:cs typeface="Arial" panose="020B0604020202020204" pitchFamily="34" charset="0"/>
                        </a:rPr>
                        <a:t>equipos de </a:t>
                      </a:r>
                      <a:r>
                        <a:rPr sz="1400" spc="30" dirty="0">
                          <a:solidFill>
                            <a:srgbClr val="001F40"/>
                          </a:solidFill>
                          <a:latin typeface="Arial" panose="020B0604020202020204" pitchFamily="34" charset="0"/>
                          <a:cs typeface="Arial" panose="020B0604020202020204" pitchFamily="34" charset="0"/>
                        </a:rPr>
                        <a:t>red </a:t>
                      </a:r>
                      <a:r>
                        <a:rPr sz="1400" spc="20" dirty="0" smtClean="0">
                          <a:solidFill>
                            <a:srgbClr val="001F40"/>
                          </a:solidFill>
                          <a:latin typeface="Arial" panose="020B0604020202020204" pitchFamily="34" charset="0"/>
                          <a:cs typeface="Arial" panose="020B0604020202020204" pitchFamily="34" charset="0"/>
                        </a:rPr>
                        <a:t>para</a:t>
                      </a:r>
                      <a:r>
                        <a:rPr lang="es-ES" sz="1400" spc="20" dirty="0" smtClean="0">
                          <a:solidFill>
                            <a:srgbClr val="001F40"/>
                          </a:solidFill>
                          <a:latin typeface="Arial" panose="020B0604020202020204" pitchFamily="34" charset="0"/>
                          <a:cs typeface="Arial" panose="020B0604020202020204" pitchFamily="34" charset="0"/>
                        </a:rPr>
                        <a:t> </a:t>
                      </a:r>
                      <a:r>
                        <a:rPr sz="1400" spc="25" dirty="0" err="1" smtClean="0">
                          <a:solidFill>
                            <a:srgbClr val="001F40"/>
                          </a:solidFill>
                          <a:latin typeface="Arial" panose="020B0604020202020204" pitchFamily="34" charset="0"/>
                          <a:cs typeface="Arial" panose="020B0604020202020204" pitchFamily="34" charset="0"/>
                        </a:rPr>
                        <a:t>minimizar</a:t>
                      </a:r>
                      <a:r>
                        <a:rPr sz="1400" spc="25" dirty="0" smtClean="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la </a:t>
                      </a:r>
                      <a:r>
                        <a:rPr sz="1400" spc="20" dirty="0">
                          <a:solidFill>
                            <a:srgbClr val="001F40"/>
                          </a:solidFill>
                          <a:latin typeface="Arial" panose="020B0604020202020204" pitchFamily="34" charset="0"/>
                          <a:cs typeface="Arial" panose="020B0604020202020204" pitchFamily="34" charset="0"/>
                        </a:rPr>
                        <a:t>inversión de </a:t>
                      </a:r>
                      <a:r>
                        <a:rPr sz="1400" spc="15" dirty="0">
                          <a:solidFill>
                            <a:srgbClr val="001F40"/>
                          </a:solidFill>
                          <a:latin typeface="Arial" panose="020B0604020202020204" pitchFamily="34" charset="0"/>
                          <a:cs typeface="Arial" panose="020B0604020202020204" pitchFamily="34" charset="0"/>
                        </a:rPr>
                        <a:t>capital </a:t>
                      </a:r>
                      <a:r>
                        <a:rPr sz="1400" spc="5" dirty="0">
                          <a:solidFill>
                            <a:srgbClr val="001F40"/>
                          </a:solidFill>
                          <a:latin typeface="Arial" panose="020B0604020202020204" pitchFamily="34" charset="0"/>
                          <a:cs typeface="Arial" panose="020B0604020202020204" pitchFamily="34" charset="0"/>
                        </a:rPr>
                        <a:t>y </a:t>
                      </a:r>
                      <a:r>
                        <a:rPr sz="1400" spc="25" dirty="0" err="1">
                          <a:solidFill>
                            <a:srgbClr val="001F40"/>
                          </a:solidFill>
                          <a:latin typeface="Arial" panose="020B0604020202020204" pitchFamily="34" charset="0"/>
                          <a:cs typeface="Arial" panose="020B0604020202020204" pitchFamily="34" charset="0"/>
                        </a:rPr>
                        <a:t>reducir</a:t>
                      </a:r>
                      <a:r>
                        <a:rPr sz="1400" spc="25" dirty="0">
                          <a:solidFill>
                            <a:srgbClr val="001F40"/>
                          </a:solidFill>
                          <a:latin typeface="Arial" panose="020B0604020202020204" pitchFamily="34" charset="0"/>
                          <a:cs typeface="Arial" panose="020B0604020202020204" pitchFamily="34" charset="0"/>
                        </a:rPr>
                        <a:t> </a:t>
                      </a:r>
                      <a:r>
                        <a:rPr sz="1400" spc="10" dirty="0" err="1" smtClean="0">
                          <a:solidFill>
                            <a:srgbClr val="001F40"/>
                          </a:solidFill>
                          <a:latin typeface="Arial" panose="020B0604020202020204" pitchFamily="34" charset="0"/>
                          <a:cs typeface="Arial" panose="020B0604020202020204" pitchFamily="34" charset="0"/>
                        </a:rPr>
                        <a:t>los</a:t>
                      </a:r>
                      <a:r>
                        <a:rPr lang="es-ES" sz="1400" spc="10" dirty="0" smtClean="0">
                          <a:solidFill>
                            <a:srgbClr val="001F40"/>
                          </a:solidFill>
                          <a:latin typeface="Arial" panose="020B0604020202020204" pitchFamily="34" charset="0"/>
                          <a:cs typeface="Arial" panose="020B0604020202020204" pitchFamily="34" charset="0"/>
                        </a:rPr>
                        <a:t> </a:t>
                      </a:r>
                      <a:r>
                        <a:rPr sz="1400" spc="10" dirty="0" err="1" smtClean="0">
                          <a:solidFill>
                            <a:srgbClr val="001F40"/>
                          </a:solidFill>
                          <a:latin typeface="Arial" panose="020B0604020202020204" pitchFamily="34" charset="0"/>
                          <a:cs typeface="Arial" panose="020B0604020202020204" pitchFamily="34" charset="0"/>
                        </a:rPr>
                        <a:t>costos</a:t>
                      </a:r>
                      <a:r>
                        <a:rPr sz="1400" dirty="0" smtClean="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operativos</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relacionados</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con</a:t>
                      </a:r>
                      <a:r>
                        <a:rPr sz="1400" dirty="0">
                          <a:solidFill>
                            <a:srgbClr val="001F40"/>
                          </a:solidFill>
                          <a:latin typeface="Arial" panose="020B0604020202020204" pitchFamily="34" charset="0"/>
                          <a:cs typeface="Arial" panose="020B0604020202020204" pitchFamily="34" charset="0"/>
                        </a:rPr>
                        <a:t> las </a:t>
                      </a:r>
                      <a:r>
                        <a:rPr sz="1400" spc="20" dirty="0" err="1" smtClean="0">
                          <a:solidFill>
                            <a:srgbClr val="001F40"/>
                          </a:solidFill>
                          <a:latin typeface="Arial" panose="020B0604020202020204" pitchFamily="34" charset="0"/>
                          <a:cs typeface="Arial" panose="020B0604020202020204" pitchFamily="34" charset="0"/>
                        </a:rPr>
                        <a:t>pérdidas</a:t>
                      </a:r>
                      <a:r>
                        <a:rPr lang="es-ES" sz="1400" spc="20" dirty="0" smtClean="0">
                          <a:solidFill>
                            <a:srgbClr val="001F40"/>
                          </a:solidFill>
                          <a:latin typeface="Arial" panose="020B0604020202020204" pitchFamily="34" charset="0"/>
                          <a:cs typeface="Arial" panose="020B0604020202020204" pitchFamily="34" charset="0"/>
                        </a:rPr>
                        <a:t> </a:t>
                      </a:r>
                      <a:r>
                        <a:rPr sz="1400" spc="20" dirty="0" smtClean="0">
                          <a:solidFill>
                            <a:srgbClr val="001F40"/>
                          </a:solidFill>
                          <a:latin typeface="Arial" panose="020B0604020202020204" pitchFamily="34" charset="0"/>
                          <a:cs typeface="Arial" panose="020B0604020202020204" pitchFamily="34" charset="0"/>
                        </a:rPr>
                        <a:t>del</a:t>
                      </a:r>
                      <a:r>
                        <a:rPr sz="1400" spc="-10" dirty="0" smtClean="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sistema</a:t>
                      </a:r>
                      <a:endParaRPr sz="1400" dirty="0">
                        <a:latin typeface="Arial" panose="020B0604020202020204" pitchFamily="34" charset="0"/>
                        <a:cs typeface="Arial" panose="020B0604020202020204" pitchFamily="34" charset="0"/>
                      </a:endParaRPr>
                    </a:p>
                    <a:p>
                      <a:pPr marL="120650" marR="229235" indent="-120650" algn="just">
                        <a:lnSpc>
                          <a:spcPct val="100000"/>
                        </a:lnSpc>
                        <a:spcBef>
                          <a:spcPts val="110"/>
                        </a:spcBef>
                        <a:buChar char="•"/>
                        <a:tabLst>
                          <a:tab pos="120650" algn="l"/>
                        </a:tabLst>
                      </a:pPr>
                      <a:r>
                        <a:rPr sz="1400" spc="10" dirty="0">
                          <a:solidFill>
                            <a:srgbClr val="001F40"/>
                          </a:solidFill>
                          <a:latin typeface="Arial" panose="020B0604020202020204" pitchFamily="34" charset="0"/>
                          <a:cs typeface="Arial" panose="020B0604020202020204" pitchFamily="34" charset="0"/>
                        </a:rPr>
                        <a:t>Alta</a:t>
                      </a:r>
                      <a:r>
                        <a:rPr sz="1400" spc="-10"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calidad</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energía</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para</a:t>
                      </a:r>
                      <a:r>
                        <a:rPr sz="1400" spc="-10"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reducir</a:t>
                      </a:r>
                      <a:r>
                        <a:rPr sz="1400" spc="-5" dirty="0">
                          <a:solidFill>
                            <a:srgbClr val="001F40"/>
                          </a:solidFill>
                          <a:latin typeface="Arial" panose="020B0604020202020204" pitchFamily="34" charset="0"/>
                          <a:cs typeface="Arial" panose="020B0604020202020204" pitchFamily="34" charset="0"/>
                        </a:rPr>
                        <a:t> </a:t>
                      </a:r>
                      <a:r>
                        <a:rPr sz="1400" dirty="0">
                          <a:solidFill>
                            <a:srgbClr val="001F40"/>
                          </a:solidFill>
                          <a:latin typeface="Arial" panose="020B0604020202020204" pitchFamily="34" charset="0"/>
                          <a:cs typeface="Arial" panose="020B0604020202020204" pitchFamily="34" charset="0"/>
                        </a:rPr>
                        <a:t>las</a:t>
                      </a:r>
                      <a:r>
                        <a:rPr sz="1400" spc="-5" dirty="0">
                          <a:solidFill>
                            <a:srgbClr val="001F40"/>
                          </a:solidFill>
                          <a:latin typeface="Arial" panose="020B0604020202020204" pitchFamily="34" charset="0"/>
                          <a:cs typeface="Arial" panose="020B0604020202020204" pitchFamily="34" charset="0"/>
                        </a:rPr>
                        <a:t> </a:t>
                      </a:r>
                      <a:r>
                        <a:rPr sz="1400" spc="20" dirty="0" err="1">
                          <a:solidFill>
                            <a:srgbClr val="001F40"/>
                          </a:solidFill>
                          <a:latin typeface="Arial" panose="020B0604020202020204" pitchFamily="34" charset="0"/>
                          <a:cs typeface="Arial" panose="020B0604020202020204" pitchFamily="34" charset="0"/>
                        </a:rPr>
                        <a:t>pérdidas</a:t>
                      </a:r>
                      <a:r>
                        <a:rPr sz="1400" spc="-10" dirty="0">
                          <a:solidFill>
                            <a:srgbClr val="001F40"/>
                          </a:solidFill>
                          <a:latin typeface="Arial" panose="020B0604020202020204" pitchFamily="34" charset="0"/>
                          <a:cs typeface="Arial" panose="020B0604020202020204" pitchFamily="34" charset="0"/>
                        </a:rPr>
                        <a:t> </a:t>
                      </a:r>
                      <a:r>
                        <a:rPr sz="1400" spc="20" dirty="0" smtClean="0">
                          <a:solidFill>
                            <a:srgbClr val="001F40"/>
                          </a:solidFill>
                          <a:latin typeface="Arial" panose="020B0604020202020204" pitchFamily="34" charset="0"/>
                          <a:cs typeface="Arial" panose="020B0604020202020204" pitchFamily="34" charset="0"/>
                        </a:rPr>
                        <a:t>de</a:t>
                      </a:r>
                      <a:r>
                        <a:rPr lang="es-ES" sz="1400" spc="20" dirty="0" smtClean="0">
                          <a:solidFill>
                            <a:srgbClr val="001F40"/>
                          </a:solidFill>
                          <a:latin typeface="Arial" panose="020B0604020202020204" pitchFamily="34" charset="0"/>
                          <a:cs typeface="Arial" panose="020B0604020202020204" pitchFamily="34" charset="0"/>
                        </a:rPr>
                        <a:t> </a:t>
                      </a:r>
                      <a:r>
                        <a:rPr sz="1400" spc="20" dirty="0" err="1" smtClean="0">
                          <a:solidFill>
                            <a:srgbClr val="001F40"/>
                          </a:solidFill>
                          <a:latin typeface="Arial" panose="020B0604020202020204" pitchFamily="34" charset="0"/>
                          <a:cs typeface="Arial" panose="020B0604020202020204" pitchFamily="34" charset="0"/>
                        </a:rPr>
                        <a:t>energía</a:t>
                      </a:r>
                      <a:r>
                        <a:rPr sz="1400" spc="-10" dirty="0" smtClean="0">
                          <a:solidFill>
                            <a:srgbClr val="001F40"/>
                          </a:solidFill>
                          <a:latin typeface="Arial" panose="020B0604020202020204" pitchFamily="34" charset="0"/>
                          <a:cs typeface="Arial" panose="020B0604020202020204" pitchFamily="34" charset="0"/>
                        </a:rPr>
                        <a:t> </a:t>
                      </a:r>
                      <a:r>
                        <a:rPr sz="1400" spc="5" dirty="0">
                          <a:solidFill>
                            <a:srgbClr val="001F40"/>
                          </a:solidFill>
                          <a:latin typeface="Arial" panose="020B0604020202020204" pitchFamily="34" charset="0"/>
                          <a:cs typeface="Arial" panose="020B0604020202020204" pitchFamily="34" charset="0"/>
                        </a:rPr>
                        <a:t>y</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evitar</a:t>
                      </a:r>
                      <a:r>
                        <a:rPr sz="1400" spc="-10"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fallas</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en</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los</a:t>
                      </a:r>
                      <a:r>
                        <a:rPr sz="1400" spc="-1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equipos</a:t>
                      </a:r>
                      <a:endParaRPr sz="1400" dirty="0">
                        <a:latin typeface="Arial" panose="020B0604020202020204" pitchFamily="34" charset="0"/>
                        <a:cs typeface="Arial" panose="020B0604020202020204" pitchFamily="34" charset="0"/>
                      </a:endParaRPr>
                    </a:p>
                    <a:p>
                      <a:pPr marL="125095" marR="393700" indent="-125095" algn="just">
                        <a:lnSpc>
                          <a:spcPct val="100000"/>
                        </a:lnSpc>
                        <a:buChar char="•"/>
                        <a:tabLst>
                          <a:tab pos="125095" algn="l"/>
                        </a:tabLst>
                      </a:pPr>
                      <a:r>
                        <a:rPr sz="1400" spc="5" dirty="0">
                          <a:solidFill>
                            <a:srgbClr val="001F40"/>
                          </a:solidFill>
                          <a:latin typeface="Arial" panose="020B0604020202020204" pitchFamily="34" charset="0"/>
                          <a:cs typeface="Arial" panose="020B0604020202020204" pitchFamily="34" charset="0"/>
                        </a:rPr>
                        <a:t>Sistema</a:t>
                      </a:r>
                      <a:r>
                        <a:rPr sz="1400" spc="-1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0"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gestión</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0"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activos</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en</a:t>
                      </a:r>
                      <a:r>
                        <a:rPr sz="1400" spc="-10" dirty="0">
                          <a:solidFill>
                            <a:srgbClr val="001F40"/>
                          </a:solidFill>
                          <a:latin typeface="Arial" panose="020B0604020202020204" pitchFamily="34" charset="0"/>
                          <a:cs typeface="Arial" panose="020B0604020202020204" pitchFamily="34" charset="0"/>
                        </a:rPr>
                        <a:t> </a:t>
                      </a:r>
                      <a:r>
                        <a:rPr sz="1400" spc="15" dirty="0" err="1">
                          <a:solidFill>
                            <a:srgbClr val="001F40"/>
                          </a:solidFill>
                          <a:latin typeface="Arial" panose="020B0604020202020204" pitchFamily="34" charset="0"/>
                          <a:cs typeface="Arial" panose="020B0604020202020204" pitchFamily="34" charset="0"/>
                        </a:rPr>
                        <a:t>línea</a:t>
                      </a:r>
                      <a:r>
                        <a:rPr sz="1400" spc="-5" dirty="0">
                          <a:solidFill>
                            <a:srgbClr val="001F40"/>
                          </a:solidFill>
                          <a:latin typeface="Arial" panose="020B0604020202020204" pitchFamily="34" charset="0"/>
                          <a:cs typeface="Arial" panose="020B0604020202020204" pitchFamily="34" charset="0"/>
                        </a:rPr>
                        <a:t> </a:t>
                      </a:r>
                      <a:r>
                        <a:rPr sz="1400" spc="20" dirty="0" smtClean="0">
                          <a:solidFill>
                            <a:srgbClr val="001F40"/>
                          </a:solidFill>
                          <a:latin typeface="Arial" panose="020B0604020202020204" pitchFamily="34" charset="0"/>
                          <a:cs typeface="Arial" panose="020B0604020202020204" pitchFamily="34" charset="0"/>
                        </a:rPr>
                        <a:t>para</a:t>
                      </a:r>
                      <a:r>
                        <a:rPr lang="es-ES" sz="1400" spc="20" dirty="0" smtClean="0">
                          <a:solidFill>
                            <a:srgbClr val="001F40"/>
                          </a:solidFill>
                          <a:latin typeface="Arial" panose="020B0604020202020204" pitchFamily="34" charset="0"/>
                          <a:cs typeface="Arial" panose="020B0604020202020204" pitchFamily="34" charset="0"/>
                        </a:rPr>
                        <a:t> </a:t>
                      </a:r>
                      <a:r>
                        <a:rPr sz="1400" spc="25" dirty="0" err="1" smtClean="0">
                          <a:solidFill>
                            <a:srgbClr val="001F40"/>
                          </a:solidFill>
                          <a:latin typeface="Arial" panose="020B0604020202020204" pitchFamily="34" charset="0"/>
                          <a:cs typeface="Arial" panose="020B0604020202020204" pitchFamily="34" charset="0"/>
                        </a:rPr>
                        <a:t>reducir</a:t>
                      </a:r>
                      <a:r>
                        <a:rPr sz="1400" spc="-5" dirty="0" smtClean="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los</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costos</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30" dirty="0">
                          <a:solidFill>
                            <a:srgbClr val="001F40"/>
                          </a:solidFill>
                          <a:latin typeface="Arial" panose="020B0604020202020204" pitchFamily="34" charset="0"/>
                          <a:cs typeface="Arial" panose="020B0604020202020204" pitchFamily="34" charset="0"/>
                        </a:rPr>
                        <a:t>mantenimiento</a:t>
                      </a:r>
                      <a:endParaRPr sz="1400" dirty="0">
                        <a:latin typeface="Arial" panose="020B0604020202020204" pitchFamily="34" charset="0"/>
                        <a:cs typeface="Arial" panose="020B0604020202020204" pitchFamily="34" charset="0"/>
                      </a:endParaRPr>
                    </a:p>
                  </a:txBody>
                  <a:tcPr marL="0" marR="0" marT="5334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2"/>
                  </a:ext>
                </a:extLst>
              </a:tr>
              <a:tr h="1516809">
                <a:tc>
                  <a:txBody>
                    <a:bodyPr/>
                    <a:lstStyle/>
                    <a:p>
                      <a:pPr algn="just">
                        <a:lnSpc>
                          <a:spcPct val="100000"/>
                        </a:lnSpc>
                        <a:spcBef>
                          <a:spcPts val="35"/>
                        </a:spcBef>
                      </a:pPr>
                      <a:endParaRPr sz="1400">
                        <a:latin typeface="Arial" panose="020B0604020202020204" pitchFamily="34" charset="0"/>
                        <a:cs typeface="Arial" panose="020B0604020202020204" pitchFamily="34" charset="0"/>
                      </a:endParaRPr>
                    </a:p>
                    <a:p>
                      <a:pPr marL="71755" algn="just">
                        <a:lnSpc>
                          <a:spcPct val="100000"/>
                        </a:lnSpc>
                      </a:pPr>
                      <a:r>
                        <a:rPr sz="1400" spc="20" dirty="0">
                          <a:solidFill>
                            <a:srgbClr val="001F40"/>
                          </a:solidFill>
                          <a:latin typeface="Arial" panose="020B0604020202020204" pitchFamily="34" charset="0"/>
                          <a:cs typeface="Arial" panose="020B0604020202020204" pitchFamily="34" charset="0"/>
                        </a:rPr>
                        <a:t>Disponibilidad</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potencia</a:t>
                      </a:r>
                      <a:r>
                        <a:rPr sz="140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adaptada</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al</a:t>
                      </a:r>
                      <a:r>
                        <a:rPr sz="1400" spc="-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proceso</a:t>
                      </a:r>
                      <a:endParaRPr sz="1400">
                        <a:latin typeface="Arial" panose="020B0604020202020204" pitchFamily="34" charset="0"/>
                        <a:cs typeface="Arial" panose="020B0604020202020204" pitchFamily="34" charset="0"/>
                      </a:endParaRPr>
                    </a:p>
                  </a:txBody>
                  <a:tcPr marL="0" marR="0" marT="444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116839" marR="78740" indent="-116839" algn="just">
                        <a:lnSpc>
                          <a:spcPct val="100000"/>
                        </a:lnSpc>
                        <a:spcBef>
                          <a:spcPts val="400"/>
                        </a:spcBef>
                        <a:buChar char="•"/>
                        <a:tabLst>
                          <a:tab pos="116839" algn="l"/>
                        </a:tabLst>
                      </a:pPr>
                      <a:r>
                        <a:rPr sz="1400" spc="10" dirty="0">
                          <a:solidFill>
                            <a:srgbClr val="001F40"/>
                          </a:solidFill>
                          <a:latin typeface="Arial" panose="020B0604020202020204" pitchFamily="34" charset="0"/>
                          <a:cs typeface="Arial" panose="020B0604020202020204" pitchFamily="34" charset="0"/>
                        </a:rPr>
                        <a:t>Fuente </a:t>
                      </a:r>
                      <a:r>
                        <a:rPr sz="1400" spc="15" dirty="0">
                          <a:solidFill>
                            <a:srgbClr val="001F40"/>
                          </a:solidFill>
                          <a:latin typeface="Arial" panose="020B0604020202020204" pitchFamily="34" charset="0"/>
                          <a:cs typeface="Arial" panose="020B0604020202020204" pitchFamily="34" charset="0"/>
                        </a:rPr>
                        <a:t>de </a:t>
                      </a:r>
                      <a:r>
                        <a:rPr sz="1400" spc="20" dirty="0">
                          <a:solidFill>
                            <a:srgbClr val="001F40"/>
                          </a:solidFill>
                          <a:latin typeface="Arial" panose="020B0604020202020204" pitchFamily="34" charset="0"/>
                          <a:cs typeface="Arial" panose="020B0604020202020204" pitchFamily="34" charset="0"/>
                        </a:rPr>
                        <a:t>alimentación </a:t>
                      </a:r>
                      <a:r>
                        <a:rPr sz="1400" spc="15" dirty="0">
                          <a:solidFill>
                            <a:srgbClr val="001F40"/>
                          </a:solidFill>
                          <a:latin typeface="Arial" panose="020B0604020202020204" pitchFamily="34" charset="0"/>
                          <a:cs typeface="Arial" panose="020B0604020202020204" pitchFamily="34" charset="0"/>
                        </a:rPr>
                        <a:t>de alta </a:t>
                      </a:r>
                      <a:r>
                        <a:rPr sz="1400" spc="20" dirty="0">
                          <a:solidFill>
                            <a:srgbClr val="001F40"/>
                          </a:solidFill>
                          <a:latin typeface="Arial" panose="020B0604020202020204" pitchFamily="34" charset="0"/>
                          <a:cs typeface="Arial" panose="020B0604020202020204" pitchFamily="34" charset="0"/>
                        </a:rPr>
                        <a:t>disponibilidad para </a:t>
                      </a:r>
                      <a:r>
                        <a:rPr sz="1400" spc="5" dirty="0" err="1" smtClean="0">
                          <a:solidFill>
                            <a:srgbClr val="001F40"/>
                          </a:solidFill>
                          <a:latin typeface="Arial" panose="020B0604020202020204" pitchFamily="34" charset="0"/>
                          <a:cs typeface="Arial" panose="020B0604020202020204" pitchFamily="34" charset="0"/>
                        </a:rPr>
                        <a:t>cargas</a:t>
                      </a:r>
                      <a:r>
                        <a:rPr lang="es-ES" sz="1400" spc="5" dirty="0" smtClean="0">
                          <a:solidFill>
                            <a:srgbClr val="001F40"/>
                          </a:solidFill>
                          <a:latin typeface="Arial" panose="020B0604020202020204" pitchFamily="34" charset="0"/>
                          <a:cs typeface="Arial" panose="020B0604020202020204" pitchFamily="34" charset="0"/>
                        </a:rPr>
                        <a:t> </a:t>
                      </a:r>
                      <a:r>
                        <a:rPr sz="1400" spc="10" dirty="0" err="1" smtClean="0">
                          <a:solidFill>
                            <a:srgbClr val="001F40"/>
                          </a:solidFill>
                          <a:latin typeface="Arial" panose="020B0604020202020204" pitchFamily="34" charset="0"/>
                          <a:cs typeface="Arial" panose="020B0604020202020204" pitchFamily="34" charset="0"/>
                        </a:rPr>
                        <a:t>críticas</a:t>
                      </a:r>
                      <a:r>
                        <a:rPr sz="1400" spc="-5" dirty="0" smtClean="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de</a:t>
                      </a:r>
                      <a:r>
                        <a:rPr sz="1400" dirty="0">
                          <a:solidFill>
                            <a:srgbClr val="001F40"/>
                          </a:solidFill>
                          <a:latin typeface="Arial" panose="020B0604020202020204" pitchFamily="34" charset="0"/>
                          <a:cs typeface="Arial" panose="020B0604020202020204" pitchFamily="34" charset="0"/>
                        </a:rPr>
                        <a:t> </a:t>
                      </a:r>
                      <a:r>
                        <a:rPr sz="1400" spc="5" dirty="0">
                          <a:solidFill>
                            <a:srgbClr val="001F40"/>
                          </a:solidFill>
                          <a:latin typeface="Arial" panose="020B0604020202020204" pitchFamily="34" charset="0"/>
                          <a:cs typeface="Arial" panose="020B0604020202020204" pitchFamily="34" charset="0"/>
                        </a:rPr>
                        <a:t>la</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planta</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proceso</a:t>
                      </a:r>
                      <a:r>
                        <a:rPr sz="1400" dirty="0">
                          <a:solidFill>
                            <a:srgbClr val="001F40"/>
                          </a:solidFill>
                          <a:latin typeface="Arial" panose="020B0604020202020204" pitchFamily="34" charset="0"/>
                          <a:cs typeface="Arial" panose="020B0604020202020204" pitchFamily="34" charset="0"/>
                        </a:rPr>
                        <a:t> </a:t>
                      </a:r>
                      <a:r>
                        <a:rPr sz="1400" spc="5" dirty="0">
                          <a:solidFill>
                            <a:srgbClr val="001F40"/>
                          </a:solidFill>
                          <a:latin typeface="Arial" panose="020B0604020202020204" pitchFamily="34" charset="0"/>
                          <a:cs typeface="Arial" panose="020B0604020202020204" pitchFamily="34" charset="0"/>
                        </a:rPr>
                        <a:t>y</a:t>
                      </a:r>
                      <a:r>
                        <a:rPr sz="1400" spc="-5" dirty="0">
                          <a:solidFill>
                            <a:srgbClr val="001F40"/>
                          </a:solidFill>
                          <a:latin typeface="Arial" panose="020B0604020202020204" pitchFamily="34" charset="0"/>
                          <a:cs typeface="Arial" panose="020B0604020202020204" pitchFamily="34" charset="0"/>
                        </a:rPr>
                        <a:t> </a:t>
                      </a:r>
                      <a:r>
                        <a:rPr sz="1400" dirty="0">
                          <a:solidFill>
                            <a:srgbClr val="001F40"/>
                          </a:solidFill>
                          <a:latin typeface="Arial" panose="020B0604020202020204" pitchFamily="34" charset="0"/>
                          <a:cs typeface="Arial" panose="020B0604020202020204" pitchFamily="34" charset="0"/>
                        </a:rPr>
                        <a:t>las </a:t>
                      </a:r>
                      <a:r>
                        <a:rPr sz="1400" spc="10" dirty="0">
                          <a:solidFill>
                            <a:srgbClr val="001F40"/>
                          </a:solidFill>
                          <a:latin typeface="Arial" panose="020B0604020202020204" pitchFamily="34" charset="0"/>
                          <a:cs typeface="Arial" panose="020B0604020202020204" pitchFamily="34" charset="0"/>
                        </a:rPr>
                        <a:t>instalaciones</a:t>
                      </a:r>
                      <a:r>
                        <a:rPr sz="1400" spc="-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del</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sitio</a:t>
                      </a:r>
                      <a:endParaRPr sz="1400" dirty="0">
                        <a:latin typeface="Arial" panose="020B0604020202020204" pitchFamily="34" charset="0"/>
                        <a:cs typeface="Arial" panose="020B0604020202020204" pitchFamily="34" charset="0"/>
                      </a:endParaRPr>
                    </a:p>
                    <a:p>
                      <a:pPr algn="just">
                        <a:lnSpc>
                          <a:spcPct val="100000"/>
                        </a:lnSpc>
                        <a:buChar char="•"/>
                      </a:pPr>
                      <a:endParaRPr sz="1400" dirty="0">
                        <a:latin typeface="Arial" panose="020B0604020202020204" pitchFamily="34" charset="0"/>
                        <a:cs typeface="Arial" panose="020B0604020202020204" pitchFamily="34" charset="0"/>
                      </a:endParaRPr>
                    </a:p>
                    <a:p>
                      <a:pPr marL="120650" marR="285115" indent="-120650" algn="just">
                        <a:lnSpc>
                          <a:spcPct val="100000"/>
                        </a:lnSpc>
                        <a:spcBef>
                          <a:spcPts val="405"/>
                        </a:spcBef>
                        <a:buChar char="•"/>
                        <a:tabLst>
                          <a:tab pos="120650" algn="l"/>
                        </a:tabLst>
                      </a:pPr>
                      <a:r>
                        <a:rPr sz="1400" spc="15" dirty="0">
                          <a:solidFill>
                            <a:srgbClr val="001F40"/>
                          </a:solidFill>
                          <a:latin typeface="Arial" panose="020B0604020202020204" pitchFamily="34" charset="0"/>
                          <a:cs typeface="Arial" panose="020B0604020202020204" pitchFamily="34" charset="0"/>
                        </a:rPr>
                        <a:t>Coordinación</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adecuada</a:t>
                      </a:r>
                      <a:r>
                        <a:rPr sz="1400"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del</a:t>
                      </a:r>
                      <a:r>
                        <a:rPr sz="1400" spc="-5" dirty="0">
                          <a:solidFill>
                            <a:srgbClr val="001F40"/>
                          </a:solidFill>
                          <a:latin typeface="Arial" panose="020B0604020202020204" pitchFamily="34" charset="0"/>
                          <a:cs typeface="Arial" panose="020B0604020202020204" pitchFamily="34" charset="0"/>
                        </a:rPr>
                        <a:t> </a:t>
                      </a:r>
                      <a:r>
                        <a:rPr sz="1400" spc="15" dirty="0">
                          <a:solidFill>
                            <a:srgbClr val="001F40"/>
                          </a:solidFill>
                          <a:latin typeface="Arial" panose="020B0604020202020204" pitchFamily="34" charset="0"/>
                          <a:cs typeface="Arial" panose="020B0604020202020204" pitchFamily="34" charset="0"/>
                        </a:rPr>
                        <a:t>sistema</a:t>
                      </a:r>
                      <a:r>
                        <a:rPr sz="140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20" dirty="0" err="1" smtClean="0">
                          <a:solidFill>
                            <a:srgbClr val="001F40"/>
                          </a:solidFill>
                          <a:latin typeface="Arial" panose="020B0604020202020204" pitchFamily="34" charset="0"/>
                          <a:cs typeface="Arial" panose="020B0604020202020204" pitchFamily="34" charset="0"/>
                        </a:rPr>
                        <a:t>protección</a:t>
                      </a:r>
                      <a:r>
                        <a:rPr lang="es-ES" sz="1400" spc="20" dirty="0" smtClean="0">
                          <a:solidFill>
                            <a:srgbClr val="001F40"/>
                          </a:solidFill>
                          <a:latin typeface="Arial" panose="020B0604020202020204" pitchFamily="34" charset="0"/>
                          <a:cs typeface="Arial" panose="020B0604020202020204" pitchFamily="34" charset="0"/>
                        </a:rPr>
                        <a:t> </a:t>
                      </a:r>
                      <a:r>
                        <a:rPr sz="1400" spc="20" dirty="0" smtClean="0">
                          <a:solidFill>
                            <a:srgbClr val="001F40"/>
                          </a:solidFill>
                          <a:latin typeface="Arial" panose="020B0604020202020204" pitchFamily="34" charset="0"/>
                          <a:cs typeface="Arial" panose="020B0604020202020204" pitchFamily="34" charset="0"/>
                        </a:rPr>
                        <a:t>para</a:t>
                      </a:r>
                      <a:r>
                        <a:rPr sz="1400" spc="-10" dirty="0" smtClean="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evitar</a:t>
                      </a:r>
                      <a:r>
                        <a:rPr sz="1400" spc="-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interrupciones</a:t>
                      </a:r>
                      <a:r>
                        <a:rPr sz="1400" spc="-5" dirty="0">
                          <a:solidFill>
                            <a:srgbClr val="001F40"/>
                          </a:solidFill>
                          <a:latin typeface="Arial" panose="020B0604020202020204" pitchFamily="34" charset="0"/>
                          <a:cs typeface="Arial" panose="020B0604020202020204" pitchFamily="34" charset="0"/>
                        </a:rPr>
                        <a:t> </a:t>
                      </a:r>
                      <a:r>
                        <a:rPr sz="1400" spc="10" dirty="0">
                          <a:solidFill>
                            <a:srgbClr val="001F40"/>
                          </a:solidFill>
                          <a:latin typeface="Arial" panose="020B0604020202020204" pitchFamily="34" charset="0"/>
                          <a:cs typeface="Arial" panose="020B0604020202020204" pitchFamily="34" charset="0"/>
                        </a:rPr>
                        <a:t>innecesarias</a:t>
                      </a:r>
                      <a:endParaRPr sz="1400" dirty="0">
                        <a:latin typeface="Arial" panose="020B0604020202020204" pitchFamily="34" charset="0"/>
                        <a:cs typeface="Arial" panose="020B0604020202020204" pitchFamily="34" charset="0"/>
                      </a:endParaRPr>
                    </a:p>
                    <a:p>
                      <a:pPr marL="125095" marR="638175" indent="-125095" algn="just">
                        <a:lnSpc>
                          <a:spcPct val="100000"/>
                        </a:lnSpc>
                        <a:spcBef>
                          <a:spcPts val="10"/>
                        </a:spcBef>
                        <a:buChar char="•"/>
                        <a:tabLst>
                          <a:tab pos="125095" algn="l"/>
                        </a:tabLst>
                      </a:pPr>
                      <a:r>
                        <a:rPr sz="1400" spc="15" dirty="0">
                          <a:solidFill>
                            <a:srgbClr val="001F40"/>
                          </a:solidFill>
                          <a:latin typeface="Arial" panose="020B0604020202020204" pitchFamily="34" charset="0"/>
                          <a:cs typeface="Arial" panose="020B0604020202020204" pitchFamily="34" charset="0"/>
                        </a:rPr>
                        <a:t>Generación</a:t>
                      </a:r>
                      <a:r>
                        <a:rPr sz="1400" spc="-1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5"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energía</a:t>
                      </a:r>
                      <a:r>
                        <a:rPr sz="1400" spc="-15" dirty="0">
                          <a:solidFill>
                            <a:srgbClr val="001F40"/>
                          </a:solidFill>
                          <a:latin typeface="Arial" panose="020B0604020202020204" pitchFamily="34" charset="0"/>
                          <a:cs typeface="Arial" panose="020B0604020202020204" pitchFamily="34" charset="0"/>
                        </a:rPr>
                        <a:t> </a:t>
                      </a:r>
                      <a:r>
                        <a:rPr sz="1400" spc="5" dirty="0" err="1">
                          <a:solidFill>
                            <a:srgbClr val="001F40"/>
                          </a:solidFill>
                          <a:latin typeface="Arial" panose="020B0604020202020204" pitchFamily="34" charset="0"/>
                          <a:cs typeface="Arial" panose="020B0604020202020204" pitchFamily="34" charset="0"/>
                        </a:rPr>
                        <a:t>escalable</a:t>
                      </a:r>
                      <a:r>
                        <a:rPr sz="1400" spc="-10" dirty="0">
                          <a:solidFill>
                            <a:srgbClr val="001F40"/>
                          </a:solidFill>
                          <a:latin typeface="Arial" panose="020B0604020202020204" pitchFamily="34" charset="0"/>
                          <a:cs typeface="Arial" panose="020B0604020202020204" pitchFamily="34" charset="0"/>
                        </a:rPr>
                        <a:t> </a:t>
                      </a:r>
                      <a:r>
                        <a:rPr sz="1400" spc="15" dirty="0" smtClean="0">
                          <a:solidFill>
                            <a:srgbClr val="001F40"/>
                          </a:solidFill>
                          <a:latin typeface="Arial" panose="020B0604020202020204" pitchFamily="34" charset="0"/>
                          <a:cs typeface="Arial" panose="020B0604020202020204" pitchFamily="34" charset="0"/>
                        </a:rPr>
                        <a:t>con</a:t>
                      </a:r>
                      <a:r>
                        <a:rPr lang="es-ES" sz="1400" spc="15" dirty="0" smtClean="0">
                          <a:solidFill>
                            <a:srgbClr val="001F40"/>
                          </a:solidFill>
                          <a:latin typeface="Arial" panose="020B0604020202020204" pitchFamily="34" charset="0"/>
                          <a:cs typeface="Arial" panose="020B0604020202020204" pitchFamily="34" charset="0"/>
                        </a:rPr>
                        <a:t> </a:t>
                      </a:r>
                      <a:r>
                        <a:rPr sz="1400" spc="25" dirty="0" smtClean="0">
                          <a:solidFill>
                            <a:srgbClr val="001F40"/>
                          </a:solidFill>
                          <a:latin typeface="Arial" panose="020B0604020202020204" pitchFamily="34" charset="0"/>
                          <a:cs typeface="Arial" panose="020B0604020202020204" pitchFamily="34" charset="0"/>
                        </a:rPr>
                        <a:t>planta</a:t>
                      </a:r>
                      <a:r>
                        <a:rPr sz="1400" spc="-10" dirty="0" smtClean="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de</a:t>
                      </a:r>
                      <a:r>
                        <a:rPr sz="1400" spc="-1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energía</a:t>
                      </a:r>
                      <a:r>
                        <a:rPr sz="1400" spc="-10" dirty="0">
                          <a:solidFill>
                            <a:srgbClr val="001F40"/>
                          </a:solidFill>
                          <a:latin typeface="Arial" panose="020B0604020202020204" pitchFamily="34" charset="0"/>
                          <a:cs typeface="Arial" panose="020B0604020202020204" pitchFamily="34" charset="0"/>
                        </a:rPr>
                        <a:t> </a:t>
                      </a:r>
                      <a:r>
                        <a:rPr sz="1400" spc="35" dirty="0">
                          <a:solidFill>
                            <a:srgbClr val="001F40"/>
                          </a:solidFill>
                          <a:latin typeface="Arial" panose="020B0604020202020204" pitchFamily="34" charset="0"/>
                          <a:cs typeface="Arial" panose="020B0604020202020204" pitchFamily="34" charset="0"/>
                        </a:rPr>
                        <a:t>modular</a:t>
                      </a:r>
                      <a:endParaRPr sz="1400" dirty="0">
                        <a:latin typeface="Arial" panose="020B0604020202020204" pitchFamily="34" charset="0"/>
                        <a:cs typeface="Arial" panose="020B0604020202020204" pitchFamily="34" charset="0"/>
                      </a:endParaRPr>
                    </a:p>
                    <a:p>
                      <a:pPr marL="132715" marR="125095" indent="-132715" algn="just">
                        <a:lnSpc>
                          <a:spcPct val="100000"/>
                        </a:lnSpc>
                        <a:spcBef>
                          <a:spcPts val="20"/>
                        </a:spcBef>
                        <a:buChar char="•"/>
                        <a:tabLst>
                          <a:tab pos="132715" algn="l"/>
                        </a:tabLst>
                      </a:pPr>
                      <a:r>
                        <a:rPr sz="1400" spc="5" dirty="0">
                          <a:solidFill>
                            <a:srgbClr val="001F40"/>
                          </a:solidFill>
                          <a:latin typeface="Arial" panose="020B0604020202020204" pitchFamily="34" charset="0"/>
                          <a:cs typeface="Arial" panose="020B0604020202020204" pitchFamily="34" charset="0"/>
                        </a:rPr>
                        <a:t>Sistema</a:t>
                      </a:r>
                      <a:r>
                        <a:rPr sz="1400" spc="-5"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energía</a:t>
                      </a:r>
                      <a:r>
                        <a:rPr sz="1400" dirty="0">
                          <a:solidFill>
                            <a:srgbClr val="001F40"/>
                          </a:solidFill>
                          <a:latin typeface="Arial" panose="020B0604020202020204" pitchFamily="34" charset="0"/>
                          <a:cs typeface="Arial" panose="020B0604020202020204" pitchFamily="34" charset="0"/>
                        </a:rPr>
                        <a:t> </a:t>
                      </a:r>
                      <a:r>
                        <a:rPr sz="1400" spc="20" dirty="0">
                          <a:solidFill>
                            <a:srgbClr val="001F40"/>
                          </a:solidFill>
                          <a:latin typeface="Arial" panose="020B0604020202020204" pitchFamily="34" charset="0"/>
                          <a:cs typeface="Arial" panose="020B0604020202020204" pitchFamily="34" charset="0"/>
                        </a:rPr>
                        <a:t>flexible</a:t>
                      </a:r>
                      <a:r>
                        <a:rPr sz="1400" spc="-5" dirty="0">
                          <a:solidFill>
                            <a:srgbClr val="001F40"/>
                          </a:solidFill>
                          <a:latin typeface="Arial" panose="020B0604020202020204" pitchFamily="34" charset="0"/>
                          <a:cs typeface="Arial" panose="020B0604020202020204" pitchFamily="34" charset="0"/>
                        </a:rPr>
                        <a:t> </a:t>
                      </a:r>
                      <a:r>
                        <a:rPr sz="1400" spc="5" dirty="0">
                          <a:solidFill>
                            <a:srgbClr val="001F40"/>
                          </a:solidFill>
                          <a:latin typeface="Arial" panose="020B0604020202020204" pitchFamily="34" charset="0"/>
                          <a:cs typeface="Arial" panose="020B0604020202020204" pitchFamily="34" charset="0"/>
                        </a:rPr>
                        <a:t>y</a:t>
                      </a:r>
                      <a:r>
                        <a:rPr sz="1400" spc="-5" dirty="0">
                          <a:solidFill>
                            <a:srgbClr val="001F40"/>
                          </a:solidFill>
                          <a:latin typeface="Arial" panose="020B0604020202020204" pitchFamily="34" charset="0"/>
                          <a:cs typeface="Arial" panose="020B0604020202020204" pitchFamily="34" charset="0"/>
                        </a:rPr>
                        <a:t> </a:t>
                      </a:r>
                      <a:r>
                        <a:rPr sz="1400" spc="25" dirty="0" err="1">
                          <a:solidFill>
                            <a:srgbClr val="001F40"/>
                          </a:solidFill>
                          <a:latin typeface="Arial" panose="020B0604020202020204" pitchFamily="34" charset="0"/>
                          <a:cs typeface="Arial" panose="020B0604020202020204" pitchFamily="34" charset="0"/>
                        </a:rPr>
                        <a:t>ampliable</a:t>
                      </a:r>
                      <a:r>
                        <a:rPr sz="1400" dirty="0">
                          <a:solidFill>
                            <a:srgbClr val="001F40"/>
                          </a:solidFill>
                          <a:latin typeface="Arial" panose="020B0604020202020204" pitchFamily="34" charset="0"/>
                          <a:cs typeface="Arial" panose="020B0604020202020204" pitchFamily="34" charset="0"/>
                        </a:rPr>
                        <a:t> </a:t>
                      </a:r>
                      <a:r>
                        <a:rPr sz="1400" spc="20" dirty="0" smtClean="0">
                          <a:solidFill>
                            <a:srgbClr val="001F40"/>
                          </a:solidFill>
                          <a:latin typeface="Arial" panose="020B0604020202020204" pitchFamily="34" charset="0"/>
                          <a:cs typeface="Arial" panose="020B0604020202020204" pitchFamily="34" charset="0"/>
                        </a:rPr>
                        <a:t>con</a:t>
                      </a:r>
                      <a:r>
                        <a:rPr lang="es-ES" sz="1400" spc="20" dirty="0" smtClean="0">
                          <a:solidFill>
                            <a:srgbClr val="001F40"/>
                          </a:solidFill>
                          <a:latin typeface="Arial" panose="020B0604020202020204" pitchFamily="34" charset="0"/>
                          <a:cs typeface="Arial" panose="020B0604020202020204" pitchFamily="34" charset="0"/>
                        </a:rPr>
                        <a:t> </a:t>
                      </a:r>
                      <a:r>
                        <a:rPr sz="1400" spc="30" dirty="0" err="1" smtClean="0">
                          <a:solidFill>
                            <a:srgbClr val="001F40"/>
                          </a:solidFill>
                          <a:latin typeface="Arial" panose="020B0604020202020204" pitchFamily="34" charset="0"/>
                          <a:cs typeface="Arial" panose="020B0604020202020204" pitchFamily="34" charset="0"/>
                        </a:rPr>
                        <a:t>arquitectura</a:t>
                      </a:r>
                      <a:r>
                        <a:rPr sz="1400" spc="-10" dirty="0" smtClean="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de</a:t>
                      </a:r>
                      <a:r>
                        <a:rPr sz="1400" spc="-5" dirty="0">
                          <a:solidFill>
                            <a:srgbClr val="001F40"/>
                          </a:solidFill>
                          <a:latin typeface="Arial" panose="020B0604020202020204" pitchFamily="34" charset="0"/>
                          <a:cs typeface="Arial" panose="020B0604020202020204" pitchFamily="34" charset="0"/>
                        </a:rPr>
                        <a:t> </a:t>
                      </a:r>
                      <a:r>
                        <a:rPr sz="1400" spc="35" dirty="0">
                          <a:solidFill>
                            <a:srgbClr val="001F40"/>
                          </a:solidFill>
                          <a:latin typeface="Arial" panose="020B0604020202020204" pitchFamily="34" charset="0"/>
                          <a:cs typeface="Arial" panose="020B0604020202020204" pitchFamily="34" charset="0"/>
                        </a:rPr>
                        <a:t>red</a:t>
                      </a:r>
                      <a:r>
                        <a:rPr sz="1400" spc="-5"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de</a:t>
                      </a:r>
                      <a:r>
                        <a:rPr sz="1400" spc="-10" dirty="0">
                          <a:solidFill>
                            <a:srgbClr val="001F40"/>
                          </a:solidFill>
                          <a:latin typeface="Arial" panose="020B0604020202020204" pitchFamily="34" charset="0"/>
                          <a:cs typeface="Arial" panose="020B0604020202020204" pitchFamily="34" charset="0"/>
                        </a:rPr>
                        <a:t> </a:t>
                      </a:r>
                      <a:r>
                        <a:rPr sz="1400" spc="25" dirty="0">
                          <a:solidFill>
                            <a:srgbClr val="001F40"/>
                          </a:solidFill>
                          <a:latin typeface="Arial" panose="020B0604020202020204" pitchFamily="34" charset="0"/>
                          <a:cs typeface="Arial" panose="020B0604020202020204" pitchFamily="34" charset="0"/>
                        </a:rPr>
                        <a:t>anillo</a:t>
                      </a:r>
                      <a:r>
                        <a:rPr sz="1400" spc="-5" dirty="0">
                          <a:solidFill>
                            <a:srgbClr val="001F40"/>
                          </a:solidFill>
                          <a:latin typeface="Arial" panose="020B0604020202020204" pitchFamily="34" charset="0"/>
                          <a:cs typeface="Arial" panose="020B0604020202020204" pitchFamily="34" charset="0"/>
                        </a:rPr>
                        <a:t> </a:t>
                      </a:r>
                      <a:r>
                        <a:rPr sz="1400" spc="30" dirty="0">
                          <a:solidFill>
                            <a:srgbClr val="001F40"/>
                          </a:solidFill>
                          <a:latin typeface="Arial" panose="020B0604020202020204" pitchFamily="34" charset="0"/>
                          <a:cs typeface="Arial" panose="020B0604020202020204" pitchFamily="34" charset="0"/>
                        </a:rPr>
                        <a:t>abierto</a:t>
                      </a:r>
                      <a:endParaRPr sz="1400" dirty="0">
                        <a:latin typeface="Arial" panose="020B0604020202020204" pitchFamily="34" charset="0"/>
                        <a:cs typeface="Arial" panose="020B0604020202020204" pitchFamily="34" charset="0"/>
                      </a:endParaRPr>
                    </a:p>
                  </a:txBody>
                  <a:tcPr marL="0" marR="0" marT="5080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3"/>
                  </a:ext>
                </a:extLst>
              </a:tr>
            </a:tbl>
          </a:graphicData>
        </a:graphic>
      </p:graphicFrame>
      <p:sp>
        <p:nvSpPr>
          <p:cNvPr id="11" name="object 11"/>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2</a:t>
            </a:fld>
            <a:endParaRPr spc="10" dirty="0"/>
          </a:p>
        </p:txBody>
      </p:sp>
      <p:sp>
        <p:nvSpPr>
          <p:cNvPr id="5" name="object 5"/>
          <p:cNvSpPr txBox="1"/>
          <p:nvPr/>
        </p:nvSpPr>
        <p:spPr>
          <a:xfrm>
            <a:off x="284956" y="455224"/>
            <a:ext cx="9982200" cy="9910405"/>
          </a:xfrm>
          <a:prstGeom prst="rect">
            <a:avLst/>
          </a:prstGeom>
        </p:spPr>
        <p:txBody>
          <a:bodyPr vert="horz" wrap="square" lIns="0" tIns="12700" rIns="0" bIns="0" rtlCol="0">
            <a:spAutoFit/>
          </a:bodyPr>
          <a:lstStyle/>
          <a:p>
            <a:pPr marL="12700" algn="just">
              <a:spcBef>
                <a:spcPts val="100"/>
              </a:spcBef>
            </a:pPr>
            <a:r>
              <a:rPr sz="2400" b="1" spc="-25" dirty="0">
                <a:solidFill>
                  <a:srgbClr val="001F40"/>
                </a:solidFill>
                <a:latin typeface="Arial" panose="020B0604020202020204" pitchFamily="34" charset="0"/>
                <a:cs typeface="Arial" panose="020B0604020202020204" pitchFamily="34" charset="0"/>
              </a:rPr>
              <a:t>PROPÓSITO</a:t>
            </a:r>
            <a:r>
              <a:rPr sz="2400" b="1" spc="-30" dirty="0">
                <a:solidFill>
                  <a:srgbClr val="001F40"/>
                </a:solidFill>
                <a:latin typeface="Arial" panose="020B0604020202020204" pitchFamily="34" charset="0"/>
                <a:cs typeface="Arial" panose="020B0604020202020204" pitchFamily="34" charset="0"/>
              </a:rPr>
              <a:t> </a:t>
            </a:r>
            <a:r>
              <a:rPr sz="2400" b="1" spc="-70" dirty="0">
                <a:solidFill>
                  <a:srgbClr val="001F40"/>
                </a:solidFill>
                <a:latin typeface="Arial" panose="020B0604020202020204" pitchFamily="34" charset="0"/>
                <a:cs typeface="Arial" panose="020B0604020202020204" pitchFamily="34" charset="0"/>
              </a:rPr>
              <a:t>DE</a:t>
            </a:r>
            <a:r>
              <a:rPr sz="2400" b="1" spc="-30" dirty="0">
                <a:solidFill>
                  <a:srgbClr val="001F40"/>
                </a:solidFill>
                <a:latin typeface="Arial" panose="020B0604020202020204" pitchFamily="34" charset="0"/>
                <a:cs typeface="Arial" panose="020B0604020202020204" pitchFamily="34" charset="0"/>
              </a:rPr>
              <a:t> </a:t>
            </a:r>
            <a:r>
              <a:rPr sz="2400" b="1" spc="-140" dirty="0">
                <a:solidFill>
                  <a:srgbClr val="001F40"/>
                </a:solidFill>
                <a:latin typeface="Arial" panose="020B0604020202020204" pitchFamily="34" charset="0"/>
                <a:cs typeface="Arial" panose="020B0604020202020204" pitchFamily="34" charset="0"/>
              </a:rPr>
              <a:t>ESTE</a:t>
            </a:r>
            <a:r>
              <a:rPr sz="2400" b="1" spc="-30" dirty="0">
                <a:solidFill>
                  <a:srgbClr val="001F40"/>
                </a:solidFill>
                <a:latin typeface="Arial" panose="020B0604020202020204" pitchFamily="34" charset="0"/>
                <a:cs typeface="Arial" panose="020B0604020202020204" pitchFamily="34" charset="0"/>
              </a:rPr>
              <a:t> </a:t>
            </a:r>
            <a:r>
              <a:rPr sz="2400" b="1" spc="10" dirty="0" smtClean="0">
                <a:solidFill>
                  <a:srgbClr val="001F40"/>
                </a:solidFill>
                <a:latin typeface="Arial" panose="020B0604020202020204" pitchFamily="34" charset="0"/>
                <a:cs typeface="Arial" panose="020B0604020202020204" pitchFamily="34" charset="0"/>
              </a:rPr>
              <a:t>DOCUMENTO</a:t>
            </a:r>
            <a:endParaRPr lang="es-ES" sz="2400" b="1" spc="10" dirty="0" smtClean="0">
              <a:solidFill>
                <a:srgbClr val="001F40"/>
              </a:solidFill>
              <a:latin typeface="Arial" panose="020B0604020202020204" pitchFamily="34" charset="0"/>
              <a:cs typeface="Arial" panose="020B0604020202020204" pitchFamily="34" charset="0"/>
            </a:endParaRPr>
          </a:p>
          <a:p>
            <a:pPr marL="12700" algn="just">
              <a:spcBef>
                <a:spcPts val="100"/>
              </a:spcBef>
            </a:pPr>
            <a:endParaRPr lang="es-ES" sz="2400" b="1" spc="10" dirty="0">
              <a:solidFill>
                <a:srgbClr val="001F40"/>
              </a:solidFill>
              <a:latin typeface="Arial" panose="020B0604020202020204" pitchFamily="34" charset="0"/>
              <a:cs typeface="Arial" panose="020B0604020202020204" pitchFamily="34" charset="0"/>
            </a:endParaRPr>
          </a:p>
          <a:p>
            <a:pPr marL="12700" algn="just">
              <a:spcBef>
                <a:spcPts val="100"/>
              </a:spcBef>
            </a:pPr>
            <a:r>
              <a:rPr lang="es-ES" sz="2400" spc="-30" dirty="0">
                <a:solidFill>
                  <a:srgbClr val="001F40"/>
                </a:solidFill>
                <a:latin typeface="Arial" panose="020B0604020202020204" pitchFamily="34" charset="0"/>
                <a:cs typeface="Arial" panose="020B0604020202020204" pitchFamily="34" charset="0"/>
              </a:rPr>
              <a:t>El</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equipamiento</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del</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sistema</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potencia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representa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menos</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del</a:t>
            </a:r>
            <a:r>
              <a:rPr lang="es-ES" sz="2400" spc="5"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5%</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del</a:t>
            </a:r>
            <a:r>
              <a:rPr lang="es-ES" sz="2400" dirty="0">
                <a:solidFill>
                  <a:srgbClr val="001F40"/>
                </a:solidFill>
                <a:latin typeface="Arial" panose="020B0604020202020204" pitchFamily="34" charset="0"/>
                <a:cs typeface="Arial" panose="020B0604020202020204" pitchFamily="34" charset="0"/>
              </a:rPr>
              <a:t> </a:t>
            </a:r>
            <a:r>
              <a:rPr lang="es-ES" sz="2400" spc="-55" dirty="0">
                <a:solidFill>
                  <a:srgbClr val="001F40"/>
                </a:solidFill>
                <a:latin typeface="Arial" panose="020B0604020202020204" pitchFamily="34" charset="0"/>
                <a:cs typeface="Arial" panose="020B0604020202020204" pitchFamily="34" charset="0"/>
              </a:rPr>
              <a:t>CAPEX</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a:t>
            </a:r>
            <a:r>
              <a:rPr lang="es-ES" sz="2400" spc="5" dirty="0">
                <a:solidFill>
                  <a:srgbClr val="001F40"/>
                </a:solidFill>
                <a:latin typeface="Arial" panose="020B0604020202020204" pitchFamily="34" charset="0"/>
                <a:cs typeface="Arial" panose="020B0604020202020204" pitchFamily="34" charset="0"/>
              </a:rPr>
              <a:t> </a:t>
            </a:r>
            <a:r>
              <a:rPr lang="es-ES" sz="2400" spc="40" dirty="0">
                <a:solidFill>
                  <a:srgbClr val="001F40"/>
                </a:solidFill>
                <a:latin typeface="Arial" panose="020B0604020202020204" pitchFamily="34" charset="0"/>
                <a:cs typeface="Arial" panose="020B0604020202020204" pitchFamily="34" charset="0"/>
              </a:rPr>
              <a:t>un</a:t>
            </a:r>
            <a:r>
              <a:rPr lang="es-ES" sz="2400" dirty="0">
                <a:solidFill>
                  <a:srgbClr val="001F40"/>
                </a:solidFill>
                <a:latin typeface="Arial" panose="020B0604020202020204" pitchFamily="34" charset="0"/>
                <a:cs typeface="Arial" panose="020B0604020202020204" pitchFamily="34" charset="0"/>
              </a:rPr>
              <a:t> </a:t>
            </a:r>
            <a:r>
              <a:rPr lang="es-ES" sz="2400" spc="25" dirty="0" smtClean="0">
                <a:solidFill>
                  <a:srgbClr val="001F40"/>
                </a:solidFill>
                <a:latin typeface="Arial" panose="020B0604020202020204" pitchFamily="34" charset="0"/>
                <a:cs typeface="Arial" panose="020B0604020202020204" pitchFamily="34" charset="0"/>
              </a:rPr>
              <a:t>proyecto </a:t>
            </a:r>
            <a:r>
              <a:rPr lang="es-ES" sz="2400" spc="35" dirty="0" smtClean="0">
                <a:solidFill>
                  <a:srgbClr val="001F40"/>
                </a:solidFill>
                <a:latin typeface="Arial" panose="020B0604020202020204" pitchFamily="34" charset="0"/>
                <a:cs typeface="Arial" panose="020B0604020202020204" pitchFamily="34" charset="0"/>
              </a:rPr>
              <a:t>minero</a:t>
            </a:r>
            <a:r>
              <a:rPr lang="es-ES" sz="2400" dirty="0" smtClean="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pero,</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sin</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embargo,</a:t>
            </a:r>
            <a:r>
              <a:rPr lang="es-ES" sz="2400" dirty="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es</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fundamental</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para</a:t>
            </a:r>
            <a:r>
              <a:rPr lang="es-ES" sz="2400" spc="5"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la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seguridad</a:t>
            </a:r>
            <a:r>
              <a:rPr lang="es-ES" sz="2400" dirty="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y</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disponibilidad</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toda</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la</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operación.</a:t>
            </a:r>
          </a:p>
          <a:p>
            <a:pPr marL="12700" algn="just">
              <a:spcBef>
                <a:spcPts val="100"/>
              </a:spcBef>
            </a:pPr>
            <a:r>
              <a:rPr lang="es-ES" sz="2400" spc="20" dirty="0" smtClean="0">
                <a:solidFill>
                  <a:srgbClr val="001F40"/>
                </a:solidFill>
                <a:latin typeface="Arial" panose="020B0604020202020204" pitchFamily="34" charset="0"/>
                <a:cs typeface="Arial" panose="020B0604020202020204" pitchFamily="34" charset="0"/>
              </a:rPr>
              <a:t>Tradicionalmente</a:t>
            </a:r>
            <a:r>
              <a:rPr lang="es-ES" sz="2400" spc="20" dirty="0">
                <a:solidFill>
                  <a:srgbClr val="001F40"/>
                </a:solidFill>
                <a:latin typeface="Arial" panose="020B0604020202020204" pitchFamily="34" charset="0"/>
                <a:cs typeface="Arial" panose="020B0604020202020204" pitchFamily="34" charset="0"/>
              </a:rPr>
              <a:t>,</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los</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sistemas</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energía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para</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minería</a:t>
            </a:r>
            <a:r>
              <a:rPr lang="es-ES" sz="2400" spc="5"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han</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sido</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diseñados</a:t>
            </a:r>
            <a:r>
              <a:rPr lang="es-ES" sz="2400" dirty="0">
                <a:solidFill>
                  <a:srgbClr val="001F40"/>
                </a:solidFill>
                <a:latin typeface="Arial" panose="020B0604020202020204" pitchFamily="34" charset="0"/>
                <a:cs typeface="Arial" panose="020B0604020202020204" pitchFamily="34" charset="0"/>
              </a:rPr>
              <a:t> </a:t>
            </a:r>
            <a:r>
              <a:rPr lang="es-ES" sz="2400" spc="45" dirty="0">
                <a:solidFill>
                  <a:srgbClr val="001F40"/>
                </a:solidFill>
                <a:latin typeface="Arial" panose="020B0604020202020204" pitchFamily="34" charset="0"/>
                <a:cs typeface="Arial" panose="020B0604020202020204" pitchFamily="34" charset="0"/>
              </a:rPr>
              <a:t>por</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empresas</a:t>
            </a:r>
            <a:r>
              <a:rPr lang="es-ES" sz="2400" dirty="0">
                <a:solidFill>
                  <a:srgbClr val="001F40"/>
                </a:solidFill>
                <a:latin typeface="Arial" panose="020B0604020202020204" pitchFamily="34" charset="0"/>
                <a:cs typeface="Arial" panose="020B0604020202020204" pitchFamily="34" charset="0"/>
              </a:rPr>
              <a:t> </a:t>
            </a:r>
            <a:r>
              <a:rPr lang="es-ES" sz="2400" spc="25" dirty="0" smtClean="0">
                <a:solidFill>
                  <a:srgbClr val="001F40"/>
                </a:solidFill>
                <a:latin typeface="Arial" panose="020B0604020202020204" pitchFamily="34" charset="0"/>
                <a:cs typeface="Arial" panose="020B0604020202020204" pitchFamily="34" charset="0"/>
              </a:rPr>
              <a:t>de ingeniería </a:t>
            </a:r>
            <a:r>
              <a:rPr lang="es-ES" sz="2400" spc="-50" dirty="0">
                <a:solidFill>
                  <a:srgbClr val="001F40"/>
                </a:solidFill>
                <a:latin typeface="Arial" panose="020B0604020202020204" pitchFamily="34" charset="0"/>
                <a:cs typeface="Arial" panose="020B0604020202020204" pitchFamily="34" charset="0"/>
              </a:rPr>
              <a:t>(EPC) </a:t>
            </a:r>
            <a:r>
              <a:rPr lang="es-ES" sz="2400" spc="35" dirty="0">
                <a:solidFill>
                  <a:srgbClr val="001F40"/>
                </a:solidFill>
                <a:latin typeface="Arial" panose="020B0604020202020204" pitchFamily="34" charset="0"/>
                <a:cs typeface="Arial" panose="020B0604020202020204" pitchFamily="34" charset="0"/>
              </a:rPr>
              <a:t>y/o </a:t>
            </a:r>
            <a:r>
              <a:rPr lang="es-ES" sz="2400" spc="20" dirty="0">
                <a:solidFill>
                  <a:srgbClr val="001F40"/>
                </a:solidFill>
                <a:latin typeface="Arial" panose="020B0604020202020204" pitchFamily="34" charset="0"/>
                <a:cs typeface="Arial" panose="020B0604020202020204" pitchFamily="34" charset="0"/>
              </a:rPr>
              <a:t>usuarios </a:t>
            </a:r>
            <a:r>
              <a:rPr lang="es-ES" sz="2400" spc="15" dirty="0">
                <a:solidFill>
                  <a:srgbClr val="001F40"/>
                </a:solidFill>
                <a:latin typeface="Arial" panose="020B0604020202020204" pitchFamily="34" charset="0"/>
                <a:cs typeface="Arial" panose="020B0604020202020204" pitchFamily="34" charset="0"/>
              </a:rPr>
              <a:t>finales </a:t>
            </a:r>
            <a:r>
              <a:rPr lang="es-ES" sz="2400" spc="20" dirty="0">
                <a:solidFill>
                  <a:srgbClr val="001F40"/>
                </a:solidFill>
                <a:latin typeface="Arial" panose="020B0604020202020204" pitchFamily="34" charset="0"/>
                <a:cs typeface="Arial" panose="020B0604020202020204" pitchFamily="34" charset="0"/>
              </a:rPr>
              <a:t>del sector </a:t>
            </a:r>
            <a:r>
              <a:rPr lang="es-ES" sz="2400" spc="40" dirty="0">
                <a:solidFill>
                  <a:srgbClr val="001F40"/>
                </a:solidFill>
                <a:latin typeface="Arial" panose="020B0604020202020204" pitchFamily="34" charset="0"/>
                <a:cs typeface="Arial" panose="020B0604020202020204" pitchFamily="34" charset="0"/>
              </a:rPr>
              <a:t>minero </a:t>
            </a:r>
            <a:r>
              <a:rPr lang="es-ES" sz="2400" spc="25" dirty="0">
                <a:solidFill>
                  <a:srgbClr val="001F40"/>
                </a:solidFill>
                <a:latin typeface="Arial" panose="020B0604020202020204" pitchFamily="34" charset="0"/>
                <a:cs typeface="Arial" panose="020B0604020202020204" pitchFamily="34" charset="0"/>
              </a:rPr>
              <a:t>utilizando </a:t>
            </a:r>
            <a:r>
              <a:rPr lang="es-ES" sz="2400" spc="15" dirty="0">
                <a:solidFill>
                  <a:srgbClr val="001F40"/>
                </a:solidFill>
                <a:latin typeface="Arial" panose="020B0604020202020204" pitchFamily="34" charset="0"/>
                <a:cs typeface="Arial" panose="020B0604020202020204" pitchFamily="34" charset="0"/>
              </a:rPr>
              <a:t>su </a:t>
            </a:r>
            <a:r>
              <a:rPr lang="es-ES" sz="2400" spc="30" dirty="0">
                <a:solidFill>
                  <a:srgbClr val="001F40"/>
                </a:solidFill>
                <a:latin typeface="Arial" panose="020B0604020202020204" pitchFamily="34" charset="0"/>
                <a:cs typeface="Arial" panose="020B0604020202020204" pitchFamily="34" charset="0"/>
              </a:rPr>
              <a:t>conocimiento </a:t>
            </a:r>
            <a:r>
              <a:rPr lang="es-ES" sz="2400" spc="20" dirty="0">
                <a:solidFill>
                  <a:srgbClr val="001F40"/>
                </a:solidFill>
                <a:latin typeface="Arial" panose="020B0604020202020204" pitchFamily="34" charset="0"/>
                <a:cs typeface="Arial" panose="020B0604020202020204" pitchFamily="34" charset="0"/>
              </a:rPr>
              <a:t>del </a:t>
            </a:r>
            <a:r>
              <a:rPr lang="es-ES" sz="2400" spc="20" dirty="0" smtClean="0">
                <a:solidFill>
                  <a:srgbClr val="001F40"/>
                </a:solidFill>
                <a:latin typeface="Arial" panose="020B0604020202020204" pitchFamily="34" charset="0"/>
                <a:cs typeface="Arial" panose="020B0604020202020204" pitchFamily="34" charset="0"/>
              </a:rPr>
              <a:t>proceso </a:t>
            </a:r>
            <a:r>
              <a:rPr lang="es-ES" sz="2400" spc="30" dirty="0" smtClean="0">
                <a:solidFill>
                  <a:srgbClr val="001F40"/>
                </a:solidFill>
                <a:latin typeface="Arial" panose="020B0604020202020204" pitchFamily="34" charset="0"/>
                <a:cs typeface="Arial" panose="020B0604020202020204" pitchFamily="34" charset="0"/>
              </a:rPr>
              <a:t>industrial</a:t>
            </a:r>
            <a:r>
              <a:rPr lang="es-ES" sz="2400" dirty="0" smtClean="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y</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su</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experiencia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proyectos</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anteriores.</a:t>
            </a:r>
            <a:r>
              <a:rPr lang="es-ES" sz="2400" spc="5" dirty="0">
                <a:solidFill>
                  <a:srgbClr val="001F40"/>
                </a:solidFill>
                <a:latin typeface="Arial" panose="020B0604020202020204" pitchFamily="34" charset="0"/>
                <a:cs typeface="Arial" panose="020B0604020202020204" pitchFamily="34" charset="0"/>
              </a:rPr>
              <a:t> </a:t>
            </a:r>
            <a:r>
              <a:rPr lang="es-ES" sz="2400" dirty="0">
                <a:solidFill>
                  <a:srgbClr val="001F40"/>
                </a:solidFill>
                <a:latin typeface="Arial" panose="020B0604020202020204" pitchFamily="34" charset="0"/>
                <a:cs typeface="Arial" panose="020B0604020202020204" pitchFamily="34" charset="0"/>
              </a:rPr>
              <a:t>Esto </a:t>
            </a:r>
            <a:r>
              <a:rPr lang="es-ES" sz="2400" spc="20" dirty="0">
                <a:solidFill>
                  <a:srgbClr val="001F40"/>
                </a:solidFill>
                <a:latin typeface="Arial" panose="020B0604020202020204" pitchFamily="34" charset="0"/>
                <a:cs typeface="Arial" panose="020B0604020202020204" pitchFamily="34" charset="0"/>
              </a:rPr>
              <a:t>da</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como</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resultado</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instalaciones</a:t>
            </a:r>
            <a:r>
              <a:rPr lang="es-ES" sz="2400" spc="5" dirty="0">
                <a:solidFill>
                  <a:srgbClr val="001F40"/>
                </a:solidFill>
                <a:latin typeface="Arial" panose="020B0604020202020204" pitchFamily="34" charset="0"/>
                <a:cs typeface="Arial" panose="020B0604020202020204" pitchFamily="34" charset="0"/>
              </a:rPr>
              <a:t> </a:t>
            </a:r>
            <a:r>
              <a:rPr lang="es-ES" sz="2400" spc="25" dirty="0" smtClean="0">
                <a:solidFill>
                  <a:srgbClr val="001F40"/>
                </a:solidFill>
                <a:latin typeface="Arial" panose="020B0604020202020204" pitchFamily="34" charset="0"/>
                <a:cs typeface="Arial" panose="020B0604020202020204" pitchFamily="34" charset="0"/>
              </a:rPr>
              <a:t>robustas </a:t>
            </a:r>
            <a:r>
              <a:rPr lang="es-ES" sz="2400" spc="30" dirty="0" smtClean="0">
                <a:solidFill>
                  <a:srgbClr val="001F40"/>
                </a:solidFill>
                <a:latin typeface="Arial" panose="020B0604020202020204" pitchFamily="34" charset="0"/>
                <a:cs typeface="Arial" panose="020B0604020202020204" pitchFamily="34" charset="0"/>
              </a:rPr>
              <a:t>que </a:t>
            </a:r>
            <a:r>
              <a:rPr lang="es-ES" sz="2400" dirty="0">
                <a:solidFill>
                  <a:srgbClr val="001F40"/>
                </a:solidFill>
                <a:latin typeface="Arial" panose="020B0604020202020204" pitchFamily="34" charset="0"/>
                <a:cs typeface="Arial" panose="020B0604020202020204" pitchFamily="34" charset="0"/>
              </a:rPr>
              <a:t>a </a:t>
            </a:r>
            <a:r>
              <a:rPr lang="es-ES" sz="2400" spc="40" dirty="0">
                <a:solidFill>
                  <a:srgbClr val="001F40"/>
                </a:solidFill>
                <a:latin typeface="Arial" panose="020B0604020202020204" pitchFamily="34" charset="0"/>
                <a:cs typeface="Arial" panose="020B0604020202020204" pitchFamily="34" charset="0"/>
              </a:rPr>
              <a:t>menudo no </a:t>
            </a:r>
            <a:r>
              <a:rPr lang="es-ES" sz="2400" spc="20" dirty="0">
                <a:solidFill>
                  <a:srgbClr val="001F40"/>
                </a:solidFill>
                <a:latin typeface="Arial" panose="020B0604020202020204" pitchFamily="34" charset="0"/>
                <a:cs typeface="Arial" panose="020B0604020202020204" pitchFamily="34" charset="0"/>
              </a:rPr>
              <a:t>están </a:t>
            </a:r>
            <a:r>
              <a:rPr lang="es-ES" sz="2400" spc="25" dirty="0">
                <a:solidFill>
                  <a:srgbClr val="001F40"/>
                </a:solidFill>
                <a:latin typeface="Arial" panose="020B0604020202020204" pitchFamily="34" charset="0"/>
                <a:cs typeface="Arial" panose="020B0604020202020204" pitchFamily="34" charset="0"/>
              </a:rPr>
              <a:t>optimizadas en </a:t>
            </a:r>
            <a:r>
              <a:rPr lang="es-ES" sz="2400" spc="30" dirty="0">
                <a:solidFill>
                  <a:srgbClr val="001F40"/>
                </a:solidFill>
                <a:latin typeface="Arial" panose="020B0604020202020204" pitchFamily="34" charset="0"/>
                <a:cs typeface="Arial" panose="020B0604020202020204" pitchFamily="34" charset="0"/>
              </a:rPr>
              <a:t>cuanto </a:t>
            </a:r>
            <a:r>
              <a:rPr lang="es-ES" sz="2400" dirty="0">
                <a:solidFill>
                  <a:srgbClr val="001F40"/>
                </a:solidFill>
                <a:latin typeface="Arial" panose="020B0604020202020204" pitchFamily="34" charset="0"/>
                <a:cs typeface="Arial" panose="020B0604020202020204" pitchFamily="34" charset="0"/>
              </a:rPr>
              <a:t>a </a:t>
            </a:r>
            <a:r>
              <a:rPr lang="es-ES" sz="2400" spc="20" dirty="0">
                <a:solidFill>
                  <a:srgbClr val="001F40"/>
                </a:solidFill>
                <a:latin typeface="Arial" panose="020B0604020202020204" pitchFamily="34" charset="0"/>
                <a:cs typeface="Arial" panose="020B0604020202020204" pitchFamily="34" charset="0"/>
              </a:rPr>
              <a:t>costo </a:t>
            </a:r>
            <a:r>
              <a:rPr lang="es-ES" sz="2400" spc="5" dirty="0">
                <a:solidFill>
                  <a:srgbClr val="001F40"/>
                </a:solidFill>
                <a:latin typeface="Arial" panose="020B0604020202020204" pitchFamily="34" charset="0"/>
                <a:cs typeface="Arial" panose="020B0604020202020204" pitchFamily="34" charset="0"/>
              </a:rPr>
              <a:t>y espacio, ya </a:t>
            </a:r>
            <a:r>
              <a:rPr lang="es-ES" sz="2400" spc="30" dirty="0">
                <a:solidFill>
                  <a:srgbClr val="001F40"/>
                </a:solidFill>
                <a:latin typeface="Arial" panose="020B0604020202020204" pitchFamily="34" charset="0"/>
                <a:cs typeface="Arial" panose="020B0604020202020204" pitchFamily="34" charset="0"/>
              </a:rPr>
              <a:t>que </a:t>
            </a:r>
            <a:r>
              <a:rPr lang="es-ES" sz="2400" spc="10" dirty="0">
                <a:solidFill>
                  <a:srgbClr val="001F40"/>
                </a:solidFill>
                <a:latin typeface="Arial" panose="020B0604020202020204" pitchFamily="34" charset="0"/>
                <a:cs typeface="Arial" panose="020B0604020202020204" pitchFamily="34" charset="0"/>
              </a:rPr>
              <a:t>el </a:t>
            </a:r>
            <a:r>
              <a:rPr lang="es-ES" sz="2400" spc="30" dirty="0">
                <a:solidFill>
                  <a:srgbClr val="001F40"/>
                </a:solidFill>
                <a:latin typeface="Arial" panose="020B0604020202020204" pitchFamily="34" charset="0"/>
                <a:cs typeface="Arial" panose="020B0604020202020204" pitchFamily="34" charset="0"/>
              </a:rPr>
              <a:t>enfoque </a:t>
            </a:r>
            <a:r>
              <a:rPr lang="es-ES" sz="2400" spc="25" dirty="0">
                <a:solidFill>
                  <a:srgbClr val="001F40"/>
                </a:solidFill>
                <a:latin typeface="Arial" panose="020B0604020202020204" pitchFamily="34" charset="0"/>
                <a:cs typeface="Arial" panose="020B0604020202020204" pitchFamily="34" charset="0"/>
              </a:rPr>
              <a:t>de </a:t>
            </a:r>
            <a:r>
              <a:rPr lang="es-ES" sz="2400" spc="20" dirty="0" smtClean="0">
                <a:solidFill>
                  <a:srgbClr val="001F40"/>
                </a:solidFill>
                <a:latin typeface="Arial" panose="020B0604020202020204" pitchFamily="34" charset="0"/>
                <a:cs typeface="Arial" panose="020B0604020202020204" pitchFamily="34" charset="0"/>
              </a:rPr>
              <a:t>diseño eléctrico</a:t>
            </a:r>
            <a:r>
              <a:rPr lang="es-ES" sz="2400" spc="-5" dirty="0" smtClean="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se</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enfoca</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paquetes</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individuales,</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a:t>
            </a:r>
            <a:r>
              <a:rPr lang="es-ES" sz="2400" dirty="0">
                <a:solidFill>
                  <a:srgbClr val="001F40"/>
                </a:solidFill>
                <a:latin typeface="Arial" panose="020B0604020202020204" pitchFamily="34" charset="0"/>
                <a:cs typeface="Arial" panose="020B0604020202020204" pitchFamily="34" charset="0"/>
              </a:rPr>
              <a:t> </a:t>
            </a:r>
            <a:r>
              <a:rPr lang="es-ES" sz="2400" spc="35" dirty="0">
                <a:solidFill>
                  <a:srgbClr val="001F40"/>
                </a:solidFill>
                <a:latin typeface="Arial" panose="020B0604020202020204" pitchFamily="34" charset="0"/>
                <a:cs typeface="Arial" panose="020B0604020202020204" pitchFamily="34" charset="0"/>
              </a:rPr>
              <a:t>lugar</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considerar</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el</a:t>
            </a:r>
            <a:r>
              <a:rPr lang="es-ES" sz="2400" spc="-5"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sistema</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completo.</a:t>
            </a:r>
          </a:p>
          <a:p>
            <a:pPr marL="12700" algn="just">
              <a:spcBef>
                <a:spcPts val="100"/>
              </a:spcBef>
            </a:pPr>
            <a:r>
              <a:rPr lang="es-ES" sz="2400" spc="-5" dirty="0" smtClean="0">
                <a:solidFill>
                  <a:srgbClr val="001F40"/>
                </a:solidFill>
                <a:latin typeface="Arial" panose="020B0604020202020204" pitchFamily="34" charset="0"/>
                <a:cs typeface="Arial" panose="020B0604020202020204" pitchFamily="34" charset="0"/>
              </a:rPr>
              <a:t>Los </a:t>
            </a:r>
            <a:r>
              <a:rPr lang="es-ES" sz="2400" spc="20" dirty="0">
                <a:solidFill>
                  <a:srgbClr val="001F40"/>
                </a:solidFill>
                <a:latin typeface="Arial" panose="020B0604020202020204" pitchFamily="34" charset="0"/>
                <a:cs typeface="Arial" panose="020B0604020202020204" pitchFamily="34" charset="0"/>
              </a:rPr>
              <a:t>fabricantes</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equipos</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eléctricos</a:t>
            </a:r>
            <a:r>
              <a:rPr lang="es-ES" sz="2400" dirty="0">
                <a:solidFill>
                  <a:srgbClr val="001F40"/>
                </a:solidFill>
                <a:latin typeface="Arial" panose="020B0604020202020204" pitchFamily="34" charset="0"/>
                <a:cs typeface="Arial" panose="020B0604020202020204" pitchFamily="34" charset="0"/>
              </a:rPr>
              <a:t> </a:t>
            </a:r>
            <a:r>
              <a:rPr lang="es-ES" sz="2400" spc="40" dirty="0">
                <a:solidFill>
                  <a:srgbClr val="001F40"/>
                </a:solidFill>
                <a:latin typeface="Arial" panose="020B0604020202020204" pitchFamily="34" charset="0"/>
                <a:cs typeface="Arial" panose="020B0604020202020204" pitchFamily="34" charset="0"/>
              </a:rPr>
              <a:t>no</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suelen</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participar</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la</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fase</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diseño.</a:t>
            </a:r>
            <a:r>
              <a:rPr lang="es-ES" sz="2400" dirty="0">
                <a:solidFill>
                  <a:srgbClr val="001F40"/>
                </a:solidFill>
                <a:latin typeface="Arial" panose="020B0604020202020204" pitchFamily="34" charset="0"/>
                <a:cs typeface="Arial" panose="020B0604020202020204" pitchFamily="34" charset="0"/>
              </a:rPr>
              <a:t> </a:t>
            </a:r>
            <a:r>
              <a:rPr lang="es-ES" sz="2400" spc="-45" dirty="0">
                <a:solidFill>
                  <a:srgbClr val="001F40"/>
                </a:solidFill>
                <a:latin typeface="Arial" panose="020B0604020202020204" pitchFamily="34" charset="0"/>
                <a:cs typeface="Arial" panose="020B0604020202020204" pitchFamily="34" charset="0"/>
              </a:rPr>
              <a:t>Se</a:t>
            </a:r>
            <a:r>
              <a:rPr lang="es-ES" sz="2400" dirty="0">
                <a:solidFill>
                  <a:srgbClr val="001F40"/>
                </a:solidFill>
                <a:latin typeface="Arial" panose="020B0604020202020204" pitchFamily="34" charset="0"/>
                <a:cs typeface="Arial" panose="020B0604020202020204" pitchFamily="34" charset="0"/>
              </a:rPr>
              <a:t> </a:t>
            </a:r>
            <a:r>
              <a:rPr lang="es-ES" sz="2400" spc="25" dirty="0" smtClean="0">
                <a:solidFill>
                  <a:srgbClr val="001F40"/>
                </a:solidFill>
                <a:latin typeface="Arial" panose="020B0604020202020204" pitchFamily="34" charset="0"/>
                <a:cs typeface="Arial" panose="020B0604020202020204" pitchFamily="34" charset="0"/>
              </a:rPr>
              <a:t>consultan </a:t>
            </a:r>
            <a:r>
              <a:rPr lang="es-ES" sz="2400" spc="20" dirty="0" smtClean="0">
                <a:solidFill>
                  <a:srgbClr val="001F40"/>
                </a:solidFill>
                <a:latin typeface="Arial" panose="020B0604020202020204" pitchFamily="34" charset="0"/>
                <a:cs typeface="Arial" panose="020B0604020202020204" pitchFamily="34" charset="0"/>
              </a:rPr>
              <a:t>solo</a:t>
            </a:r>
            <a:r>
              <a:rPr lang="es-ES" sz="2400" dirty="0" smtClean="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más</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tarde,</a:t>
            </a:r>
            <a:r>
              <a:rPr lang="es-ES" sz="2400" dirty="0">
                <a:solidFill>
                  <a:srgbClr val="001F40"/>
                </a:solidFill>
                <a:latin typeface="Arial" panose="020B0604020202020204" pitchFamily="34" charset="0"/>
                <a:cs typeface="Arial" panose="020B0604020202020204" pitchFamily="34" charset="0"/>
              </a:rPr>
              <a:t> </a:t>
            </a:r>
            <a:r>
              <a:rPr lang="es-ES" sz="2400" spc="35" dirty="0">
                <a:solidFill>
                  <a:srgbClr val="001F40"/>
                </a:solidFill>
                <a:latin typeface="Arial" panose="020B0604020202020204" pitchFamily="34" charset="0"/>
                <a:cs typeface="Arial" panose="020B0604020202020204" pitchFamily="34" charset="0"/>
              </a:rPr>
              <a:t>durante</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el</a:t>
            </a:r>
            <a:r>
              <a:rPr lang="es-ES" sz="2400"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proceso</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solicitud</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cotización</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una</a:t>
            </a:r>
            <a:r>
              <a:rPr lang="es-ES" sz="2400" dirty="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vez</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que</a:t>
            </a:r>
            <a:r>
              <a:rPr lang="es-ES" sz="2400" spc="5" dirty="0">
                <a:solidFill>
                  <a:srgbClr val="001F40"/>
                </a:solidFill>
                <a:latin typeface="Arial" panose="020B0604020202020204" pitchFamily="34" charset="0"/>
                <a:cs typeface="Arial" panose="020B0604020202020204" pitchFamily="34" charset="0"/>
              </a:rPr>
              <a:t> </a:t>
            </a:r>
            <a:r>
              <a:rPr lang="es-ES" sz="2400" spc="-5" dirty="0">
                <a:solidFill>
                  <a:srgbClr val="001F40"/>
                </a:solidFill>
                <a:latin typeface="Arial" panose="020B0604020202020204" pitchFamily="34" charset="0"/>
                <a:cs typeface="Arial" panose="020B0604020202020204" pitchFamily="34" charset="0"/>
              </a:rPr>
              <a:t>se</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completa</a:t>
            </a:r>
            <a:r>
              <a:rPr lang="es-ES" sz="2400"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el</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diseño</a:t>
            </a:r>
            <a:r>
              <a:rPr lang="es-ES" sz="2400" spc="15" dirty="0" smtClean="0">
                <a:solidFill>
                  <a:srgbClr val="001F40"/>
                </a:solidFill>
                <a:latin typeface="Arial" panose="020B0604020202020204" pitchFamily="34" charset="0"/>
                <a:cs typeface="Arial" panose="020B0604020202020204" pitchFamily="34" charset="0"/>
              </a:rPr>
              <a:t>. </a:t>
            </a:r>
            <a:r>
              <a:rPr lang="es-ES" sz="2400" spc="-10" dirty="0" smtClean="0">
                <a:solidFill>
                  <a:srgbClr val="001F40"/>
                </a:solidFill>
                <a:latin typeface="Arial" panose="020B0604020202020204" pitchFamily="34" charset="0"/>
                <a:cs typeface="Arial" panose="020B0604020202020204" pitchFamily="34" charset="0"/>
              </a:rPr>
              <a:t>Sin </a:t>
            </a:r>
            <a:r>
              <a:rPr lang="es-ES" sz="2400" spc="30" dirty="0">
                <a:solidFill>
                  <a:srgbClr val="001F40"/>
                </a:solidFill>
                <a:latin typeface="Arial" panose="020B0604020202020204" pitchFamily="34" charset="0"/>
                <a:cs typeface="Arial" panose="020B0604020202020204" pitchFamily="34" charset="0"/>
              </a:rPr>
              <a:t>embargo, </a:t>
            </a:r>
            <a:r>
              <a:rPr lang="es-ES" sz="2400" spc="10" dirty="0">
                <a:solidFill>
                  <a:srgbClr val="001F40"/>
                </a:solidFill>
                <a:latin typeface="Arial" panose="020B0604020202020204" pitchFamily="34" charset="0"/>
                <a:cs typeface="Arial" panose="020B0604020202020204" pitchFamily="34" charset="0"/>
              </a:rPr>
              <a:t>los </a:t>
            </a:r>
            <a:r>
              <a:rPr lang="es-ES" sz="2400" spc="20" dirty="0">
                <a:solidFill>
                  <a:srgbClr val="001F40"/>
                </a:solidFill>
                <a:latin typeface="Arial" panose="020B0604020202020204" pitchFamily="34" charset="0"/>
                <a:cs typeface="Arial" panose="020B0604020202020204" pitchFamily="34" charset="0"/>
              </a:rPr>
              <a:t>fabricantes </a:t>
            </a:r>
            <a:r>
              <a:rPr lang="es-ES" sz="2400" spc="30" dirty="0">
                <a:solidFill>
                  <a:srgbClr val="001F40"/>
                </a:solidFill>
                <a:latin typeface="Arial" panose="020B0604020202020204" pitchFamily="34" charset="0"/>
                <a:cs typeface="Arial" panose="020B0604020202020204" pitchFamily="34" charset="0"/>
              </a:rPr>
              <a:t>tienen una comprensión </a:t>
            </a:r>
            <a:r>
              <a:rPr lang="es-ES" sz="2400" spc="40" dirty="0">
                <a:solidFill>
                  <a:srgbClr val="001F40"/>
                </a:solidFill>
                <a:latin typeface="Arial" panose="020B0604020202020204" pitchFamily="34" charset="0"/>
                <a:cs typeface="Arial" panose="020B0604020202020204" pitchFamily="34" charset="0"/>
              </a:rPr>
              <a:t>profunda </a:t>
            </a:r>
            <a:r>
              <a:rPr lang="es-ES" sz="2400" spc="25" dirty="0">
                <a:solidFill>
                  <a:srgbClr val="001F40"/>
                </a:solidFill>
                <a:latin typeface="Arial" panose="020B0604020202020204" pitchFamily="34" charset="0"/>
                <a:cs typeface="Arial" panose="020B0604020202020204" pitchFamily="34" charset="0"/>
              </a:rPr>
              <a:t>de </a:t>
            </a:r>
            <a:r>
              <a:rPr lang="es-ES" sz="2400" spc="20" dirty="0">
                <a:solidFill>
                  <a:srgbClr val="001F40"/>
                </a:solidFill>
                <a:latin typeface="Arial" panose="020B0604020202020204" pitchFamily="34" charset="0"/>
                <a:cs typeface="Arial" panose="020B0604020202020204" pitchFamily="34" charset="0"/>
              </a:rPr>
              <a:t>factores </a:t>
            </a:r>
            <a:r>
              <a:rPr lang="es-ES" sz="2400" spc="30" dirty="0">
                <a:solidFill>
                  <a:srgbClr val="001F40"/>
                </a:solidFill>
                <a:latin typeface="Arial" panose="020B0604020202020204" pitchFamily="34" charset="0"/>
                <a:cs typeface="Arial" panose="020B0604020202020204" pitchFamily="34" charset="0"/>
              </a:rPr>
              <a:t>como </a:t>
            </a:r>
            <a:r>
              <a:rPr lang="es-ES" sz="2400" spc="10" dirty="0">
                <a:solidFill>
                  <a:srgbClr val="001F40"/>
                </a:solidFill>
                <a:latin typeface="Arial" panose="020B0604020202020204" pitchFamily="34" charset="0"/>
                <a:cs typeface="Arial" panose="020B0604020202020204" pitchFamily="34" charset="0"/>
              </a:rPr>
              <a:t>el </a:t>
            </a:r>
            <a:r>
              <a:rPr lang="es-ES" sz="2400" spc="20" dirty="0">
                <a:solidFill>
                  <a:srgbClr val="001F40"/>
                </a:solidFill>
                <a:latin typeface="Arial" panose="020B0604020202020204" pitchFamily="34" charset="0"/>
                <a:cs typeface="Arial" panose="020B0604020202020204" pitchFamily="34" charset="0"/>
              </a:rPr>
              <a:t>costo </a:t>
            </a:r>
            <a:r>
              <a:rPr lang="es-ES" sz="2400" spc="20" dirty="0" smtClean="0">
                <a:solidFill>
                  <a:srgbClr val="001F40"/>
                </a:solidFill>
                <a:latin typeface="Arial" panose="020B0604020202020204" pitchFamily="34" charset="0"/>
                <a:cs typeface="Arial" panose="020B0604020202020204" pitchFamily="34" charset="0"/>
              </a:rPr>
              <a:t>del </a:t>
            </a:r>
            <a:r>
              <a:rPr lang="es-ES" sz="2400" spc="35" dirty="0" smtClean="0">
                <a:solidFill>
                  <a:srgbClr val="001F40"/>
                </a:solidFill>
                <a:latin typeface="Arial" panose="020B0604020202020204" pitchFamily="34" charset="0"/>
                <a:cs typeface="Arial" panose="020B0604020202020204" pitchFamily="34" charset="0"/>
              </a:rPr>
              <a:t>producto </a:t>
            </a:r>
            <a:r>
              <a:rPr lang="es-ES" sz="2400" spc="5" dirty="0">
                <a:solidFill>
                  <a:srgbClr val="001F40"/>
                </a:solidFill>
                <a:latin typeface="Arial" panose="020B0604020202020204" pitchFamily="34" charset="0"/>
                <a:cs typeface="Arial" panose="020B0604020202020204" pitchFamily="34" charset="0"/>
              </a:rPr>
              <a:t>y </a:t>
            </a:r>
            <a:r>
              <a:rPr lang="es-ES" sz="2400" dirty="0">
                <a:solidFill>
                  <a:srgbClr val="001F40"/>
                </a:solidFill>
                <a:latin typeface="Arial" panose="020B0604020202020204" pitchFamily="34" charset="0"/>
                <a:cs typeface="Arial" panose="020B0604020202020204" pitchFamily="34" charset="0"/>
              </a:rPr>
              <a:t>las </a:t>
            </a:r>
            <a:r>
              <a:rPr lang="es-ES" sz="2400" spc="20" dirty="0">
                <a:solidFill>
                  <a:srgbClr val="001F40"/>
                </a:solidFill>
                <a:latin typeface="Arial" panose="020B0604020202020204" pitchFamily="34" charset="0"/>
                <a:cs typeface="Arial" panose="020B0604020202020204" pitchFamily="34" charset="0"/>
              </a:rPr>
              <a:t>limitaciones </a:t>
            </a:r>
            <a:r>
              <a:rPr lang="es-ES" sz="2400" spc="15" dirty="0">
                <a:solidFill>
                  <a:srgbClr val="001F40"/>
                </a:solidFill>
                <a:latin typeface="Arial" panose="020B0604020202020204" pitchFamily="34" charset="0"/>
                <a:cs typeface="Arial" panose="020B0604020202020204" pitchFamily="34" charset="0"/>
              </a:rPr>
              <a:t>tecnológicas, </a:t>
            </a:r>
            <a:r>
              <a:rPr lang="es-ES" sz="2400" spc="30" dirty="0">
                <a:solidFill>
                  <a:srgbClr val="001F40"/>
                </a:solidFill>
                <a:latin typeface="Arial" panose="020B0604020202020204" pitchFamily="34" charset="0"/>
                <a:cs typeface="Arial" panose="020B0604020202020204" pitchFamily="34" charset="0"/>
              </a:rPr>
              <a:t>que </a:t>
            </a:r>
            <a:r>
              <a:rPr lang="es-ES" sz="2400" spc="35" dirty="0">
                <a:solidFill>
                  <a:srgbClr val="001F40"/>
                </a:solidFill>
                <a:latin typeface="Arial" panose="020B0604020202020204" pitchFamily="34" charset="0"/>
                <a:cs typeface="Arial" panose="020B0604020202020204" pitchFamily="34" charset="0"/>
              </a:rPr>
              <a:t>podrían </a:t>
            </a:r>
            <a:r>
              <a:rPr lang="es-ES" sz="2400" spc="10" dirty="0">
                <a:solidFill>
                  <a:srgbClr val="001F40"/>
                </a:solidFill>
                <a:latin typeface="Arial" panose="020B0604020202020204" pitchFamily="34" charset="0"/>
                <a:cs typeface="Arial" panose="020B0604020202020204" pitchFamily="34" charset="0"/>
              </a:rPr>
              <a:t>usarse </a:t>
            </a:r>
            <a:r>
              <a:rPr lang="es-ES" sz="2400" spc="25" dirty="0">
                <a:solidFill>
                  <a:srgbClr val="001F40"/>
                </a:solidFill>
                <a:latin typeface="Arial" panose="020B0604020202020204" pitchFamily="34" charset="0"/>
                <a:cs typeface="Arial" panose="020B0604020202020204" pitchFamily="34" charset="0"/>
              </a:rPr>
              <a:t>para </a:t>
            </a:r>
            <a:r>
              <a:rPr lang="es-ES" sz="2400" spc="20" dirty="0">
                <a:solidFill>
                  <a:srgbClr val="001F40"/>
                </a:solidFill>
                <a:latin typeface="Arial" panose="020B0604020202020204" pitchFamily="34" charset="0"/>
                <a:cs typeface="Arial" panose="020B0604020202020204" pitchFamily="34" charset="0"/>
              </a:rPr>
              <a:t>crear </a:t>
            </a:r>
            <a:r>
              <a:rPr lang="es-ES" sz="2400" spc="45" dirty="0">
                <a:solidFill>
                  <a:srgbClr val="001F40"/>
                </a:solidFill>
                <a:latin typeface="Arial" panose="020B0604020202020204" pitchFamily="34" charset="0"/>
                <a:cs typeface="Arial" panose="020B0604020202020204" pitchFamily="34" charset="0"/>
              </a:rPr>
              <a:t>un </a:t>
            </a:r>
            <a:r>
              <a:rPr lang="es-ES" sz="2400" spc="20" dirty="0">
                <a:solidFill>
                  <a:srgbClr val="001F40"/>
                </a:solidFill>
                <a:latin typeface="Arial" panose="020B0604020202020204" pitchFamily="34" charset="0"/>
                <a:cs typeface="Arial" panose="020B0604020202020204" pitchFamily="34" charset="0"/>
              </a:rPr>
              <a:t>costo </a:t>
            </a:r>
            <a:r>
              <a:rPr lang="es-ES" sz="2400" spc="5" dirty="0">
                <a:solidFill>
                  <a:srgbClr val="001F40"/>
                </a:solidFill>
                <a:latin typeface="Arial" panose="020B0604020202020204" pitchFamily="34" charset="0"/>
                <a:cs typeface="Arial" panose="020B0604020202020204" pitchFamily="34" charset="0"/>
              </a:rPr>
              <a:t>y </a:t>
            </a:r>
            <a:r>
              <a:rPr lang="es-ES" sz="2400" spc="30" dirty="0" smtClean="0">
                <a:solidFill>
                  <a:srgbClr val="001F40"/>
                </a:solidFill>
                <a:latin typeface="Arial" panose="020B0604020202020204" pitchFamily="34" charset="0"/>
                <a:cs typeface="Arial" panose="020B0604020202020204" pitchFamily="34" charset="0"/>
              </a:rPr>
              <a:t>una </a:t>
            </a:r>
            <a:r>
              <a:rPr lang="es-ES" sz="2400" spc="25" dirty="0" smtClean="0">
                <a:solidFill>
                  <a:srgbClr val="001F40"/>
                </a:solidFill>
                <a:latin typeface="Arial" panose="020B0604020202020204" pitchFamily="34" charset="0"/>
                <a:cs typeface="Arial" panose="020B0604020202020204" pitchFamily="34" charset="0"/>
              </a:rPr>
              <a:t>confiabilidad</a:t>
            </a:r>
            <a:r>
              <a:rPr lang="es-ES" sz="2400" spc="-5" dirty="0" smtClean="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optimizados</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para</a:t>
            </a:r>
            <a:r>
              <a:rPr lang="es-ES" sz="2400" spc="-5" dirty="0">
                <a:solidFill>
                  <a:srgbClr val="001F40"/>
                </a:solidFill>
                <a:latin typeface="Arial" panose="020B0604020202020204" pitchFamily="34" charset="0"/>
                <a:cs typeface="Arial" panose="020B0604020202020204" pitchFamily="34" charset="0"/>
              </a:rPr>
              <a:t> </a:t>
            </a:r>
            <a:r>
              <a:rPr lang="es-ES" sz="2400" spc="10" dirty="0">
                <a:solidFill>
                  <a:srgbClr val="001F40"/>
                </a:solidFill>
                <a:latin typeface="Arial" panose="020B0604020202020204" pitchFamily="34" charset="0"/>
                <a:cs typeface="Arial" panose="020B0604020202020204" pitchFamily="34" charset="0"/>
              </a:rPr>
              <a:t>el</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sistema</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energía</a:t>
            </a:r>
            <a:r>
              <a:rPr lang="es-ES" sz="2400" spc="-5" dirty="0">
                <a:solidFill>
                  <a:srgbClr val="001F40"/>
                </a:solidFill>
                <a:latin typeface="Arial" panose="020B0604020202020204" pitchFamily="34" charset="0"/>
                <a:cs typeface="Arial" panose="020B0604020202020204" pitchFamily="34" charset="0"/>
              </a:rPr>
              <a:t> </a:t>
            </a:r>
            <a:r>
              <a:rPr lang="es-ES" sz="2400" spc="40" dirty="0">
                <a:solidFill>
                  <a:srgbClr val="001F40"/>
                </a:solidFill>
                <a:latin typeface="Arial" panose="020B0604020202020204" pitchFamily="34" charset="0"/>
                <a:cs typeface="Arial" panose="020B0604020202020204" pitchFamily="34" charset="0"/>
              </a:rPr>
              <a:t>minero</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completo.</a:t>
            </a:r>
            <a:endParaRPr lang="es-ES" sz="2400" dirty="0">
              <a:latin typeface="Arial" panose="020B0604020202020204" pitchFamily="34" charset="0"/>
              <a:cs typeface="Arial" panose="020B0604020202020204" pitchFamily="34" charset="0"/>
            </a:endParaRPr>
          </a:p>
          <a:p>
            <a:pPr marL="12700" marR="120014" algn="just"/>
            <a:r>
              <a:rPr lang="es-ES" sz="2400" spc="-10" dirty="0" smtClean="0">
                <a:solidFill>
                  <a:srgbClr val="001F40"/>
                </a:solidFill>
                <a:latin typeface="Arial" panose="020B0604020202020204" pitchFamily="34" charset="0"/>
                <a:cs typeface="Arial" panose="020B0604020202020204" pitchFamily="34" charset="0"/>
              </a:rPr>
              <a:t>Esta </a:t>
            </a:r>
            <a:r>
              <a:rPr lang="es-ES" sz="2400" spc="30" dirty="0">
                <a:solidFill>
                  <a:srgbClr val="001F40"/>
                </a:solidFill>
                <a:latin typeface="Arial" panose="020B0604020202020204" pitchFamily="34" charset="0"/>
                <a:cs typeface="Arial" panose="020B0604020202020204" pitchFamily="34" charset="0"/>
              </a:rPr>
              <a:t>guía </a:t>
            </a:r>
            <a:r>
              <a:rPr lang="es-ES" sz="2400" spc="25" dirty="0">
                <a:solidFill>
                  <a:srgbClr val="001F40"/>
                </a:solidFill>
                <a:latin typeface="Arial" panose="020B0604020202020204" pitchFamily="34" charset="0"/>
                <a:cs typeface="Arial" panose="020B0604020202020204" pitchFamily="34" charset="0"/>
              </a:rPr>
              <a:t>de </a:t>
            </a:r>
            <a:r>
              <a:rPr lang="es-ES" sz="2400" spc="20" dirty="0">
                <a:solidFill>
                  <a:srgbClr val="001F40"/>
                </a:solidFill>
                <a:latin typeface="Arial" panose="020B0604020202020204" pitchFamily="34" charset="0"/>
                <a:cs typeface="Arial" panose="020B0604020202020204" pitchFamily="34" charset="0"/>
              </a:rPr>
              <a:t>recomendaciones </a:t>
            </a:r>
            <a:r>
              <a:rPr lang="es-ES" sz="2400" spc="25" dirty="0">
                <a:solidFill>
                  <a:srgbClr val="001F40"/>
                </a:solidFill>
                <a:latin typeface="Arial" panose="020B0604020202020204" pitchFamily="34" charset="0"/>
                <a:cs typeface="Arial" panose="020B0604020202020204" pitchFamily="34" charset="0"/>
              </a:rPr>
              <a:t>de </a:t>
            </a:r>
            <a:r>
              <a:rPr lang="es-ES" sz="2400" spc="20" dirty="0">
                <a:solidFill>
                  <a:srgbClr val="001F40"/>
                </a:solidFill>
                <a:latin typeface="Arial" panose="020B0604020202020204" pitchFamily="34" charset="0"/>
                <a:cs typeface="Arial" panose="020B0604020202020204" pitchFamily="34" charset="0"/>
              </a:rPr>
              <a:t>diseño </a:t>
            </a:r>
            <a:r>
              <a:rPr lang="es-ES" sz="2400" spc="35" dirty="0">
                <a:solidFill>
                  <a:srgbClr val="001F40"/>
                </a:solidFill>
                <a:latin typeface="Arial" panose="020B0604020202020204" pitchFamily="34" charset="0"/>
                <a:cs typeface="Arial" panose="020B0604020202020204" pitchFamily="34" charset="0"/>
              </a:rPr>
              <a:t>proporcionará </a:t>
            </a:r>
            <a:r>
              <a:rPr lang="es-ES" sz="2400" spc="45" dirty="0">
                <a:solidFill>
                  <a:srgbClr val="001F40"/>
                </a:solidFill>
                <a:latin typeface="Arial" panose="020B0604020202020204" pitchFamily="34" charset="0"/>
                <a:cs typeface="Arial" panose="020B0604020202020204" pitchFamily="34" charset="0"/>
              </a:rPr>
              <a:t>un </a:t>
            </a:r>
            <a:r>
              <a:rPr lang="es-ES" sz="2400" spc="30" dirty="0">
                <a:solidFill>
                  <a:srgbClr val="001F40"/>
                </a:solidFill>
                <a:latin typeface="Arial" panose="020B0604020202020204" pitchFamily="34" charset="0"/>
                <a:cs typeface="Arial" panose="020B0604020202020204" pitchFamily="34" charset="0"/>
              </a:rPr>
              <a:t>ejemplo </a:t>
            </a:r>
            <a:r>
              <a:rPr lang="es-ES" sz="2400" spc="25" dirty="0">
                <a:solidFill>
                  <a:srgbClr val="001F40"/>
                </a:solidFill>
                <a:latin typeface="Arial" panose="020B0604020202020204" pitchFamily="34" charset="0"/>
                <a:cs typeface="Arial" panose="020B0604020202020204" pitchFamily="34" charset="0"/>
              </a:rPr>
              <a:t>concreto </a:t>
            </a:r>
            <a:r>
              <a:rPr lang="es-ES" sz="2400" spc="25" dirty="0" smtClean="0">
                <a:solidFill>
                  <a:srgbClr val="001F40"/>
                </a:solidFill>
                <a:latin typeface="Arial" panose="020B0604020202020204" pitchFamily="34" charset="0"/>
                <a:cs typeface="Arial" panose="020B0604020202020204" pitchFamily="34" charset="0"/>
              </a:rPr>
              <a:t>de optimización</a:t>
            </a:r>
            <a:r>
              <a:rPr lang="es-ES" sz="2400" dirty="0" smtClean="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que</a:t>
            </a:r>
            <a:r>
              <a:rPr lang="es-ES" sz="2400" spc="5" dirty="0">
                <a:solidFill>
                  <a:srgbClr val="001F40"/>
                </a:solidFill>
                <a:latin typeface="Arial" panose="020B0604020202020204" pitchFamily="34" charset="0"/>
                <a:cs typeface="Arial" panose="020B0604020202020204" pitchFamily="34" charset="0"/>
              </a:rPr>
              <a:t> </a:t>
            </a:r>
            <a:r>
              <a:rPr lang="es-ES" sz="2400" spc="35" dirty="0">
                <a:solidFill>
                  <a:srgbClr val="001F40"/>
                </a:solidFill>
                <a:latin typeface="Arial" panose="020B0604020202020204" pitchFamily="34" charset="0"/>
                <a:cs typeface="Arial" panose="020B0604020202020204" pitchFamily="34" charset="0"/>
              </a:rPr>
              <a:t>podría</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lograrse</a:t>
            </a:r>
            <a:r>
              <a:rPr lang="es-ES" sz="2400"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cuando</a:t>
            </a:r>
            <a:r>
              <a:rPr lang="es-ES" sz="2400" spc="5"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el</a:t>
            </a:r>
            <a:r>
              <a:rPr lang="es-ES" sz="2400" spc="5"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usuario</a:t>
            </a:r>
            <a:r>
              <a:rPr lang="es-ES" sz="2400" spc="5" dirty="0">
                <a:solidFill>
                  <a:srgbClr val="001F40"/>
                </a:solidFill>
                <a:latin typeface="Arial" panose="020B0604020202020204" pitchFamily="34" charset="0"/>
                <a:cs typeface="Arial" panose="020B0604020202020204" pitchFamily="34" charset="0"/>
              </a:rPr>
              <a:t> </a:t>
            </a:r>
            <a:r>
              <a:rPr lang="es-ES" sz="2400" spc="20" dirty="0">
                <a:solidFill>
                  <a:srgbClr val="001F40"/>
                </a:solidFill>
                <a:latin typeface="Arial" panose="020B0604020202020204" pitchFamily="34" charset="0"/>
                <a:cs typeface="Arial" panose="020B0604020202020204" pitchFamily="34" charset="0"/>
              </a:rPr>
              <a:t>final,</a:t>
            </a:r>
            <a:r>
              <a:rPr lang="es-ES" sz="2400" dirty="0">
                <a:solidFill>
                  <a:srgbClr val="001F40"/>
                </a:solidFill>
                <a:latin typeface="Arial" panose="020B0604020202020204" pitchFamily="34" charset="0"/>
                <a:cs typeface="Arial" panose="020B0604020202020204" pitchFamily="34" charset="0"/>
              </a:rPr>
              <a:t> </a:t>
            </a:r>
            <a:r>
              <a:rPr lang="es-ES" sz="2400" spc="15" dirty="0">
                <a:solidFill>
                  <a:srgbClr val="001F40"/>
                </a:solidFill>
                <a:latin typeface="Arial" panose="020B0604020202020204" pitchFamily="34" charset="0"/>
                <a:cs typeface="Arial" panose="020B0604020202020204" pitchFamily="34" charset="0"/>
              </a:rPr>
              <a:t>el</a:t>
            </a:r>
            <a:r>
              <a:rPr lang="es-ES" sz="2400" spc="5" dirty="0">
                <a:solidFill>
                  <a:srgbClr val="001F40"/>
                </a:solidFill>
                <a:latin typeface="Arial" panose="020B0604020202020204" pitchFamily="34" charset="0"/>
                <a:cs typeface="Arial" panose="020B0604020202020204" pitchFamily="34" charset="0"/>
              </a:rPr>
              <a:t> </a:t>
            </a:r>
            <a:r>
              <a:rPr lang="es-ES" sz="2400" spc="-75" dirty="0">
                <a:solidFill>
                  <a:srgbClr val="001F40"/>
                </a:solidFill>
                <a:latin typeface="Arial" panose="020B0604020202020204" pitchFamily="34" charset="0"/>
                <a:cs typeface="Arial" panose="020B0604020202020204" pitchFamily="34" charset="0"/>
              </a:rPr>
              <a:t>EPC</a:t>
            </a:r>
            <a:r>
              <a:rPr lang="es-ES" sz="2400" spc="5" dirty="0">
                <a:solidFill>
                  <a:srgbClr val="001F40"/>
                </a:solidFill>
                <a:latin typeface="Arial" panose="020B0604020202020204" pitchFamily="34" charset="0"/>
                <a:cs typeface="Arial" panose="020B0604020202020204" pitchFamily="34" charset="0"/>
              </a:rPr>
              <a:t> y </a:t>
            </a:r>
            <a:r>
              <a:rPr lang="es-ES" sz="2400" spc="15" dirty="0">
                <a:solidFill>
                  <a:srgbClr val="001F40"/>
                </a:solidFill>
                <a:latin typeface="Arial" panose="020B0604020202020204" pitchFamily="34" charset="0"/>
                <a:cs typeface="Arial" panose="020B0604020202020204" pitchFamily="34" charset="0"/>
              </a:rPr>
              <a:t>el</a:t>
            </a:r>
            <a:r>
              <a:rPr lang="es-ES" sz="2400"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fabricante</a:t>
            </a:r>
            <a:r>
              <a:rPr lang="es-ES" sz="2400" spc="5" dirty="0">
                <a:solidFill>
                  <a:srgbClr val="001F40"/>
                </a:solidFill>
                <a:latin typeface="Arial" panose="020B0604020202020204" pitchFamily="34" charset="0"/>
                <a:cs typeface="Arial" panose="020B0604020202020204" pitchFamily="34" charset="0"/>
              </a:rPr>
              <a:t> </a:t>
            </a:r>
            <a:r>
              <a:rPr lang="es-ES" sz="2400" spc="30" dirty="0" smtClean="0">
                <a:solidFill>
                  <a:srgbClr val="001F40"/>
                </a:solidFill>
                <a:latin typeface="Arial" panose="020B0604020202020204" pitchFamily="34" charset="0"/>
                <a:cs typeface="Arial" panose="020B0604020202020204" pitchFamily="34" charset="0"/>
              </a:rPr>
              <a:t>trabajan </a:t>
            </a:r>
            <a:r>
              <a:rPr lang="es-ES" sz="2400" spc="35" dirty="0" smtClean="0">
                <a:solidFill>
                  <a:srgbClr val="001F40"/>
                </a:solidFill>
                <a:latin typeface="Arial" panose="020B0604020202020204" pitchFamily="34" charset="0"/>
                <a:cs typeface="Arial" panose="020B0604020202020204" pitchFamily="34" charset="0"/>
              </a:rPr>
              <a:t>juntos</a:t>
            </a:r>
            <a:r>
              <a:rPr lang="es-ES" sz="2400" spc="-10" dirty="0" smtClean="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en</a:t>
            </a:r>
            <a:r>
              <a:rPr lang="es-ES" sz="2400" spc="-5" dirty="0">
                <a:solidFill>
                  <a:srgbClr val="001F40"/>
                </a:solidFill>
                <a:latin typeface="Arial" panose="020B0604020202020204" pitchFamily="34" charset="0"/>
                <a:cs typeface="Arial" panose="020B0604020202020204" pitchFamily="34" charset="0"/>
              </a:rPr>
              <a:t> </a:t>
            </a:r>
            <a:r>
              <a:rPr lang="es-ES" sz="2400" spc="30" dirty="0">
                <a:solidFill>
                  <a:srgbClr val="001F40"/>
                </a:solidFill>
                <a:latin typeface="Arial" panose="020B0604020202020204" pitchFamily="34" charset="0"/>
                <a:cs typeface="Arial" panose="020B0604020202020204" pitchFamily="34" charset="0"/>
              </a:rPr>
              <a:t>una</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etapa</a:t>
            </a:r>
            <a:r>
              <a:rPr lang="es-ES" sz="2400" spc="-5" dirty="0">
                <a:solidFill>
                  <a:srgbClr val="001F40"/>
                </a:solidFill>
                <a:latin typeface="Arial" panose="020B0604020202020204" pitchFamily="34" charset="0"/>
                <a:cs typeface="Arial" panose="020B0604020202020204" pitchFamily="34" charset="0"/>
              </a:rPr>
              <a:t> </a:t>
            </a:r>
            <a:r>
              <a:rPr lang="es-ES" sz="2400" spc="40" dirty="0">
                <a:solidFill>
                  <a:srgbClr val="001F40"/>
                </a:solidFill>
                <a:latin typeface="Arial" panose="020B0604020202020204" pitchFamily="34" charset="0"/>
                <a:cs typeface="Arial" panose="020B0604020202020204" pitchFamily="34" charset="0"/>
              </a:rPr>
              <a:t>temprana</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del</a:t>
            </a:r>
            <a:r>
              <a:rPr lang="es-ES" sz="2400" spc="-5" dirty="0">
                <a:solidFill>
                  <a:srgbClr val="001F40"/>
                </a:solidFill>
                <a:latin typeface="Arial" panose="020B0604020202020204" pitchFamily="34" charset="0"/>
                <a:cs typeface="Arial" panose="020B0604020202020204" pitchFamily="34" charset="0"/>
              </a:rPr>
              <a:t> </a:t>
            </a:r>
            <a:r>
              <a:rPr lang="es-ES" sz="2400" spc="25" dirty="0">
                <a:solidFill>
                  <a:srgbClr val="001F40"/>
                </a:solidFill>
                <a:latin typeface="Arial" panose="020B0604020202020204" pitchFamily="34" charset="0"/>
                <a:cs typeface="Arial" panose="020B0604020202020204" pitchFamily="34" charset="0"/>
              </a:rPr>
              <a:t>proyecto.</a:t>
            </a:r>
          </a:p>
          <a:p>
            <a:pPr marL="12700" marR="120014" algn="just"/>
            <a:endParaRPr lang="es-ES" sz="2400" spc="25" dirty="0">
              <a:solidFill>
                <a:srgbClr val="001F40"/>
              </a:solidFill>
              <a:latin typeface="Arial" panose="020B0604020202020204" pitchFamily="34" charset="0"/>
              <a:cs typeface="Arial" panose="020B0604020202020204" pitchFamily="34" charset="0"/>
            </a:endParaRPr>
          </a:p>
          <a:p>
            <a:pPr marL="12700" marR="120014" algn="just"/>
            <a:r>
              <a:rPr lang="es-ES" sz="2400" b="1" spc="-40" dirty="0">
                <a:solidFill>
                  <a:srgbClr val="001F40"/>
                </a:solidFill>
                <a:latin typeface="Arial" panose="020B0604020202020204" pitchFamily="34" charset="0"/>
                <a:cs typeface="Arial" panose="020B0604020202020204" pitchFamily="34" charset="0"/>
              </a:rPr>
              <a:t>CARACTERÍSTICAS</a:t>
            </a:r>
            <a:r>
              <a:rPr lang="es-ES" sz="2400" b="1" spc="-20" dirty="0">
                <a:solidFill>
                  <a:srgbClr val="001F40"/>
                </a:solidFill>
                <a:latin typeface="Arial" panose="020B0604020202020204" pitchFamily="34" charset="0"/>
                <a:cs typeface="Arial" panose="020B0604020202020204" pitchFamily="34" charset="0"/>
              </a:rPr>
              <a:t> </a:t>
            </a:r>
            <a:r>
              <a:rPr lang="es-ES" sz="2400" b="1" spc="-45" dirty="0">
                <a:solidFill>
                  <a:srgbClr val="001F40"/>
                </a:solidFill>
                <a:latin typeface="Arial" panose="020B0604020202020204" pitchFamily="34" charset="0"/>
                <a:cs typeface="Arial" panose="020B0604020202020204" pitchFamily="34" charset="0"/>
              </a:rPr>
              <a:t>DE</a:t>
            </a:r>
            <a:r>
              <a:rPr lang="es-ES" sz="2400" b="1" spc="-20" dirty="0">
                <a:solidFill>
                  <a:srgbClr val="001F40"/>
                </a:solidFill>
                <a:latin typeface="Arial" panose="020B0604020202020204" pitchFamily="34" charset="0"/>
                <a:cs typeface="Arial" panose="020B0604020202020204" pitchFamily="34" charset="0"/>
              </a:rPr>
              <a:t> </a:t>
            </a:r>
            <a:r>
              <a:rPr lang="es-ES" sz="2400" b="1" dirty="0">
                <a:solidFill>
                  <a:srgbClr val="001F40"/>
                </a:solidFill>
                <a:latin typeface="Arial" panose="020B0604020202020204" pitchFamily="34" charset="0"/>
                <a:cs typeface="Arial" panose="020B0604020202020204" pitchFamily="34" charset="0"/>
              </a:rPr>
              <a:t>DISEÑO</a:t>
            </a:r>
            <a:r>
              <a:rPr lang="es-ES" sz="2400" b="1" spc="-20" dirty="0">
                <a:solidFill>
                  <a:srgbClr val="001F40"/>
                </a:solidFill>
                <a:latin typeface="Arial" panose="020B0604020202020204" pitchFamily="34" charset="0"/>
                <a:cs typeface="Arial" panose="020B0604020202020204" pitchFamily="34" charset="0"/>
              </a:rPr>
              <a:t> </a:t>
            </a:r>
            <a:r>
              <a:rPr lang="es-ES" sz="2400" b="1" spc="-25" dirty="0">
                <a:solidFill>
                  <a:srgbClr val="001F40"/>
                </a:solidFill>
                <a:latin typeface="Arial" panose="020B0604020202020204" pitchFamily="34" charset="0"/>
                <a:cs typeface="Arial" panose="020B0604020202020204" pitchFamily="34" charset="0"/>
              </a:rPr>
              <a:t>RECOMENDADAS</a:t>
            </a:r>
            <a:r>
              <a:rPr lang="es-ES" sz="2400" b="1" spc="-20" dirty="0">
                <a:solidFill>
                  <a:srgbClr val="001F40"/>
                </a:solidFill>
                <a:latin typeface="Arial" panose="020B0604020202020204" pitchFamily="34" charset="0"/>
                <a:cs typeface="Arial" panose="020B0604020202020204" pitchFamily="34" charset="0"/>
              </a:rPr>
              <a:t> </a:t>
            </a:r>
            <a:r>
              <a:rPr lang="es-ES" sz="2400" b="1" spc="-15" dirty="0" smtClean="0">
                <a:solidFill>
                  <a:srgbClr val="001F40"/>
                </a:solidFill>
                <a:latin typeface="Arial" panose="020B0604020202020204" pitchFamily="34" charset="0"/>
                <a:cs typeface="Arial" panose="020B0604020202020204" pitchFamily="34" charset="0"/>
              </a:rPr>
              <a:t>QUE </a:t>
            </a:r>
            <a:r>
              <a:rPr lang="es-ES" sz="2400" b="1" spc="-25" dirty="0" smtClean="0">
                <a:solidFill>
                  <a:srgbClr val="001F40"/>
                </a:solidFill>
                <a:latin typeface="Arial" panose="020B0604020202020204" pitchFamily="34" charset="0"/>
                <a:cs typeface="Arial" panose="020B0604020202020204" pitchFamily="34" charset="0"/>
              </a:rPr>
              <a:t>RESPONDEN</a:t>
            </a:r>
            <a:r>
              <a:rPr lang="es-ES" sz="2400" b="1" spc="-15" dirty="0" smtClean="0">
                <a:solidFill>
                  <a:srgbClr val="001F40"/>
                </a:solidFill>
                <a:latin typeface="Arial" panose="020B0604020202020204" pitchFamily="34" charset="0"/>
                <a:cs typeface="Arial" panose="020B0604020202020204" pitchFamily="34" charset="0"/>
              </a:rPr>
              <a:t> </a:t>
            </a:r>
            <a:r>
              <a:rPr lang="es-ES" sz="2400" b="1" spc="-30" dirty="0">
                <a:solidFill>
                  <a:srgbClr val="001F40"/>
                </a:solidFill>
                <a:latin typeface="Arial" panose="020B0604020202020204" pitchFamily="34" charset="0"/>
                <a:cs typeface="Arial" panose="020B0604020202020204" pitchFamily="34" charset="0"/>
              </a:rPr>
              <a:t>A</a:t>
            </a:r>
            <a:r>
              <a:rPr lang="es-ES" sz="2400" b="1" spc="-15" dirty="0">
                <a:solidFill>
                  <a:srgbClr val="001F40"/>
                </a:solidFill>
                <a:latin typeface="Arial" panose="020B0604020202020204" pitchFamily="34" charset="0"/>
                <a:cs typeface="Arial" panose="020B0604020202020204" pitchFamily="34" charset="0"/>
              </a:rPr>
              <a:t> </a:t>
            </a:r>
            <a:r>
              <a:rPr lang="es-ES" sz="2400" b="1" spc="-60" dirty="0">
                <a:solidFill>
                  <a:srgbClr val="001F40"/>
                </a:solidFill>
                <a:latin typeface="Arial" panose="020B0604020202020204" pitchFamily="34" charset="0"/>
                <a:cs typeface="Arial" panose="020B0604020202020204" pitchFamily="34" charset="0"/>
              </a:rPr>
              <a:t>LAS</a:t>
            </a:r>
            <a:r>
              <a:rPr lang="es-ES" sz="2400" b="1" spc="-10" dirty="0">
                <a:solidFill>
                  <a:srgbClr val="001F40"/>
                </a:solidFill>
                <a:latin typeface="Arial" panose="020B0604020202020204" pitchFamily="34" charset="0"/>
                <a:cs typeface="Arial" panose="020B0604020202020204" pitchFamily="34" charset="0"/>
              </a:rPr>
              <a:t> </a:t>
            </a:r>
            <a:r>
              <a:rPr lang="es-ES" sz="2400" b="1" spc="-40" dirty="0">
                <a:solidFill>
                  <a:srgbClr val="001F40"/>
                </a:solidFill>
                <a:latin typeface="Arial" panose="020B0604020202020204" pitchFamily="34" charset="0"/>
                <a:cs typeface="Arial" panose="020B0604020202020204" pitchFamily="34" charset="0"/>
              </a:rPr>
              <a:t>NECESIDADES</a:t>
            </a:r>
            <a:r>
              <a:rPr lang="es-ES" sz="2400" b="1" spc="-15" dirty="0">
                <a:solidFill>
                  <a:srgbClr val="001F40"/>
                </a:solidFill>
                <a:latin typeface="Arial" panose="020B0604020202020204" pitchFamily="34" charset="0"/>
                <a:cs typeface="Arial" panose="020B0604020202020204" pitchFamily="34" charset="0"/>
              </a:rPr>
              <a:t> </a:t>
            </a:r>
            <a:r>
              <a:rPr lang="es-ES" sz="2400" b="1" spc="-55" dirty="0">
                <a:solidFill>
                  <a:srgbClr val="001F40"/>
                </a:solidFill>
                <a:latin typeface="Arial" panose="020B0604020202020204" pitchFamily="34" charset="0"/>
                <a:cs typeface="Arial" panose="020B0604020202020204" pitchFamily="34" charset="0"/>
              </a:rPr>
              <a:t>CLAVE</a:t>
            </a:r>
            <a:r>
              <a:rPr lang="es-ES" sz="2400" b="1" spc="-15" dirty="0">
                <a:solidFill>
                  <a:srgbClr val="001F40"/>
                </a:solidFill>
                <a:latin typeface="Arial" panose="020B0604020202020204" pitchFamily="34" charset="0"/>
                <a:cs typeface="Arial" panose="020B0604020202020204" pitchFamily="34" charset="0"/>
              </a:rPr>
              <a:t> </a:t>
            </a:r>
            <a:r>
              <a:rPr lang="es-ES" sz="2400" b="1" spc="-45" dirty="0">
                <a:solidFill>
                  <a:srgbClr val="001F40"/>
                </a:solidFill>
                <a:latin typeface="Arial" panose="020B0604020202020204" pitchFamily="34" charset="0"/>
                <a:cs typeface="Arial" panose="020B0604020202020204" pitchFamily="34" charset="0"/>
              </a:rPr>
              <a:t>DEL</a:t>
            </a:r>
            <a:r>
              <a:rPr lang="es-ES" sz="2400" b="1" spc="-10" dirty="0">
                <a:solidFill>
                  <a:srgbClr val="001F40"/>
                </a:solidFill>
                <a:latin typeface="Arial" panose="020B0604020202020204" pitchFamily="34" charset="0"/>
                <a:cs typeface="Arial" panose="020B0604020202020204" pitchFamily="34" charset="0"/>
              </a:rPr>
              <a:t> </a:t>
            </a:r>
            <a:r>
              <a:rPr lang="es-ES" sz="2400" b="1" spc="-5" dirty="0">
                <a:solidFill>
                  <a:srgbClr val="001F40"/>
                </a:solidFill>
                <a:latin typeface="Arial" panose="020B0604020202020204" pitchFamily="34" charset="0"/>
                <a:cs typeface="Arial" panose="020B0604020202020204" pitchFamily="34" charset="0"/>
              </a:rPr>
              <a:t>USUARIO</a:t>
            </a:r>
            <a:r>
              <a:rPr lang="es-ES" sz="2400" b="1" spc="-15" dirty="0">
                <a:solidFill>
                  <a:srgbClr val="001F40"/>
                </a:solidFill>
                <a:latin typeface="Arial" panose="020B0604020202020204" pitchFamily="34" charset="0"/>
                <a:cs typeface="Arial" panose="020B0604020202020204" pitchFamily="34" charset="0"/>
              </a:rPr>
              <a:t> </a:t>
            </a:r>
            <a:r>
              <a:rPr lang="es-ES" sz="2400" b="1" spc="10" dirty="0">
                <a:solidFill>
                  <a:srgbClr val="001F40"/>
                </a:solidFill>
                <a:latin typeface="Arial" panose="020B0604020202020204" pitchFamily="34" charset="0"/>
                <a:cs typeface="Arial" panose="020B0604020202020204" pitchFamily="34" charset="0"/>
              </a:rPr>
              <a:t>FINAL</a:t>
            </a:r>
            <a:endParaRPr lang="es-ES" sz="2400" dirty="0">
              <a:latin typeface="Arial" panose="020B0604020202020204" pitchFamily="34" charset="0"/>
              <a:cs typeface="Arial" panose="020B0604020202020204" pitchFamily="34" charset="0"/>
            </a:endParaRPr>
          </a:p>
          <a:p>
            <a:pPr marL="12700">
              <a:spcBef>
                <a:spcPts val="100"/>
              </a:spcBef>
            </a:pPr>
            <a:endParaRPr sz="1500" dirty="0">
              <a:latin typeface="Arial"/>
              <a:cs typeface="Arial"/>
            </a:endParaRPr>
          </a:p>
        </p:txBody>
      </p:sp>
      <p:sp>
        <p:nvSpPr>
          <p:cNvPr id="10" name="object 10"/>
          <p:cNvSpPr txBox="1"/>
          <p:nvPr/>
        </p:nvSpPr>
        <p:spPr>
          <a:xfrm>
            <a:off x="10876756" y="7045187"/>
            <a:ext cx="7620000" cy="628377"/>
          </a:xfrm>
          <a:prstGeom prst="rect">
            <a:avLst/>
          </a:prstGeom>
        </p:spPr>
        <p:txBody>
          <a:bodyPr vert="horz" wrap="square" lIns="0" tIns="12700" rIns="0" bIns="0" rtlCol="0">
            <a:spAutoFit/>
          </a:bodyPr>
          <a:lstStyle/>
          <a:p>
            <a:pPr marL="12700" algn="ctr">
              <a:spcBef>
                <a:spcPts val="100"/>
              </a:spcBef>
            </a:pPr>
            <a:r>
              <a:rPr sz="2000" b="1" spc="10" dirty="0">
                <a:solidFill>
                  <a:srgbClr val="001F40"/>
                </a:solidFill>
                <a:latin typeface="Arial"/>
                <a:cs typeface="Arial"/>
              </a:rPr>
              <a:t>Tabla</a:t>
            </a:r>
            <a:r>
              <a:rPr sz="2000" b="1" spc="-5" dirty="0">
                <a:solidFill>
                  <a:srgbClr val="001F40"/>
                </a:solidFill>
                <a:latin typeface="Arial"/>
                <a:cs typeface="Arial"/>
              </a:rPr>
              <a:t> </a:t>
            </a:r>
            <a:r>
              <a:rPr sz="2000" b="1" spc="5" dirty="0">
                <a:solidFill>
                  <a:srgbClr val="001F40"/>
                </a:solidFill>
                <a:latin typeface="Arial"/>
                <a:cs typeface="Arial"/>
              </a:rPr>
              <a:t>1.</a:t>
            </a:r>
            <a:r>
              <a:rPr sz="2000" b="1" spc="-5" dirty="0">
                <a:solidFill>
                  <a:srgbClr val="001F40"/>
                </a:solidFill>
                <a:latin typeface="Arial"/>
                <a:cs typeface="Arial"/>
              </a:rPr>
              <a:t> </a:t>
            </a:r>
            <a:r>
              <a:rPr sz="2000" b="1" spc="5" dirty="0">
                <a:solidFill>
                  <a:srgbClr val="001F40"/>
                </a:solidFill>
                <a:latin typeface="Arial"/>
                <a:cs typeface="Arial"/>
              </a:rPr>
              <a:t>Necesidades</a:t>
            </a:r>
            <a:r>
              <a:rPr sz="2000" b="1" spc="-5" dirty="0">
                <a:solidFill>
                  <a:srgbClr val="001F40"/>
                </a:solidFill>
                <a:latin typeface="Arial"/>
                <a:cs typeface="Arial"/>
              </a:rPr>
              <a:t> </a:t>
            </a:r>
            <a:r>
              <a:rPr sz="2000" b="1" spc="15" dirty="0">
                <a:solidFill>
                  <a:srgbClr val="001F40"/>
                </a:solidFill>
                <a:latin typeface="Arial"/>
                <a:cs typeface="Arial"/>
              </a:rPr>
              <a:t>del</a:t>
            </a:r>
            <a:r>
              <a:rPr sz="2000" b="1" spc="-5" dirty="0">
                <a:solidFill>
                  <a:srgbClr val="001F40"/>
                </a:solidFill>
                <a:latin typeface="Arial"/>
                <a:cs typeface="Arial"/>
              </a:rPr>
              <a:t> </a:t>
            </a:r>
            <a:r>
              <a:rPr sz="2000" b="1" spc="15" dirty="0">
                <a:solidFill>
                  <a:srgbClr val="001F40"/>
                </a:solidFill>
                <a:latin typeface="Arial"/>
                <a:cs typeface="Arial"/>
              </a:rPr>
              <a:t>usuario</a:t>
            </a:r>
            <a:r>
              <a:rPr sz="2000" b="1" dirty="0">
                <a:solidFill>
                  <a:srgbClr val="001F40"/>
                </a:solidFill>
                <a:latin typeface="Arial"/>
                <a:cs typeface="Arial"/>
              </a:rPr>
              <a:t> </a:t>
            </a:r>
            <a:r>
              <a:rPr sz="2000" b="1" spc="25" dirty="0">
                <a:solidFill>
                  <a:srgbClr val="001F40"/>
                </a:solidFill>
                <a:latin typeface="Arial"/>
                <a:cs typeface="Arial"/>
              </a:rPr>
              <a:t>final</a:t>
            </a:r>
            <a:r>
              <a:rPr sz="2000" b="1" spc="-5" dirty="0">
                <a:solidFill>
                  <a:srgbClr val="001F40"/>
                </a:solidFill>
                <a:latin typeface="Arial"/>
                <a:cs typeface="Arial"/>
              </a:rPr>
              <a:t> </a:t>
            </a:r>
            <a:r>
              <a:rPr sz="2000" b="1" spc="5" dirty="0">
                <a:solidFill>
                  <a:srgbClr val="001F40"/>
                </a:solidFill>
                <a:latin typeface="Arial"/>
                <a:cs typeface="Arial"/>
              </a:rPr>
              <a:t>y</a:t>
            </a:r>
            <a:r>
              <a:rPr sz="2000" b="1" spc="-5" dirty="0">
                <a:solidFill>
                  <a:srgbClr val="001F40"/>
                </a:solidFill>
                <a:latin typeface="Arial"/>
                <a:cs typeface="Arial"/>
              </a:rPr>
              <a:t> </a:t>
            </a:r>
            <a:r>
              <a:rPr sz="2000" b="1" spc="10" dirty="0">
                <a:solidFill>
                  <a:srgbClr val="001F40"/>
                </a:solidFill>
                <a:latin typeface="Arial"/>
                <a:cs typeface="Arial"/>
              </a:rPr>
              <a:t>características</a:t>
            </a:r>
            <a:r>
              <a:rPr sz="2000" b="1" spc="-5" dirty="0">
                <a:solidFill>
                  <a:srgbClr val="001F40"/>
                </a:solidFill>
                <a:latin typeface="Arial"/>
                <a:cs typeface="Arial"/>
              </a:rPr>
              <a:t> </a:t>
            </a:r>
            <a:r>
              <a:rPr sz="2000" b="1" spc="15" dirty="0">
                <a:solidFill>
                  <a:srgbClr val="001F40"/>
                </a:solidFill>
                <a:latin typeface="Arial"/>
                <a:cs typeface="Arial"/>
              </a:rPr>
              <a:t>de</a:t>
            </a:r>
            <a:r>
              <a:rPr sz="2000" b="1" dirty="0">
                <a:solidFill>
                  <a:srgbClr val="001F40"/>
                </a:solidFill>
                <a:latin typeface="Arial"/>
                <a:cs typeface="Arial"/>
              </a:rPr>
              <a:t> </a:t>
            </a:r>
            <a:r>
              <a:rPr sz="2000" b="1" spc="5" dirty="0">
                <a:solidFill>
                  <a:srgbClr val="001F40"/>
                </a:solidFill>
                <a:latin typeface="Arial"/>
                <a:cs typeface="Arial"/>
              </a:rPr>
              <a:t>diseño</a:t>
            </a:r>
            <a:r>
              <a:rPr sz="2000" b="1" spc="-5" dirty="0">
                <a:solidFill>
                  <a:srgbClr val="001F40"/>
                </a:solidFill>
                <a:latin typeface="Arial"/>
                <a:cs typeface="Arial"/>
              </a:rPr>
              <a:t> </a:t>
            </a:r>
            <a:r>
              <a:rPr sz="2000" b="1" spc="15" dirty="0">
                <a:solidFill>
                  <a:srgbClr val="001F40"/>
                </a:solidFill>
                <a:latin typeface="Arial"/>
                <a:cs typeface="Arial"/>
              </a:rPr>
              <a:t>recomendadas</a:t>
            </a:r>
            <a:endParaRPr sz="20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 name="object 52"/>
          <p:cNvGrpSpPr/>
          <p:nvPr/>
        </p:nvGrpSpPr>
        <p:grpSpPr>
          <a:xfrm>
            <a:off x="6454504" y="6621916"/>
            <a:ext cx="3268081" cy="4051395"/>
            <a:chOff x="5039995" y="933780"/>
            <a:chExt cx="2526665" cy="3924300"/>
          </a:xfrm>
        </p:grpSpPr>
        <p:sp>
          <p:nvSpPr>
            <p:cNvPr id="53" name="object 53"/>
            <p:cNvSpPr/>
            <p:nvPr/>
          </p:nvSpPr>
          <p:spPr>
            <a:xfrm>
              <a:off x="5046345" y="940130"/>
              <a:ext cx="2513965" cy="1969770"/>
            </a:xfrm>
            <a:custGeom>
              <a:avLst/>
              <a:gdLst/>
              <a:ahLst/>
              <a:cxnLst/>
              <a:rect l="l" t="t" r="r" b="b"/>
              <a:pathLst>
                <a:path w="2513965" h="1969770">
                  <a:moveTo>
                    <a:pt x="0" y="1969516"/>
                  </a:moveTo>
                  <a:lnTo>
                    <a:pt x="2513660" y="1969516"/>
                  </a:lnTo>
                </a:path>
                <a:path w="2513965" h="1969770">
                  <a:moveTo>
                    <a:pt x="2513660" y="0"/>
                  </a:moveTo>
                  <a:lnTo>
                    <a:pt x="0" y="0"/>
                  </a:lnTo>
                  <a:lnTo>
                    <a:pt x="0" y="1969516"/>
                  </a:lnTo>
                </a:path>
              </a:pathLst>
            </a:custGeom>
            <a:ln w="12700">
              <a:solidFill>
                <a:srgbClr val="F5821F"/>
              </a:solidFill>
            </a:ln>
          </p:spPr>
          <p:txBody>
            <a:bodyPr wrap="square" lIns="0" tIns="0" rIns="0" bIns="0" rtlCol="0"/>
            <a:lstStyle/>
            <a:p>
              <a:endParaRPr/>
            </a:p>
          </p:txBody>
        </p:sp>
        <p:pic>
          <p:nvPicPr>
            <p:cNvPr id="54" name="object 54"/>
            <p:cNvPicPr/>
            <p:nvPr/>
          </p:nvPicPr>
          <p:blipFill>
            <a:blip r:embed="rId2" cstate="print"/>
            <a:stretch>
              <a:fillRect/>
            </a:stretch>
          </p:blipFill>
          <p:spPr>
            <a:xfrm>
              <a:off x="5046345" y="2920339"/>
              <a:ext cx="2513647" cy="1931289"/>
            </a:xfrm>
            <a:prstGeom prst="rect">
              <a:avLst/>
            </a:prstGeom>
          </p:spPr>
        </p:pic>
        <p:sp>
          <p:nvSpPr>
            <p:cNvPr id="55" name="object 55"/>
            <p:cNvSpPr/>
            <p:nvPr/>
          </p:nvSpPr>
          <p:spPr>
            <a:xfrm>
              <a:off x="5046345" y="2920327"/>
              <a:ext cx="2513965" cy="1931670"/>
            </a:xfrm>
            <a:custGeom>
              <a:avLst/>
              <a:gdLst/>
              <a:ahLst/>
              <a:cxnLst/>
              <a:rect l="l" t="t" r="r" b="b"/>
              <a:pathLst>
                <a:path w="2513965" h="1931670">
                  <a:moveTo>
                    <a:pt x="0" y="1931301"/>
                  </a:moveTo>
                  <a:lnTo>
                    <a:pt x="2513660" y="1931301"/>
                  </a:lnTo>
                </a:path>
                <a:path w="2513965" h="1931670">
                  <a:moveTo>
                    <a:pt x="2513660" y="0"/>
                  </a:moveTo>
                  <a:lnTo>
                    <a:pt x="0" y="0"/>
                  </a:lnTo>
                  <a:lnTo>
                    <a:pt x="0" y="1931301"/>
                  </a:lnTo>
                </a:path>
              </a:pathLst>
            </a:custGeom>
            <a:ln w="12700">
              <a:solidFill>
                <a:srgbClr val="F5821F"/>
              </a:solidFill>
            </a:ln>
          </p:spPr>
          <p:txBody>
            <a:bodyPr wrap="square" lIns="0" tIns="0" rIns="0" bIns="0" rtlCol="0"/>
            <a:lstStyle/>
            <a:p>
              <a:endParaRPr/>
            </a:p>
          </p:txBody>
        </p:sp>
      </p:grpSp>
      <p:sp>
        <p:nvSpPr>
          <p:cNvPr id="56" name="object 56"/>
          <p:cNvSpPr txBox="1"/>
          <p:nvPr/>
        </p:nvSpPr>
        <p:spPr>
          <a:xfrm>
            <a:off x="208757" y="404425"/>
            <a:ext cx="8057814" cy="8694688"/>
          </a:xfrm>
          <a:prstGeom prst="rect">
            <a:avLst/>
          </a:prstGeom>
        </p:spPr>
        <p:txBody>
          <a:bodyPr vert="horz" wrap="square" lIns="0" tIns="12700" rIns="0" bIns="0" rtlCol="0">
            <a:spAutoFit/>
          </a:bodyPr>
          <a:lstStyle/>
          <a:p>
            <a:pPr marL="12700" algn="just">
              <a:spcBef>
                <a:spcPts val="100"/>
              </a:spcBef>
            </a:pPr>
            <a:r>
              <a:rPr sz="2000" b="1" spc="35" dirty="0">
                <a:solidFill>
                  <a:srgbClr val="001F40"/>
                </a:solidFill>
                <a:latin typeface="Arial" panose="020B0604020202020204" pitchFamily="34" charset="0"/>
                <a:cs typeface="Arial" panose="020B0604020202020204" pitchFamily="34" charset="0"/>
              </a:rPr>
              <a:t>INTRODUCCIÓN</a:t>
            </a:r>
            <a:endParaRPr sz="2000" dirty="0">
              <a:latin typeface="Arial" panose="020B0604020202020204" pitchFamily="34" charset="0"/>
              <a:cs typeface="Arial" panose="020B0604020202020204" pitchFamily="34" charset="0"/>
            </a:endParaRPr>
          </a:p>
          <a:p>
            <a:pPr marL="12700" marR="5080" algn="just">
              <a:spcBef>
                <a:spcPts val="1270"/>
              </a:spcBef>
            </a:pPr>
            <a:r>
              <a:rPr sz="2000" spc="-10" dirty="0">
                <a:solidFill>
                  <a:srgbClr val="001F40"/>
                </a:solidFill>
                <a:latin typeface="Arial" panose="020B0604020202020204" pitchFamily="34" charset="0"/>
                <a:cs typeface="Arial" panose="020B0604020202020204" pitchFamily="34" charset="0"/>
              </a:rPr>
              <a:t>Este </a:t>
            </a:r>
            <a:r>
              <a:rPr sz="2000" spc="20" dirty="0">
                <a:solidFill>
                  <a:srgbClr val="001F40"/>
                </a:solidFill>
                <a:latin typeface="Arial" panose="020B0604020202020204" pitchFamily="34" charset="0"/>
                <a:cs typeface="Arial" panose="020B0604020202020204" pitchFamily="34" charset="0"/>
              </a:rPr>
              <a:t>diseño </a:t>
            </a:r>
            <a:r>
              <a:rPr sz="2000" spc="25"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sistema </a:t>
            </a:r>
            <a:r>
              <a:rPr sz="2000" spc="25" dirty="0">
                <a:solidFill>
                  <a:srgbClr val="001F40"/>
                </a:solidFill>
                <a:latin typeface="Arial" panose="020B0604020202020204" pitchFamily="34" charset="0"/>
                <a:cs typeface="Arial" panose="020B0604020202020204" pitchFamily="34" charset="0"/>
              </a:rPr>
              <a:t>de energía </a:t>
            </a:r>
            <a:r>
              <a:rPr sz="2000" spc="-5" dirty="0">
                <a:solidFill>
                  <a:srgbClr val="001F40"/>
                </a:solidFill>
                <a:latin typeface="Arial" panose="020B0604020202020204" pitchFamily="34" charset="0"/>
                <a:cs typeface="Arial" panose="020B0604020202020204" pitchFamily="34" charset="0"/>
              </a:rPr>
              <a:t>se </a:t>
            </a:r>
            <a:r>
              <a:rPr sz="2000" spc="25" dirty="0">
                <a:solidFill>
                  <a:srgbClr val="001F40"/>
                </a:solidFill>
                <a:latin typeface="Arial" panose="020B0604020202020204" pitchFamily="34" charset="0"/>
                <a:cs typeface="Arial" panose="020B0604020202020204" pitchFamily="34" charset="0"/>
              </a:rPr>
              <a:t>recomienda para </a:t>
            </a:r>
            <a:r>
              <a:rPr sz="2000" spc="45" dirty="0">
                <a:solidFill>
                  <a:srgbClr val="001F40"/>
                </a:solidFill>
                <a:latin typeface="Arial" panose="020B0604020202020204" pitchFamily="34" charset="0"/>
                <a:cs typeface="Arial" panose="020B0604020202020204" pitchFamily="34" charset="0"/>
              </a:rPr>
              <a:t>un </a:t>
            </a:r>
            <a:r>
              <a:rPr sz="2000" spc="25" dirty="0">
                <a:solidFill>
                  <a:srgbClr val="001F40"/>
                </a:solidFill>
                <a:latin typeface="Arial" panose="020B0604020202020204" pitchFamily="34" charset="0"/>
                <a:cs typeface="Arial" panose="020B0604020202020204" pitchFamily="34" charset="0"/>
              </a:rPr>
              <a:t>sitio de </a:t>
            </a:r>
            <a:r>
              <a:rPr sz="2000" spc="20" dirty="0">
                <a:solidFill>
                  <a:srgbClr val="001F40"/>
                </a:solidFill>
                <a:latin typeface="Arial" panose="020B0604020202020204" pitchFamily="34" charset="0"/>
                <a:cs typeface="Arial" panose="020B0604020202020204" pitchFamily="34" charset="0"/>
              </a:rPr>
              <a:t>extracción </a:t>
            </a:r>
            <a:r>
              <a:rPr sz="2000" spc="25" dirty="0">
                <a:solidFill>
                  <a:srgbClr val="001F40"/>
                </a:solidFill>
                <a:latin typeface="Arial" panose="020B0604020202020204" pitchFamily="34" charset="0"/>
                <a:cs typeface="Arial" panose="020B0604020202020204" pitchFamily="34" charset="0"/>
              </a:rPr>
              <a:t>de </a:t>
            </a:r>
            <a:r>
              <a:rPr sz="2000" spc="30" dirty="0" err="1">
                <a:solidFill>
                  <a:srgbClr val="001F40"/>
                </a:solidFill>
                <a:latin typeface="Arial" panose="020B0604020202020204" pitchFamily="34" charset="0"/>
                <a:cs typeface="Arial" panose="020B0604020202020204" pitchFamily="34" charset="0"/>
              </a:rPr>
              <a:t>litio</a:t>
            </a:r>
            <a:r>
              <a:rPr sz="2000" spc="30" dirty="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utilizando</a:t>
            </a:r>
            <a:r>
              <a:rPr lang="es-ES" sz="2000" spc="25"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salmuera</a:t>
            </a:r>
            <a:r>
              <a:rPr sz="2000" spc="25" dirty="0" smtClean="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bombeada </a:t>
            </a:r>
            <a:r>
              <a:rPr sz="2000" spc="25"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lagos </a:t>
            </a:r>
            <a:r>
              <a:rPr sz="2000" spc="10" dirty="0">
                <a:solidFill>
                  <a:srgbClr val="001F40"/>
                </a:solidFill>
                <a:latin typeface="Arial" panose="020B0604020202020204" pitchFamily="34" charset="0"/>
                <a:cs typeface="Arial" panose="020B0604020202020204" pitchFamily="34" charset="0"/>
              </a:rPr>
              <a:t>salados </a:t>
            </a:r>
            <a:r>
              <a:rPr sz="2000" spc="25" dirty="0">
                <a:solidFill>
                  <a:srgbClr val="001F40"/>
                </a:solidFill>
                <a:latin typeface="Arial" panose="020B0604020202020204" pitchFamily="34" charset="0"/>
                <a:cs typeface="Arial" panose="020B0604020202020204" pitchFamily="34" charset="0"/>
              </a:rPr>
              <a:t>(también </a:t>
            </a:r>
            <a:r>
              <a:rPr sz="2000" spc="20" dirty="0">
                <a:solidFill>
                  <a:srgbClr val="001F40"/>
                </a:solidFill>
                <a:latin typeface="Arial" panose="020B0604020202020204" pitchFamily="34" charset="0"/>
                <a:cs typeface="Arial" panose="020B0604020202020204" pitchFamily="34" charset="0"/>
              </a:rPr>
              <a:t>llamados </a:t>
            </a:r>
            <a:r>
              <a:rPr sz="2000" dirty="0">
                <a:solidFill>
                  <a:srgbClr val="001F40"/>
                </a:solidFill>
                <a:latin typeface="Arial" panose="020B0604020202020204" pitchFamily="34" charset="0"/>
                <a:cs typeface="Arial" panose="020B0604020202020204" pitchFamily="34" charset="0"/>
              </a:rPr>
              <a:t>salares), </a:t>
            </a:r>
            <a:r>
              <a:rPr sz="2000" spc="20" dirty="0">
                <a:solidFill>
                  <a:srgbClr val="001F40"/>
                </a:solidFill>
                <a:latin typeface="Arial" panose="020B0604020202020204" pitchFamily="34" charset="0"/>
                <a:cs typeface="Arial" panose="020B0604020202020204" pitchFamily="34" charset="0"/>
              </a:rPr>
              <a:t>ubicados </a:t>
            </a:r>
            <a:r>
              <a:rPr sz="2000" dirty="0">
                <a:solidFill>
                  <a:srgbClr val="001F40"/>
                </a:solidFill>
                <a:latin typeface="Arial" panose="020B0604020202020204" pitchFamily="34" charset="0"/>
                <a:cs typeface="Arial" panose="020B0604020202020204" pitchFamily="34" charset="0"/>
              </a:rPr>
              <a:t>a </a:t>
            </a:r>
            <a:r>
              <a:rPr sz="2000" spc="35" dirty="0">
                <a:solidFill>
                  <a:srgbClr val="001F40"/>
                </a:solidFill>
                <a:latin typeface="Arial" panose="020B0604020202020204" pitchFamily="34" charset="0"/>
                <a:cs typeface="Arial" panose="020B0604020202020204" pitchFamily="34" charset="0"/>
              </a:rPr>
              <a:t>gran </a:t>
            </a:r>
            <a:r>
              <a:rPr sz="2000" spc="25" dirty="0">
                <a:solidFill>
                  <a:srgbClr val="001F40"/>
                </a:solidFill>
                <a:latin typeface="Arial" panose="020B0604020202020204" pitchFamily="34" charset="0"/>
                <a:cs typeface="Arial" panose="020B0604020202020204" pitchFamily="34" charset="0"/>
              </a:rPr>
              <a:t>altura, </a:t>
            </a:r>
            <a:r>
              <a:rPr sz="2000" spc="30" dirty="0" smtClean="0">
                <a:solidFill>
                  <a:srgbClr val="001F40"/>
                </a:solidFill>
                <a:latin typeface="Arial" panose="020B0604020202020204" pitchFamily="34" charset="0"/>
                <a:cs typeface="Arial" panose="020B0604020202020204" pitchFamily="34" charset="0"/>
              </a:rPr>
              <a:t>que</a:t>
            </a:r>
            <a:r>
              <a:rPr lang="es-ES" sz="2000" spc="30" dirty="0" smtClean="0">
                <a:solidFill>
                  <a:srgbClr val="001F40"/>
                </a:solidFill>
                <a:latin typeface="Arial" panose="020B0604020202020204" pitchFamily="34" charset="0"/>
                <a:cs typeface="Arial" panose="020B0604020202020204" pitchFamily="34" charset="0"/>
              </a:rPr>
              <a:t> </a:t>
            </a:r>
            <a:r>
              <a:rPr sz="2000" spc="30" dirty="0" err="1" smtClean="0">
                <a:solidFill>
                  <a:srgbClr val="001F40"/>
                </a:solidFill>
                <a:latin typeface="Arial" panose="020B0604020202020204" pitchFamily="34" charset="0"/>
                <a:cs typeface="Arial" panose="020B0604020202020204" pitchFamily="34" charset="0"/>
              </a:rPr>
              <a:t>entregan</a:t>
            </a:r>
            <a:r>
              <a:rPr sz="2000" dirty="0" smtClean="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20</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kTons/año</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equivalente</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carbonato</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litio</a:t>
            </a:r>
            <a:r>
              <a:rPr sz="2000" dirty="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(LCE).</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Está</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diseñado</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para</a:t>
            </a:r>
            <a:r>
              <a:rPr sz="2000" spc="5" dirty="0">
                <a:solidFill>
                  <a:srgbClr val="001F40"/>
                </a:solidFill>
                <a:latin typeface="Arial" panose="020B0604020202020204" pitchFamily="34" charset="0"/>
                <a:cs typeface="Arial" panose="020B0604020202020204" pitchFamily="34" charset="0"/>
              </a:rPr>
              <a:t> </a:t>
            </a:r>
            <a:r>
              <a:rPr sz="2000" spc="30" dirty="0" err="1">
                <a:solidFill>
                  <a:srgbClr val="001F40"/>
                </a:solidFill>
                <a:latin typeface="Arial" panose="020B0604020202020204" pitchFamily="34" charset="0"/>
                <a:cs typeface="Arial" panose="020B0604020202020204" pitchFamily="34" charset="0"/>
              </a:rPr>
              <a:t>reducir</a:t>
            </a:r>
            <a:r>
              <a:rPr sz="2000" dirty="0">
                <a:solidFill>
                  <a:srgbClr val="001F40"/>
                </a:solidFill>
                <a:latin typeface="Arial" panose="020B0604020202020204" pitchFamily="34" charset="0"/>
                <a:cs typeface="Arial" panose="020B0604020202020204" pitchFamily="34" charset="0"/>
              </a:rPr>
              <a:t> </a:t>
            </a:r>
            <a:r>
              <a:rPr sz="2000" spc="10" dirty="0" err="1" smtClean="0">
                <a:solidFill>
                  <a:srgbClr val="001F40"/>
                </a:solidFill>
                <a:latin typeface="Arial" panose="020B0604020202020204" pitchFamily="34" charset="0"/>
                <a:cs typeface="Arial" panose="020B0604020202020204" pitchFamily="34" charset="0"/>
              </a:rPr>
              <a:t>los</a:t>
            </a:r>
            <a:r>
              <a:rPr lang="es-ES" sz="2000" spc="10" dirty="0" smtClean="0">
                <a:solidFill>
                  <a:srgbClr val="001F40"/>
                </a:solidFill>
                <a:latin typeface="Arial" panose="020B0604020202020204" pitchFamily="34" charset="0"/>
                <a:cs typeface="Arial" panose="020B0604020202020204" pitchFamily="34" charset="0"/>
              </a:rPr>
              <a:t> </a:t>
            </a:r>
            <a:r>
              <a:rPr sz="2000" spc="15" dirty="0" err="1" smtClean="0">
                <a:solidFill>
                  <a:srgbClr val="001F40"/>
                </a:solidFill>
                <a:latin typeface="Arial" panose="020B0604020202020204" pitchFamily="34" charset="0"/>
                <a:cs typeface="Arial" panose="020B0604020202020204" pitchFamily="34" charset="0"/>
              </a:rPr>
              <a:t>gastos</a:t>
            </a:r>
            <a:r>
              <a:rPr sz="2000" spc="15"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 </a:t>
            </a:r>
            <a:r>
              <a:rPr sz="2000" spc="20" dirty="0">
                <a:solidFill>
                  <a:srgbClr val="001F40"/>
                </a:solidFill>
                <a:latin typeface="Arial" panose="020B0604020202020204" pitchFamily="34" charset="0"/>
                <a:cs typeface="Arial" panose="020B0604020202020204" pitchFamily="34" charset="0"/>
              </a:rPr>
              <a:t>capital </a:t>
            </a:r>
            <a:r>
              <a:rPr sz="2000" spc="5" dirty="0">
                <a:solidFill>
                  <a:srgbClr val="001F40"/>
                </a:solidFill>
                <a:latin typeface="Arial" panose="020B0604020202020204" pitchFamily="34" charset="0"/>
                <a:cs typeface="Arial" panose="020B0604020202020204" pitchFamily="34" charset="0"/>
              </a:rPr>
              <a:t>y </a:t>
            </a:r>
            <a:r>
              <a:rPr sz="2000" spc="10" dirty="0">
                <a:solidFill>
                  <a:srgbClr val="001F40"/>
                </a:solidFill>
                <a:latin typeface="Arial" panose="020B0604020202020204" pitchFamily="34" charset="0"/>
                <a:cs typeface="Arial" panose="020B0604020202020204" pitchFamily="34" charset="0"/>
              </a:rPr>
              <a:t>el </a:t>
            </a:r>
            <a:r>
              <a:rPr sz="2000" spc="20" dirty="0">
                <a:solidFill>
                  <a:srgbClr val="001F40"/>
                </a:solidFill>
                <a:latin typeface="Arial" panose="020B0604020202020204" pitchFamily="34" charset="0"/>
                <a:cs typeface="Arial" panose="020B0604020202020204" pitchFamily="34" charset="0"/>
              </a:rPr>
              <a:t>costo </a:t>
            </a:r>
            <a:r>
              <a:rPr sz="2000" spc="35" dirty="0">
                <a:solidFill>
                  <a:srgbClr val="001F40"/>
                </a:solidFill>
                <a:latin typeface="Arial" panose="020B0604020202020204" pitchFamily="34" charset="0"/>
                <a:cs typeface="Arial" panose="020B0604020202020204" pitchFamily="34" charset="0"/>
              </a:rPr>
              <a:t>total </a:t>
            </a:r>
            <a:r>
              <a:rPr sz="2000" spc="25" dirty="0">
                <a:solidFill>
                  <a:srgbClr val="001F40"/>
                </a:solidFill>
                <a:latin typeface="Arial" panose="020B0604020202020204" pitchFamily="34" charset="0"/>
                <a:cs typeface="Arial" panose="020B0604020202020204" pitchFamily="34" charset="0"/>
              </a:rPr>
              <a:t>de </a:t>
            </a:r>
            <a:r>
              <a:rPr sz="2000" spc="30" dirty="0">
                <a:solidFill>
                  <a:srgbClr val="001F40"/>
                </a:solidFill>
                <a:latin typeface="Arial" panose="020B0604020202020204" pitchFamily="34" charset="0"/>
                <a:cs typeface="Arial" panose="020B0604020202020204" pitchFamily="34" charset="0"/>
              </a:rPr>
              <a:t>propiedad </a:t>
            </a:r>
            <a:r>
              <a:rPr sz="2000" spc="-35" dirty="0">
                <a:solidFill>
                  <a:srgbClr val="001F40"/>
                </a:solidFill>
                <a:latin typeface="Arial" panose="020B0604020202020204" pitchFamily="34" charset="0"/>
                <a:cs typeface="Arial" panose="020B0604020202020204" pitchFamily="34" charset="0"/>
              </a:rPr>
              <a:t>(TCO) </a:t>
            </a:r>
            <a:r>
              <a:rPr sz="2000" dirty="0">
                <a:solidFill>
                  <a:srgbClr val="001F40"/>
                </a:solidFill>
                <a:latin typeface="Arial" panose="020B0604020202020204" pitchFamily="34" charset="0"/>
                <a:cs typeface="Arial" panose="020B0604020202020204" pitchFamily="34" charset="0"/>
              </a:rPr>
              <a:t>a </a:t>
            </a:r>
            <a:r>
              <a:rPr sz="2000" spc="10" dirty="0">
                <a:solidFill>
                  <a:srgbClr val="001F40"/>
                </a:solidFill>
                <a:latin typeface="Arial" panose="020B0604020202020204" pitchFamily="34" charset="0"/>
                <a:cs typeface="Arial" panose="020B0604020202020204" pitchFamily="34" charset="0"/>
              </a:rPr>
              <a:t>la </a:t>
            </a:r>
            <a:r>
              <a:rPr sz="2000" spc="-5" dirty="0">
                <a:solidFill>
                  <a:srgbClr val="001F40"/>
                </a:solidFill>
                <a:latin typeface="Arial" panose="020B0604020202020204" pitchFamily="34" charset="0"/>
                <a:cs typeface="Arial" panose="020B0604020202020204" pitchFamily="34" charset="0"/>
              </a:rPr>
              <a:t>vez </a:t>
            </a:r>
            <a:r>
              <a:rPr sz="2000" spc="30" dirty="0">
                <a:solidFill>
                  <a:srgbClr val="001F40"/>
                </a:solidFill>
                <a:latin typeface="Arial" panose="020B0604020202020204" pitchFamily="34" charset="0"/>
                <a:cs typeface="Arial" panose="020B0604020202020204" pitchFamily="34" charset="0"/>
              </a:rPr>
              <a:t>que proporciona </a:t>
            </a:r>
            <a:r>
              <a:rPr sz="2000" spc="45" dirty="0">
                <a:solidFill>
                  <a:srgbClr val="001F40"/>
                </a:solidFill>
                <a:latin typeface="Arial" panose="020B0604020202020204" pitchFamily="34" charset="0"/>
                <a:cs typeface="Arial" panose="020B0604020202020204" pitchFamily="34" charset="0"/>
              </a:rPr>
              <a:t>un </a:t>
            </a:r>
            <a:r>
              <a:rPr sz="2000" spc="30" dirty="0">
                <a:solidFill>
                  <a:srgbClr val="001F40"/>
                </a:solidFill>
                <a:latin typeface="Arial" panose="020B0604020202020204" pitchFamily="34" charset="0"/>
                <a:cs typeface="Arial" panose="020B0604020202020204" pitchFamily="34" charset="0"/>
              </a:rPr>
              <a:t>alto </a:t>
            </a:r>
            <a:r>
              <a:rPr sz="2000" spc="20" dirty="0" err="1">
                <a:solidFill>
                  <a:srgbClr val="001F40"/>
                </a:solidFill>
                <a:latin typeface="Arial" panose="020B0604020202020204" pitchFamily="34" charset="0"/>
                <a:cs typeface="Arial" panose="020B0604020202020204" pitchFamily="34" charset="0"/>
              </a:rPr>
              <a:t>nivel</a:t>
            </a:r>
            <a:r>
              <a:rPr sz="2000" spc="20" dirty="0">
                <a:solidFill>
                  <a:srgbClr val="001F40"/>
                </a:solidFill>
                <a:latin typeface="Arial" panose="020B0604020202020204" pitchFamily="34" charset="0"/>
                <a:cs typeface="Arial" panose="020B0604020202020204" pitchFamily="34" charset="0"/>
              </a:rPr>
              <a:t> </a:t>
            </a:r>
            <a:r>
              <a:rPr sz="2000" spc="25" dirty="0" smtClean="0">
                <a:solidFill>
                  <a:srgbClr val="001F40"/>
                </a:solidFill>
                <a:latin typeface="Arial" panose="020B0604020202020204" pitchFamily="34" charset="0"/>
                <a:cs typeface="Arial" panose="020B0604020202020204" pitchFamily="34" charset="0"/>
              </a:rPr>
              <a:t>de</a:t>
            </a:r>
            <a:r>
              <a:rPr lang="es-ES" sz="2000" spc="25"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seguridad</a:t>
            </a:r>
            <a:r>
              <a:rPr sz="2000" spc="25"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para </a:t>
            </a:r>
            <a:r>
              <a:rPr sz="2000" spc="10" dirty="0">
                <a:solidFill>
                  <a:srgbClr val="001F40"/>
                </a:solidFill>
                <a:latin typeface="Arial" panose="020B0604020202020204" pitchFamily="34" charset="0"/>
                <a:cs typeface="Arial" panose="020B0604020202020204" pitchFamily="34" charset="0"/>
              </a:rPr>
              <a:t>el </a:t>
            </a:r>
            <a:r>
              <a:rPr sz="2000" spc="30" dirty="0">
                <a:solidFill>
                  <a:srgbClr val="001F40"/>
                </a:solidFill>
                <a:latin typeface="Arial" panose="020B0604020202020204" pitchFamily="34" charset="0"/>
                <a:cs typeface="Arial" panose="020B0604020202020204" pitchFamily="34" charset="0"/>
              </a:rPr>
              <a:t>operador. </a:t>
            </a:r>
            <a:r>
              <a:rPr sz="2000" spc="-15" dirty="0">
                <a:solidFill>
                  <a:srgbClr val="001F40"/>
                </a:solidFill>
                <a:latin typeface="Arial" panose="020B0604020202020204" pitchFamily="34" charset="0"/>
                <a:cs typeface="Arial" panose="020B0604020202020204" pitchFamily="34" charset="0"/>
              </a:rPr>
              <a:t>La </a:t>
            </a:r>
            <a:r>
              <a:rPr sz="2000" spc="25" dirty="0">
                <a:solidFill>
                  <a:srgbClr val="001F40"/>
                </a:solidFill>
                <a:latin typeface="Arial" panose="020B0604020202020204" pitchFamily="34" charset="0"/>
                <a:cs typeface="Arial" panose="020B0604020202020204" pitchFamily="34" charset="0"/>
              </a:rPr>
              <a:t>optimización de </a:t>
            </a:r>
            <a:r>
              <a:rPr sz="2000" spc="10" dirty="0">
                <a:solidFill>
                  <a:srgbClr val="001F40"/>
                </a:solidFill>
                <a:latin typeface="Arial" panose="020B0604020202020204" pitchFamily="34" charset="0"/>
                <a:cs typeface="Arial" panose="020B0604020202020204" pitchFamily="34" charset="0"/>
              </a:rPr>
              <a:t>costos </a:t>
            </a:r>
            <a:r>
              <a:rPr sz="2000" spc="-5" dirty="0">
                <a:solidFill>
                  <a:srgbClr val="001F40"/>
                </a:solidFill>
                <a:latin typeface="Arial" panose="020B0604020202020204" pitchFamily="34" charset="0"/>
                <a:cs typeface="Arial" panose="020B0604020202020204" pitchFamily="34" charset="0"/>
              </a:rPr>
              <a:t>se </a:t>
            </a:r>
            <a:r>
              <a:rPr sz="2000" spc="30" dirty="0">
                <a:solidFill>
                  <a:srgbClr val="001F40"/>
                </a:solidFill>
                <a:latin typeface="Arial" panose="020B0604020202020204" pitchFamily="34" charset="0"/>
                <a:cs typeface="Arial" panose="020B0604020202020204" pitchFamily="34" charset="0"/>
              </a:rPr>
              <a:t>logra </a:t>
            </a:r>
            <a:r>
              <a:rPr sz="2000" spc="25" dirty="0">
                <a:solidFill>
                  <a:srgbClr val="001F40"/>
                </a:solidFill>
                <a:latin typeface="Arial" panose="020B0604020202020204" pitchFamily="34" charset="0"/>
                <a:cs typeface="Arial" panose="020B0604020202020204" pitchFamily="34" charset="0"/>
              </a:rPr>
              <a:t>utilizando </a:t>
            </a:r>
            <a:r>
              <a:rPr sz="2000" spc="30" dirty="0">
                <a:solidFill>
                  <a:srgbClr val="001F40"/>
                </a:solidFill>
                <a:latin typeface="Arial" panose="020B0604020202020204" pitchFamily="34" charset="0"/>
                <a:cs typeface="Arial" panose="020B0604020202020204" pitchFamily="34" charset="0"/>
              </a:rPr>
              <a:t>una </a:t>
            </a:r>
            <a:r>
              <a:rPr sz="2000" spc="30" dirty="0" err="1">
                <a:solidFill>
                  <a:srgbClr val="001F40"/>
                </a:solidFill>
                <a:latin typeface="Arial" panose="020B0604020202020204" pitchFamily="34" charset="0"/>
                <a:cs typeface="Arial" panose="020B0604020202020204" pitchFamily="34" charset="0"/>
              </a:rPr>
              <a:t>arquitectura</a:t>
            </a:r>
            <a:r>
              <a:rPr sz="2000" spc="30" dirty="0">
                <a:solidFill>
                  <a:srgbClr val="001F40"/>
                </a:solidFill>
                <a:latin typeface="Arial" panose="020B0604020202020204" pitchFamily="34" charset="0"/>
                <a:cs typeface="Arial" panose="020B0604020202020204" pitchFamily="34" charset="0"/>
              </a:rPr>
              <a:t> </a:t>
            </a:r>
            <a:r>
              <a:rPr sz="2000" spc="25" dirty="0" smtClean="0">
                <a:solidFill>
                  <a:srgbClr val="001F40"/>
                </a:solidFill>
                <a:latin typeface="Arial" panose="020B0604020202020204" pitchFamily="34" charset="0"/>
                <a:cs typeface="Arial" panose="020B0604020202020204" pitchFamily="34" charset="0"/>
              </a:rPr>
              <a:t>de</a:t>
            </a:r>
            <a:r>
              <a:rPr lang="es-ES" sz="2000" spc="25" dirty="0" smtClean="0">
                <a:solidFill>
                  <a:srgbClr val="001F40"/>
                </a:solidFill>
                <a:latin typeface="Arial" panose="020B0604020202020204" pitchFamily="34" charset="0"/>
                <a:cs typeface="Arial" panose="020B0604020202020204" pitchFamily="34" charset="0"/>
              </a:rPr>
              <a:t> </a:t>
            </a:r>
            <a:r>
              <a:rPr sz="2000" spc="30" dirty="0" err="1" smtClean="0">
                <a:solidFill>
                  <a:srgbClr val="001F40"/>
                </a:solidFill>
                <a:latin typeface="Arial" panose="020B0604020202020204" pitchFamily="34" charset="0"/>
                <a:cs typeface="Arial" panose="020B0604020202020204" pitchFamily="34" charset="0"/>
              </a:rPr>
              <a:t>distribución</a:t>
            </a:r>
            <a:r>
              <a:rPr sz="2000" spc="30" dirty="0" smtClean="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eléctrica </a:t>
            </a:r>
            <a:r>
              <a:rPr sz="2000" spc="25" dirty="0">
                <a:solidFill>
                  <a:srgbClr val="001F40"/>
                </a:solidFill>
                <a:latin typeface="Arial" panose="020B0604020202020204" pitchFamily="34" charset="0"/>
                <a:cs typeface="Arial" panose="020B0604020202020204" pitchFamily="34" charset="0"/>
              </a:rPr>
              <a:t>simple </a:t>
            </a:r>
            <a:r>
              <a:rPr sz="2000" spc="20" dirty="0">
                <a:solidFill>
                  <a:srgbClr val="001F40"/>
                </a:solidFill>
                <a:latin typeface="Arial" panose="020B0604020202020204" pitchFamily="34" charset="0"/>
                <a:cs typeface="Arial" panose="020B0604020202020204" pitchFamily="34" charset="0"/>
              </a:rPr>
              <a:t>con </a:t>
            </a:r>
            <a:r>
              <a:rPr sz="2000" spc="25" dirty="0">
                <a:solidFill>
                  <a:srgbClr val="001F40"/>
                </a:solidFill>
                <a:latin typeface="Arial" panose="020B0604020202020204" pitchFamily="34" charset="0"/>
                <a:cs typeface="Arial" panose="020B0604020202020204" pitchFamily="34" charset="0"/>
              </a:rPr>
              <a:t>equipos </a:t>
            </a:r>
            <a:r>
              <a:rPr sz="2000" spc="15" dirty="0">
                <a:solidFill>
                  <a:srgbClr val="001F40"/>
                </a:solidFill>
                <a:latin typeface="Arial" panose="020B0604020202020204" pitchFamily="34" charset="0"/>
                <a:cs typeface="Arial" panose="020B0604020202020204" pitchFamily="34" charset="0"/>
              </a:rPr>
              <a:t>conectados adecuados </a:t>
            </a:r>
            <a:r>
              <a:rPr sz="2000" spc="25" dirty="0">
                <a:solidFill>
                  <a:srgbClr val="001F40"/>
                </a:solidFill>
                <a:latin typeface="Arial" panose="020B0604020202020204" pitchFamily="34" charset="0"/>
                <a:cs typeface="Arial" panose="020B0604020202020204" pitchFamily="34" charset="0"/>
              </a:rPr>
              <a:t>de </a:t>
            </a:r>
            <a:r>
              <a:rPr sz="2000" spc="5" dirty="0">
                <a:solidFill>
                  <a:srgbClr val="001F40"/>
                </a:solidFill>
                <a:latin typeface="Arial" panose="020B0604020202020204" pitchFamily="34" charset="0"/>
                <a:cs typeface="Arial" panose="020B0604020202020204" pitchFamily="34" charset="0"/>
              </a:rPr>
              <a:t>MT y </a:t>
            </a:r>
            <a:r>
              <a:rPr sz="2000" spc="-30" dirty="0">
                <a:solidFill>
                  <a:srgbClr val="001F40"/>
                </a:solidFill>
                <a:latin typeface="Arial" panose="020B0604020202020204" pitchFamily="34" charset="0"/>
                <a:cs typeface="Arial" panose="020B0604020202020204" pitchFamily="34" charset="0"/>
              </a:rPr>
              <a:t>BT </a:t>
            </a:r>
            <a:r>
              <a:rPr sz="2000" spc="20" dirty="0">
                <a:solidFill>
                  <a:srgbClr val="001F40"/>
                </a:solidFill>
                <a:latin typeface="Arial" panose="020B0604020202020204" pitchFamily="34" charset="0"/>
                <a:cs typeface="Arial" panose="020B0604020202020204" pitchFamily="34" charset="0"/>
              </a:rPr>
              <a:t>instalados </a:t>
            </a:r>
            <a:r>
              <a:rPr sz="2000" spc="25" dirty="0" err="1">
                <a:solidFill>
                  <a:srgbClr val="001F40"/>
                </a:solidFill>
                <a:latin typeface="Arial" panose="020B0604020202020204" pitchFamily="34" charset="0"/>
                <a:cs typeface="Arial" panose="020B0604020202020204" pitchFamily="34" charset="0"/>
              </a:rPr>
              <a:t>en</a:t>
            </a:r>
            <a:r>
              <a:rPr sz="2000" spc="25" dirty="0">
                <a:solidFill>
                  <a:srgbClr val="001F40"/>
                </a:solidFill>
                <a:latin typeface="Arial" panose="020B0604020202020204" pitchFamily="34" charset="0"/>
                <a:cs typeface="Arial" panose="020B0604020202020204" pitchFamily="34" charset="0"/>
              </a:rPr>
              <a:t> </a:t>
            </a:r>
            <a:r>
              <a:rPr sz="2000" spc="-50" dirty="0" smtClean="0">
                <a:solidFill>
                  <a:srgbClr val="001F40"/>
                </a:solidFill>
                <a:latin typeface="Arial" panose="020B0604020202020204" pitchFamily="34" charset="0"/>
                <a:cs typeface="Arial" panose="020B0604020202020204" pitchFamily="34" charset="0"/>
              </a:rPr>
              <a:t>E-</a:t>
            </a:r>
            <a:r>
              <a:rPr lang="es-ES" sz="2000" spc="-50" dirty="0" smtClean="0">
                <a:solidFill>
                  <a:srgbClr val="001F40"/>
                </a:solidFill>
                <a:latin typeface="Arial" panose="020B0604020202020204" pitchFamily="34" charset="0"/>
                <a:cs typeface="Arial" panose="020B0604020202020204" pitchFamily="34" charset="0"/>
              </a:rPr>
              <a:t> </a:t>
            </a:r>
            <a:r>
              <a:rPr sz="2000" spc="5" dirty="0" smtClean="0">
                <a:solidFill>
                  <a:srgbClr val="001F40"/>
                </a:solidFill>
                <a:latin typeface="Arial" panose="020B0604020202020204" pitchFamily="34" charset="0"/>
                <a:cs typeface="Arial" panose="020B0604020202020204" pitchFamily="34" charset="0"/>
              </a:rPr>
              <a:t>Houses</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Un </a:t>
            </a:r>
            <a:r>
              <a:rPr sz="2000" spc="15" dirty="0">
                <a:solidFill>
                  <a:srgbClr val="001F40"/>
                </a:solidFill>
                <a:latin typeface="Arial" panose="020B0604020202020204" pitchFamily="34" charset="0"/>
                <a:cs typeface="Arial" panose="020B0604020202020204" pitchFamily="34" charset="0"/>
              </a:rPr>
              <a:t>sistema basado </a:t>
            </a:r>
            <a:r>
              <a:rPr sz="2000" spc="25" dirty="0">
                <a:solidFill>
                  <a:srgbClr val="001F40"/>
                </a:solidFill>
                <a:latin typeface="Arial" panose="020B0604020202020204" pitchFamily="34" charset="0"/>
                <a:cs typeface="Arial" panose="020B0604020202020204" pitchFamily="34" charset="0"/>
              </a:rPr>
              <a:t>en Ethernet </a:t>
            </a:r>
            <a:r>
              <a:rPr sz="2000" spc="35" dirty="0">
                <a:solidFill>
                  <a:srgbClr val="001F40"/>
                </a:solidFill>
                <a:latin typeface="Arial" panose="020B0604020202020204" pitchFamily="34" charset="0"/>
                <a:cs typeface="Arial" panose="020B0604020202020204" pitchFamily="34" charset="0"/>
              </a:rPr>
              <a:t>integra </a:t>
            </a:r>
            <a:r>
              <a:rPr sz="2000" spc="10" dirty="0">
                <a:solidFill>
                  <a:srgbClr val="001F40"/>
                </a:solidFill>
                <a:latin typeface="Arial" panose="020B0604020202020204" pitchFamily="34" charset="0"/>
                <a:cs typeface="Arial" panose="020B0604020202020204" pitchFamily="34" charset="0"/>
              </a:rPr>
              <a:t>la </a:t>
            </a:r>
            <a:r>
              <a:rPr sz="2000" spc="25" dirty="0">
                <a:solidFill>
                  <a:srgbClr val="001F40"/>
                </a:solidFill>
                <a:latin typeface="Arial" panose="020B0604020202020204" pitchFamily="34" charset="0"/>
                <a:cs typeface="Arial" panose="020B0604020202020204" pitchFamily="34" charset="0"/>
              </a:rPr>
              <a:t>gestión de </a:t>
            </a:r>
            <a:r>
              <a:rPr sz="2000" spc="10" dirty="0">
                <a:solidFill>
                  <a:srgbClr val="001F40"/>
                </a:solidFill>
                <a:latin typeface="Arial" panose="020B0604020202020204" pitchFamily="34" charset="0"/>
                <a:cs typeface="Arial" panose="020B0604020202020204" pitchFamily="34" charset="0"/>
              </a:rPr>
              <a:t>la </a:t>
            </a:r>
            <a:r>
              <a:rPr sz="2000" spc="35" dirty="0">
                <a:solidFill>
                  <a:srgbClr val="001F40"/>
                </a:solidFill>
                <a:latin typeface="Arial" panose="020B0604020202020204" pitchFamily="34" charset="0"/>
                <a:cs typeface="Arial" panose="020B0604020202020204" pitchFamily="34" charset="0"/>
              </a:rPr>
              <a:t>red </a:t>
            </a:r>
            <a:r>
              <a:rPr sz="2000" spc="10" dirty="0">
                <a:solidFill>
                  <a:srgbClr val="001F40"/>
                </a:solidFill>
                <a:latin typeface="Arial" panose="020B0604020202020204" pitchFamily="34" charset="0"/>
                <a:cs typeface="Arial" panose="020B0604020202020204" pitchFamily="34" charset="0"/>
              </a:rPr>
              <a:t>eléctrica, el </a:t>
            </a:r>
            <a:r>
              <a:rPr sz="2000" spc="30" dirty="0" err="1">
                <a:solidFill>
                  <a:srgbClr val="001F40"/>
                </a:solidFill>
                <a:latin typeface="Arial" panose="020B0604020202020204" pitchFamily="34" charset="0"/>
                <a:cs typeface="Arial" panose="020B0604020202020204" pitchFamily="34" charset="0"/>
              </a:rPr>
              <a:t>consumo</a:t>
            </a:r>
            <a:r>
              <a:rPr sz="2000" spc="30" dirty="0">
                <a:solidFill>
                  <a:srgbClr val="001F40"/>
                </a:solidFill>
                <a:latin typeface="Arial" panose="020B0604020202020204" pitchFamily="34" charset="0"/>
                <a:cs typeface="Arial" panose="020B0604020202020204" pitchFamily="34" charset="0"/>
              </a:rPr>
              <a:t> </a:t>
            </a:r>
            <a:r>
              <a:rPr sz="2000" spc="25" dirty="0" smtClean="0">
                <a:solidFill>
                  <a:srgbClr val="001F40"/>
                </a:solidFill>
                <a:latin typeface="Arial" panose="020B0604020202020204" pitchFamily="34" charset="0"/>
                <a:cs typeface="Arial" panose="020B0604020202020204" pitchFamily="34" charset="0"/>
              </a:rPr>
              <a:t>de</a:t>
            </a:r>
            <a:r>
              <a:rPr lang="es-ES" sz="2000" spc="25"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energía</a:t>
            </a:r>
            <a:r>
              <a:rPr sz="2000" spc="-5" dirty="0" smtClean="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y</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estado</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los</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activos</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con</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control</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proceso</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industrial</a:t>
            </a:r>
            <a:r>
              <a:rPr sz="2000" spc="25" dirty="0" smtClean="0">
                <a:solidFill>
                  <a:srgbClr val="001F40"/>
                </a:solidFill>
                <a:latin typeface="Arial" panose="020B0604020202020204" pitchFamily="34" charset="0"/>
                <a:cs typeface="Arial" panose="020B0604020202020204" pitchFamily="34" charset="0"/>
              </a:rPr>
              <a:t>.</a:t>
            </a:r>
            <a:endParaRPr lang="es-ES" sz="2000" spc="25" dirty="0" smtClean="0">
              <a:solidFill>
                <a:srgbClr val="001F40"/>
              </a:solidFill>
              <a:latin typeface="Arial" panose="020B0604020202020204" pitchFamily="34" charset="0"/>
              <a:cs typeface="Arial" panose="020B0604020202020204" pitchFamily="34" charset="0"/>
            </a:endParaRPr>
          </a:p>
          <a:p>
            <a:pPr marL="12700" marR="5080" algn="just">
              <a:spcBef>
                <a:spcPts val="1270"/>
              </a:spcBef>
            </a:pPr>
            <a:endParaRPr lang="es-ES" sz="2000" spc="25" dirty="0" smtClean="0">
              <a:solidFill>
                <a:srgbClr val="001F40"/>
              </a:solidFill>
              <a:latin typeface="Arial" panose="020B0604020202020204" pitchFamily="34" charset="0"/>
              <a:cs typeface="Arial" panose="020B0604020202020204" pitchFamily="34" charset="0"/>
            </a:endParaRPr>
          </a:p>
          <a:p>
            <a:pPr marL="12700" algn="just">
              <a:spcBef>
                <a:spcPts val="100"/>
              </a:spcBef>
            </a:pPr>
            <a:r>
              <a:rPr lang="es-ES" sz="2000" b="1" spc="-65" dirty="0">
                <a:solidFill>
                  <a:srgbClr val="001F40"/>
                </a:solidFill>
                <a:latin typeface="Arial" panose="020B0604020202020204" pitchFamily="34" charset="0"/>
                <a:cs typeface="Arial" panose="020B0604020202020204" pitchFamily="34" charset="0"/>
              </a:rPr>
              <a:t>PROCESO</a:t>
            </a:r>
            <a:r>
              <a:rPr lang="es-ES" sz="2000" b="1" spc="-25" dirty="0">
                <a:solidFill>
                  <a:srgbClr val="001F40"/>
                </a:solidFill>
                <a:latin typeface="Arial" panose="020B0604020202020204" pitchFamily="34" charset="0"/>
                <a:cs typeface="Arial" panose="020B0604020202020204" pitchFamily="34" charset="0"/>
              </a:rPr>
              <a:t> </a:t>
            </a:r>
            <a:r>
              <a:rPr lang="es-ES" sz="2000" b="1" spc="-55" dirty="0">
                <a:solidFill>
                  <a:srgbClr val="001F40"/>
                </a:solidFill>
                <a:latin typeface="Arial" panose="020B0604020202020204" pitchFamily="34" charset="0"/>
                <a:cs typeface="Arial" panose="020B0604020202020204" pitchFamily="34" charset="0"/>
              </a:rPr>
              <a:t>DE</a:t>
            </a:r>
            <a:r>
              <a:rPr lang="es-ES" sz="2000" b="1" spc="-25" dirty="0">
                <a:solidFill>
                  <a:srgbClr val="001F40"/>
                </a:solidFill>
                <a:latin typeface="Arial" panose="020B0604020202020204" pitchFamily="34" charset="0"/>
                <a:cs typeface="Arial" panose="020B0604020202020204" pitchFamily="34" charset="0"/>
              </a:rPr>
              <a:t> EXTRACCIÓN </a:t>
            </a:r>
            <a:r>
              <a:rPr lang="es-ES" sz="2000" b="1" spc="-35" dirty="0">
                <a:solidFill>
                  <a:srgbClr val="001F40"/>
                </a:solidFill>
                <a:latin typeface="Arial" panose="020B0604020202020204" pitchFamily="34" charset="0"/>
                <a:cs typeface="Arial" panose="020B0604020202020204" pitchFamily="34" charset="0"/>
              </a:rPr>
              <a:t>DIRECTA</a:t>
            </a:r>
            <a:r>
              <a:rPr lang="es-ES" sz="2000" b="1" spc="-25" dirty="0">
                <a:solidFill>
                  <a:srgbClr val="001F40"/>
                </a:solidFill>
                <a:latin typeface="Arial" panose="020B0604020202020204" pitchFamily="34" charset="0"/>
                <a:cs typeface="Arial" panose="020B0604020202020204" pitchFamily="34" charset="0"/>
              </a:rPr>
              <a:t> </a:t>
            </a:r>
            <a:r>
              <a:rPr lang="es-ES" sz="2000" b="1" spc="-55" dirty="0">
                <a:solidFill>
                  <a:srgbClr val="001F40"/>
                </a:solidFill>
                <a:latin typeface="Arial" panose="020B0604020202020204" pitchFamily="34" charset="0"/>
                <a:cs typeface="Arial" panose="020B0604020202020204" pitchFamily="34" charset="0"/>
              </a:rPr>
              <a:t>DE</a:t>
            </a:r>
            <a:r>
              <a:rPr lang="es-ES" sz="2000" b="1" spc="-25" dirty="0">
                <a:solidFill>
                  <a:srgbClr val="001F40"/>
                </a:solidFill>
                <a:latin typeface="Arial" panose="020B0604020202020204" pitchFamily="34" charset="0"/>
                <a:cs typeface="Arial" panose="020B0604020202020204" pitchFamily="34" charset="0"/>
              </a:rPr>
              <a:t> </a:t>
            </a:r>
            <a:r>
              <a:rPr lang="es-ES" sz="2000" b="1" spc="35" dirty="0">
                <a:solidFill>
                  <a:srgbClr val="001F40"/>
                </a:solidFill>
                <a:latin typeface="Arial" panose="020B0604020202020204" pitchFamily="34" charset="0"/>
                <a:cs typeface="Arial" panose="020B0604020202020204" pitchFamily="34" charset="0"/>
              </a:rPr>
              <a:t>LITIO</a:t>
            </a:r>
            <a:endParaRPr lang="es-ES" sz="2000" dirty="0">
              <a:latin typeface="Arial" panose="020B0604020202020204" pitchFamily="34" charset="0"/>
              <a:cs typeface="Arial" panose="020B0604020202020204" pitchFamily="34" charset="0"/>
            </a:endParaRPr>
          </a:p>
          <a:p>
            <a:pPr marL="12700" marR="26034" algn="just">
              <a:spcBef>
                <a:spcPts val="200"/>
              </a:spcBef>
            </a:pPr>
            <a:r>
              <a:rPr lang="es-ES" sz="2000" spc="-45" dirty="0">
                <a:solidFill>
                  <a:srgbClr val="001F40"/>
                </a:solidFill>
                <a:latin typeface="Arial" panose="020B0604020202020204" pitchFamily="34" charset="0"/>
                <a:cs typeface="Arial" panose="020B0604020202020204" pitchFamily="34" charset="0"/>
              </a:rPr>
              <a:t>Se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favorece</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proceso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extracción</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directa</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porque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menos</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costoso</a:t>
            </a:r>
            <a:r>
              <a:rPr lang="es-ES" sz="2000" spc="5" dirty="0">
                <a:solidFill>
                  <a:srgbClr val="001F40"/>
                </a:solidFill>
                <a:latin typeface="Arial" panose="020B0604020202020204" pitchFamily="34" charset="0"/>
                <a:cs typeface="Arial" panose="020B0604020202020204" pitchFamily="34" charset="0"/>
              </a:rPr>
              <a:t> y</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más</a:t>
            </a:r>
            <a:r>
              <a:rPr lang="es-ES" sz="2000" spc="5" dirty="0">
                <a:solidFill>
                  <a:srgbClr val="001F40"/>
                </a:solidFill>
                <a:latin typeface="Arial" panose="020B0604020202020204" pitchFamily="34" charset="0"/>
                <a:cs typeface="Arial" panose="020B0604020202020204" pitchFamily="34" charset="0"/>
              </a:rPr>
              <a:t> </a:t>
            </a:r>
            <a:r>
              <a:rPr lang="es-ES" sz="2000" spc="25" dirty="0" smtClean="0">
                <a:solidFill>
                  <a:srgbClr val="001F40"/>
                </a:solidFill>
                <a:latin typeface="Arial" panose="020B0604020202020204" pitchFamily="34" charset="0"/>
                <a:cs typeface="Arial" panose="020B0604020202020204" pitchFamily="34" charset="0"/>
              </a:rPr>
              <a:t>respetuoso </a:t>
            </a:r>
            <a:r>
              <a:rPr lang="es-ES" sz="2000" spc="20" dirty="0" smtClean="0">
                <a:solidFill>
                  <a:srgbClr val="001F40"/>
                </a:solidFill>
                <a:latin typeface="Arial" panose="020B0604020202020204" pitchFamily="34" charset="0"/>
                <a:cs typeface="Arial" panose="020B0604020202020204" pitchFamily="34" charset="0"/>
              </a:rPr>
              <a:t>con</a:t>
            </a:r>
            <a:r>
              <a:rPr lang="es-ES" sz="2000" spc="-5" dirty="0" smtClean="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medio</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ambiente</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que</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proceso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evaporación</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convencional.</a:t>
            </a:r>
            <a:endParaRPr lang="es-ES" sz="2000" dirty="0">
              <a:latin typeface="Arial" panose="020B0604020202020204" pitchFamily="34" charset="0"/>
              <a:cs typeface="Arial" panose="020B0604020202020204" pitchFamily="34" charset="0"/>
            </a:endParaRPr>
          </a:p>
          <a:p>
            <a:pPr marL="342900" marR="369570" indent="-342900" algn="just">
              <a:buFont typeface="Arial" panose="020B0604020202020204" pitchFamily="34" charset="0"/>
              <a:buChar char="•"/>
              <a:tabLst>
                <a:tab pos="77470" algn="l"/>
              </a:tabLst>
            </a:pPr>
            <a:r>
              <a:rPr lang="es-ES" sz="2000" b="1" spc="-35" dirty="0" smtClean="0">
                <a:solidFill>
                  <a:srgbClr val="001F40"/>
                </a:solidFill>
                <a:latin typeface="Arial" panose="020B0604020202020204" pitchFamily="34" charset="0"/>
                <a:cs typeface="Arial" panose="020B0604020202020204" pitchFamily="34" charset="0"/>
              </a:rPr>
              <a:t>El </a:t>
            </a:r>
            <a:r>
              <a:rPr lang="es-ES" sz="2000" b="1" spc="35" dirty="0" err="1">
                <a:solidFill>
                  <a:srgbClr val="001F40"/>
                </a:solidFill>
                <a:latin typeface="Arial" panose="020B0604020202020204" pitchFamily="34" charset="0"/>
                <a:cs typeface="Arial" panose="020B0604020202020204" pitchFamily="34" charset="0"/>
              </a:rPr>
              <a:t>upstream</a:t>
            </a:r>
            <a:r>
              <a:rPr lang="es-ES" sz="2000" b="1" spc="35"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comienza con </a:t>
            </a:r>
            <a:r>
              <a:rPr lang="es-ES" sz="2000" b="1" spc="15" dirty="0">
                <a:solidFill>
                  <a:srgbClr val="001F40"/>
                </a:solidFill>
                <a:latin typeface="Arial" panose="020B0604020202020204" pitchFamily="34" charset="0"/>
                <a:cs typeface="Arial" panose="020B0604020202020204" pitchFamily="34" charset="0"/>
              </a:rPr>
              <a:t>el </a:t>
            </a:r>
            <a:r>
              <a:rPr lang="es-ES" sz="2000" b="1" spc="40" dirty="0">
                <a:solidFill>
                  <a:srgbClr val="001F40"/>
                </a:solidFill>
                <a:latin typeface="Arial" panose="020B0604020202020204" pitchFamily="34" charset="0"/>
                <a:cs typeface="Arial" panose="020B0604020202020204" pitchFamily="34" charset="0"/>
              </a:rPr>
              <a:t>bombeo </a:t>
            </a:r>
            <a:r>
              <a:rPr lang="es-ES" sz="2000" b="1" spc="25" dirty="0">
                <a:solidFill>
                  <a:srgbClr val="001F40"/>
                </a:solidFill>
                <a:latin typeface="Arial" panose="020B0604020202020204" pitchFamily="34" charset="0"/>
                <a:cs typeface="Arial" panose="020B0604020202020204" pitchFamily="34" charset="0"/>
              </a:rPr>
              <a:t>de </a:t>
            </a:r>
            <a:r>
              <a:rPr lang="es-ES" sz="2000" b="1" spc="10" dirty="0">
                <a:solidFill>
                  <a:srgbClr val="001F40"/>
                </a:solidFill>
                <a:latin typeface="Arial" panose="020B0604020202020204" pitchFamily="34" charset="0"/>
                <a:cs typeface="Arial" panose="020B0604020202020204" pitchFamily="34" charset="0"/>
              </a:rPr>
              <a:t>la </a:t>
            </a:r>
            <a:r>
              <a:rPr lang="es-ES" sz="2000" b="1" spc="25" dirty="0">
                <a:solidFill>
                  <a:srgbClr val="001F40"/>
                </a:solidFill>
                <a:latin typeface="Arial" panose="020B0604020202020204" pitchFamily="34" charset="0"/>
                <a:cs typeface="Arial" panose="020B0604020202020204" pitchFamily="34" charset="0"/>
              </a:rPr>
              <a:t>salmuera </a:t>
            </a:r>
            <a:r>
              <a:rPr lang="es-ES" sz="2000" b="1" spc="35" dirty="0">
                <a:solidFill>
                  <a:srgbClr val="001F40"/>
                </a:solidFill>
                <a:latin typeface="Arial" panose="020B0604020202020204" pitchFamily="34" charset="0"/>
                <a:cs typeface="Arial" panose="020B0604020202020204" pitchFamily="34" charset="0"/>
              </a:rPr>
              <a:t>natural </a:t>
            </a:r>
            <a:r>
              <a:rPr lang="es-ES" sz="2000" b="1" spc="5" dirty="0">
                <a:solidFill>
                  <a:srgbClr val="001F40"/>
                </a:solidFill>
                <a:latin typeface="Arial" panose="020B0604020202020204" pitchFamily="34" charset="0"/>
                <a:cs typeface="Arial" panose="020B0604020202020204" pitchFamily="34" charset="0"/>
              </a:rPr>
              <a:t>y </a:t>
            </a:r>
            <a:r>
              <a:rPr lang="es-ES" sz="2000" b="1" spc="30" dirty="0">
                <a:solidFill>
                  <a:srgbClr val="001F40"/>
                </a:solidFill>
                <a:latin typeface="Arial" panose="020B0604020202020204" pitchFamily="34" charset="0"/>
                <a:cs typeface="Arial" panose="020B0604020202020204" pitchFamily="34" charset="0"/>
              </a:rPr>
              <a:t>continúa </a:t>
            </a:r>
            <a:r>
              <a:rPr lang="es-ES" sz="2000" b="1" spc="20" dirty="0">
                <a:solidFill>
                  <a:srgbClr val="001F40"/>
                </a:solidFill>
                <a:latin typeface="Arial" panose="020B0604020202020204" pitchFamily="34" charset="0"/>
                <a:cs typeface="Arial" panose="020B0604020202020204" pitchFamily="34" charset="0"/>
              </a:rPr>
              <a:t>con </a:t>
            </a:r>
            <a:r>
              <a:rPr lang="es-ES" sz="2000" b="1" spc="10" dirty="0" smtClean="0">
                <a:solidFill>
                  <a:srgbClr val="001F40"/>
                </a:solidFill>
                <a:latin typeface="Arial" panose="020B0604020202020204" pitchFamily="34" charset="0"/>
                <a:cs typeface="Arial" panose="020B0604020202020204" pitchFamily="34" charset="0"/>
              </a:rPr>
              <a:t>la </a:t>
            </a:r>
            <a:r>
              <a:rPr lang="es-ES" sz="2000" b="1" spc="30" dirty="0" smtClean="0">
                <a:solidFill>
                  <a:srgbClr val="001F40"/>
                </a:solidFill>
                <a:latin typeface="Arial" panose="020B0604020202020204" pitchFamily="34" charset="0"/>
                <a:cs typeface="Arial" panose="020B0604020202020204" pitchFamily="34" charset="0"/>
              </a:rPr>
              <a:t>producción</a:t>
            </a:r>
            <a:r>
              <a:rPr lang="es-ES" sz="2000" b="1" spc="-5" dirty="0" smtClean="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de</a:t>
            </a:r>
            <a:r>
              <a:rPr lang="es-ES" sz="2000" b="1"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salmuera</a:t>
            </a:r>
            <a:r>
              <a:rPr lang="es-ES" sz="2000" b="1" dirty="0">
                <a:solidFill>
                  <a:srgbClr val="001F40"/>
                </a:solidFill>
                <a:latin typeface="Arial" panose="020B0604020202020204" pitchFamily="34" charset="0"/>
                <a:cs typeface="Arial" panose="020B0604020202020204" pitchFamily="34" charset="0"/>
              </a:rPr>
              <a:t> </a:t>
            </a:r>
            <a:r>
              <a:rPr lang="es-ES" sz="2000" b="1" spc="30" dirty="0">
                <a:solidFill>
                  <a:srgbClr val="001F40"/>
                </a:solidFill>
                <a:latin typeface="Arial" panose="020B0604020202020204" pitchFamily="34" charset="0"/>
                <a:cs typeface="Arial" panose="020B0604020202020204" pitchFamily="34" charset="0"/>
              </a:rPr>
              <a:t>purificada</a:t>
            </a:r>
            <a:r>
              <a:rPr lang="es-ES" sz="2000" b="1"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rica</a:t>
            </a:r>
            <a:r>
              <a:rPr lang="es-ES" sz="2000" b="1"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en</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litio.</a:t>
            </a:r>
            <a:r>
              <a:rPr lang="es-ES" sz="2000" b="1"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Luego,</a:t>
            </a:r>
            <a:r>
              <a:rPr lang="es-ES" sz="2000" b="1"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la</a:t>
            </a:r>
            <a:r>
              <a:rPr lang="es-ES" sz="2000" b="1"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salmuera</a:t>
            </a:r>
            <a:r>
              <a:rPr lang="es-ES" sz="2000" b="1" dirty="0">
                <a:solidFill>
                  <a:srgbClr val="001F40"/>
                </a:solidFill>
                <a:latin typeface="Arial" panose="020B0604020202020204" pitchFamily="34" charset="0"/>
                <a:cs typeface="Arial" panose="020B0604020202020204" pitchFamily="34" charset="0"/>
              </a:rPr>
              <a:t> </a:t>
            </a:r>
            <a:r>
              <a:rPr lang="es-ES" sz="2000" b="1" spc="5" dirty="0">
                <a:solidFill>
                  <a:srgbClr val="001F40"/>
                </a:solidFill>
                <a:latin typeface="Arial" panose="020B0604020202020204" pitchFamily="34" charset="0"/>
                <a:cs typeface="Arial" panose="020B0604020202020204" pitchFamily="34" charset="0"/>
              </a:rPr>
              <a:t>pasa</a:t>
            </a:r>
            <a:r>
              <a:rPr lang="es-ES" sz="2000" b="1" spc="-5" dirty="0">
                <a:solidFill>
                  <a:srgbClr val="001F40"/>
                </a:solidFill>
                <a:latin typeface="Arial" panose="020B0604020202020204" pitchFamily="34" charset="0"/>
                <a:cs typeface="Arial" panose="020B0604020202020204" pitchFamily="34" charset="0"/>
              </a:rPr>
              <a:t> </a:t>
            </a:r>
            <a:r>
              <a:rPr lang="es-ES" sz="2000" b="1" spc="50" dirty="0">
                <a:solidFill>
                  <a:srgbClr val="001F40"/>
                </a:solidFill>
                <a:latin typeface="Arial" panose="020B0604020202020204" pitchFamily="34" charset="0"/>
                <a:cs typeface="Arial" panose="020B0604020202020204" pitchFamily="34" charset="0"/>
              </a:rPr>
              <a:t>por</a:t>
            </a:r>
            <a:r>
              <a:rPr lang="es-ES" sz="2000" b="1" dirty="0">
                <a:solidFill>
                  <a:srgbClr val="001F40"/>
                </a:solidFill>
                <a:latin typeface="Arial" panose="020B0604020202020204" pitchFamily="34" charset="0"/>
                <a:cs typeface="Arial" panose="020B0604020202020204" pitchFamily="34" charset="0"/>
              </a:rPr>
              <a:t> </a:t>
            </a:r>
            <a:r>
              <a:rPr lang="es-ES" sz="2000" b="1" spc="15" dirty="0" smtClean="0">
                <a:solidFill>
                  <a:srgbClr val="001F40"/>
                </a:solidFill>
                <a:latin typeface="Arial" panose="020B0604020202020204" pitchFamily="34" charset="0"/>
                <a:cs typeface="Arial" panose="020B0604020202020204" pitchFamily="34" charset="0"/>
              </a:rPr>
              <a:t>el </a:t>
            </a:r>
            <a:r>
              <a:rPr lang="es-ES" sz="2000" b="1" spc="30" dirty="0" smtClean="0">
                <a:solidFill>
                  <a:srgbClr val="001F40"/>
                </a:solidFill>
                <a:latin typeface="Arial" panose="020B0604020202020204" pitchFamily="34" charset="0"/>
                <a:cs typeface="Arial" panose="020B0604020202020204" pitchFamily="34" charset="0"/>
              </a:rPr>
              <a:t>material </a:t>
            </a:r>
            <a:r>
              <a:rPr lang="es-ES" sz="2000" b="1" spc="25" dirty="0">
                <a:solidFill>
                  <a:srgbClr val="001F40"/>
                </a:solidFill>
                <a:latin typeface="Arial" panose="020B0604020202020204" pitchFamily="34" charset="0"/>
                <a:cs typeface="Arial" panose="020B0604020202020204" pitchFamily="34" charset="0"/>
              </a:rPr>
              <a:t>de </a:t>
            </a:r>
            <a:r>
              <a:rPr lang="es-ES" sz="2000" b="1" spc="20" dirty="0">
                <a:solidFill>
                  <a:srgbClr val="001F40"/>
                </a:solidFill>
                <a:latin typeface="Arial" panose="020B0604020202020204" pitchFamily="34" charset="0"/>
                <a:cs typeface="Arial" panose="020B0604020202020204" pitchFamily="34" charset="0"/>
              </a:rPr>
              <a:t>extracción, </a:t>
            </a:r>
            <a:r>
              <a:rPr lang="es-ES" sz="2000" b="1" spc="30" dirty="0">
                <a:solidFill>
                  <a:srgbClr val="001F40"/>
                </a:solidFill>
                <a:latin typeface="Arial" panose="020B0604020202020204" pitchFamily="34" charset="0"/>
                <a:cs typeface="Arial" panose="020B0604020202020204" pitchFamily="34" charset="0"/>
              </a:rPr>
              <a:t>que captura </a:t>
            </a:r>
            <a:r>
              <a:rPr lang="es-ES" sz="2000" b="1" spc="20" dirty="0">
                <a:solidFill>
                  <a:srgbClr val="001F40"/>
                </a:solidFill>
                <a:latin typeface="Arial" panose="020B0604020202020204" pitchFamily="34" charset="0"/>
                <a:cs typeface="Arial" panose="020B0604020202020204" pitchFamily="34" charset="0"/>
              </a:rPr>
              <a:t>selectivamente </a:t>
            </a:r>
            <a:r>
              <a:rPr lang="es-ES" sz="2000" b="1" spc="15" dirty="0">
                <a:solidFill>
                  <a:srgbClr val="001F40"/>
                </a:solidFill>
                <a:latin typeface="Arial" panose="020B0604020202020204" pitchFamily="34" charset="0"/>
                <a:cs typeface="Arial" panose="020B0604020202020204" pitchFamily="34" charset="0"/>
              </a:rPr>
              <a:t>el </a:t>
            </a:r>
            <a:r>
              <a:rPr lang="es-ES" sz="2000" b="1" spc="35" dirty="0">
                <a:solidFill>
                  <a:srgbClr val="001F40"/>
                </a:solidFill>
                <a:latin typeface="Arial" panose="020B0604020202020204" pitchFamily="34" charset="0"/>
                <a:cs typeface="Arial" panose="020B0604020202020204" pitchFamily="34" charset="0"/>
              </a:rPr>
              <a:t>litio </a:t>
            </a:r>
            <a:r>
              <a:rPr lang="es-ES" sz="2000" b="1" spc="25" dirty="0">
                <a:solidFill>
                  <a:srgbClr val="001F40"/>
                </a:solidFill>
                <a:latin typeface="Arial" panose="020B0604020202020204" pitchFamily="34" charset="0"/>
                <a:cs typeface="Arial" panose="020B0604020202020204" pitchFamily="34" charset="0"/>
              </a:rPr>
              <a:t>de </a:t>
            </a:r>
            <a:r>
              <a:rPr lang="es-ES" sz="2000" b="1" spc="10" dirty="0">
                <a:solidFill>
                  <a:srgbClr val="001F40"/>
                </a:solidFill>
                <a:latin typeface="Arial" panose="020B0604020202020204" pitchFamily="34" charset="0"/>
                <a:cs typeface="Arial" panose="020B0604020202020204" pitchFamily="34" charset="0"/>
              </a:rPr>
              <a:t>la </a:t>
            </a:r>
            <a:r>
              <a:rPr lang="es-ES" sz="2000" b="1" spc="20" dirty="0">
                <a:solidFill>
                  <a:srgbClr val="001F40"/>
                </a:solidFill>
                <a:latin typeface="Arial" panose="020B0604020202020204" pitchFamily="34" charset="0"/>
                <a:cs typeface="Arial" panose="020B0604020202020204" pitchFamily="34" charset="0"/>
              </a:rPr>
              <a:t>salmuera. </a:t>
            </a:r>
            <a:r>
              <a:rPr lang="es-ES" sz="2000" b="1" spc="-15" dirty="0" smtClean="0">
                <a:solidFill>
                  <a:srgbClr val="001F40"/>
                </a:solidFill>
                <a:latin typeface="Arial" panose="020B0604020202020204" pitchFamily="34" charset="0"/>
                <a:cs typeface="Arial" panose="020B0604020202020204" pitchFamily="34" charset="0"/>
              </a:rPr>
              <a:t>La </a:t>
            </a:r>
            <a:r>
              <a:rPr lang="es-ES" sz="2000" b="1" spc="25" dirty="0" smtClean="0">
                <a:solidFill>
                  <a:srgbClr val="001F40"/>
                </a:solidFill>
                <a:latin typeface="Arial" panose="020B0604020202020204" pitchFamily="34" charset="0"/>
                <a:cs typeface="Arial" panose="020B0604020202020204" pitchFamily="34" charset="0"/>
              </a:rPr>
              <a:t>salmuera</a:t>
            </a:r>
            <a:r>
              <a:rPr lang="es-ES" sz="2000" b="1" spc="-5" dirty="0" smtClean="0">
                <a:solidFill>
                  <a:srgbClr val="001F40"/>
                </a:solidFill>
                <a:latin typeface="Arial" panose="020B0604020202020204" pitchFamily="34" charset="0"/>
                <a:cs typeface="Arial" panose="020B0604020202020204" pitchFamily="34" charset="0"/>
              </a:rPr>
              <a:t> </a:t>
            </a:r>
            <a:r>
              <a:rPr lang="es-ES" sz="2000" b="1" spc="30" dirty="0">
                <a:solidFill>
                  <a:srgbClr val="001F40"/>
                </a:solidFill>
                <a:latin typeface="Arial" panose="020B0604020202020204" pitchFamily="34" charset="0"/>
                <a:cs typeface="Arial" panose="020B0604020202020204" pitchFamily="34" charset="0"/>
              </a:rPr>
              <a:t>empobrecida</a:t>
            </a:r>
            <a:r>
              <a:rPr lang="es-ES" sz="2000" b="1" spc="-10"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en</a:t>
            </a:r>
            <a:r>
              <a:rPr lang="es-ES" sz="2000" b="1" spc="-5" dirty="0">
                <a:solidFill>
                  <a:srgbClr val="001F40"/>
                </a:solidFill>
                <a:latin typeface="Arial" panose="020B0604020202020204" pitchFamily="34" charset="0"/>
                <a:cs typeface="Arial" panose="020B0604020202020204" pitchFamily="34" charset="0"/>
              </a:rPr>
              <a:t> </a:t>
            </a:r>
            <a:r>
              <a:rPr lang="es-ES" sz="2000" b="1" spc="35" dirty="0">
                <a:solidFill>
                  <a:srgbClr val="001F40"/>
                </a:solidFill>
                <a:latin typeface="Arial" panose="020B0604020202020204" pitchFamily="34" charset="0"/>
                <a:cs typeface="Arial" panose="020B0604020202020204" pitchFamily="34" charset="0"/>
              </a:rPr>
              <a:t>litio</a:t>
            </a:r>
            <a:r>
              <a:rPr lang="es-ES" sz="2000" b="1" spc="-5"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se</a:t>
            </a:r>
            <a:r>
              <a:rPr lang="es-ES" sz="2000" b="1" spc="-5"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envía</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de</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vuelta</a:t>
            </a:r>
            <a:r>
              <a:rPr lang="es-ES" sz="2000" b="1" spc="-5"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al</a:t>
            </a:r>
            <a:r>
              <a:rPr lang="es-ES" sz="2000" b="1" spc="-5"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salar.</a:t>
            </a:r>
            <a:endParaRPr lang="es-ES" sz="2000" b="1" dirty="0">
              <a:latin typeface="Arial" panose="020B0604020202020204" pitchFamily="34" charset="0"/>
              <a:cs typeface="Arial" panose="020B0604020202020204" pitchFamily="34" charset="0"/>
            </a:endParaRPr>
          </a:p>
          <a:p>
            <a:pPr marL="342900" marR="5080" indent="-342900" algn="just">
              <a:buFont typeface="Arial" panose="020B0604020202020204" pitchFamily="34" charset="0"/>
              <a:buChar char="•"/>
              <a:tabLst>
                <a:tab pos="77470" algn="l"/>
              </a:tabLst>
            </a:pPr>
            <a:r>
              <a:rPr lang="es-ES" sz="2000" b="1" spc="-15" dirty="0">
                <a:solidFill>
                  <a:srgbClr val="001F40"/>
                </a:solidFill>
                <a:latin typeface="Arial" panose="020B0604020202020204" pitchFamily="34" charset="0"/>
                <a:cs typeface="Arial" panose="020B0604020202020204" pitchFamily="34" charset="0"/>
              </a:rPr>
              <a:t>La</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salmuera</a:t>
            </a:r>
            <a:r>
              <a:rPr lang="es-ES" sz="2000" b="1" dirty="0">
                <a:solidFill>
                  <a:srgbClr val="001F40"/>
                </a:solidFill>
                <a:latin typeface="Arial" panose="020B0604020202020204" pitchFamily="34" charset="0"/>
                <a:cs typeface="Arial" panose="020B0604020202020204" pitchFamily="34" charset="0"/>
              </a:rPr>
              <a:t> </a:t>
            </a:r>
            <a:r>
              <a:rPr lang="es-ES" sz="2000" b="1" spc="35" dirty="0">
                <a:solidFill>
                  <a:srgbClr val="001F40"/>
                </a:solidFill>
                <a:latin typeface="Arial" panose="020B0604020202020204" pitchFamily="34" charset="0"/>
                <a:cs typeface="Arial" panose="020B0604020202020204" pitchFamily="34" charset="0"/>
              </a:rPr>
              <a:t>finalmente</a:t>
            </a:r>
            <a:r>
              <a:rPr lang="es-ES" sz="2000" b="1"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se</a:t>
            </a:r>
            <a:r>
              <a:rPr lang="es-ES" sz="2000" b="1" spc="-5" dirty="0">
                <a:solidFill>
                  <a:srgbClr val="001F40"/>
                </a:solidFill>
                <a:latin typeface="Arial" panose="020B0604020202020204" pitchFamily="34" charset="0"/>
                <a:cs typeface="Arial" panose="020B0604020202020204" pitchFamily="34" charset="0"/>
              </a:rPr>
              <a:t> </a:t>
            </a:r>
            <a:r>
              <a:rPr lang="es-ES" sz="2000" b="1" spc="40" dirty="0">
                <a:solidFill>
                  <a:srgbClr val="001F40"/>
                </a:solidFill>
                <a:latin typeface="Arial" panose="020B0604020202020204" pitchFamily="34" charset="0"/>
                <a:cs typeface="Arial" panose="020B0604020202020204" pitchFamily="34" charset="0"/>
              </a:rPr>
              <a:t>trata</a:t>
            </a:r>
            <a:r>
              <a:rPr lang="es-ES" sz="2000" b="1"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con</a:t>
            </a:r>
            <a:r>
              <a:rPr lang="es-ES" sz="2000" b="1" dirty="0">
                <a:solidFill>
                  <a:srgbClr val="001F40"/>
                </a:solidFill>
                <a:latin typeface="Arial" panose="020B0604020202020204" pitchFamily="34" charset="0"/>
                <a:cs typeface="Arial" panose="020B0604020202020204" pitchFamily="34" charset="0"/>
              </a:rPr>
              <a:t> </a:t>
            </a:r>
            <a:r>
              <a:rPr lang="es-ES" sz="2000" b="1" spc="45" dirty="0">
                <a:solidFill>
                  <a:srgbClr val="001F40"/>
                </a:solidFill>
                <a:latin typeface="Arial" panose="020B0604020202020204" pitchFamily="34" charset="0"/>
                <a:cs typeface="Arial" panose="020B0604020202020204" pitchFamily="34" charset="0"/>
              </a:rPr>
              <a:t>un</a:t>
            </a:r>
            <a:r>
              <a:rPr lang="es-ES" sz="2000" b="1" spc="-5"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reactivo,</a:t>
            </a:r>
            <a:r>
              <a:rPr lang="es-ES" sz="2000" b="1" dirty="0">
                <a:solidFill>
                  <a:srgbClr val="001F40"/>
                </a:solidFill>
                <a:latin typeface="Arial" panose="020B0604020202020204" pitchFamily="34" charset="0"/>
                <a:cs typeface="Arial" panose="020B0604020202020204" pitchFamily="34" charset="0"/>
              </a:rPr>
              <a:t> </a:t>
            </a:r>
            <a:r>
              <a:rPr lang="es-ES" sz="2000" b="1" spc="35" dirty="0">
                <a:solidFill>
                  <a:srgbClr val="001F40"/>
                </a:solidFill>
                <a:latin typeface="Arial" panose="020B0604020202020204" pitchFamily="34" charset="0"/>
                <a:cs typeface="Arial" panose="020B0604020202020204" pitchFamily="34" charset="0"/>
              </a:rPr>
              <a:t>como</a:t>
            </a:r>
            <a:r>
              <a:rPr lang="es-ES" sz="2000" b="1" dirty="0">
                <a:solidFill>
                  <a:srgbClr val="001F40"/>
                </a:solidFill>
                <a:latin typeface="Arial" panose="020B0604020202020204" pitchFamily="34" charset="0"/>
                <a:cs typeface="Arial" panose="020B0604020202020204" pitchFamily="34" charset="0"/>
              </a:rPr>
              <a:t> </a:t>
            </a:r>
            <a:r>
              <a:rPr lang="es-ES" sz="2000" b="1" spc="30" dirty="0">
                <a:solidFill>
                  <a:srgbClr val="001F40"/>
                </a:solidFill>
                <a:latin typeface="Arial" panose="020B0604020202020204" pitchFamily="34" charset="0"/>
                <a:cs typeface="Arial" panose="020B0604020202020204" pitchFamily="34" charset="0"/>
              </a:rPr>
              <a:t>carbonato</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de</a:t>
            </a:r>
            <a:r>
              <a:rPr lang="es-ES" sz="2000" b="1"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sodio,</a:t>
            </a:r>
            <a:r>
              <a:rPr lang="es-ES" sz="2000" b="1"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para</a:t>
            </a:r>
            <a:r>
              <a:rPr lang="es-ES" sz="2000" b="1" spc="-5" dirty="0">
                <a:solidFill>
                  <a:srgbClr val="001F40"/>
                </a:solidFill>
                <a:latin typeface="Arial" panose="020B0604020202020204" pitchFamily="34" charset="0"/>
                <a:cs typeface="Arial" panose="020B0604020202020204" pitchFamily="34" charset="0"/>
              </a:rPr>
              <a:t> </a:t>
            </a:r>
            <a:r>
              <a:rPr lang="es-ES" sz="2000" b="1" spc="50" dirty="0" smtClean="0">
                <a:solidFill>
                  <a:srgbClr val="001F40"/>
                </a:solidFill>
                <a:latin typeface="Arial" panose="020B0604020202020204" pitchFamily="34" charset="0"/>
                <a:cs typeface="Arial" panose="020B0604020202020204" pitchFamily="34" charset="0"/>
              </a:rPr>
              <a:t>formar </a:t>
            </a:r>
            <a:r>
              <a:rPr lang="es-ES" sz="2000" b="1" spc="30" dirty="0" smtClean="0">
                <a:solidFill>
                  <a:srgbClr val="001F40"/>
                </a:solidFill>
                <a:latin typeface="Arial" panose="020B0604020202020204" pitchFamily="34" charset="0"/>
                <a:cs typeface="Arial" panose="020B0604020202020204" pitchFamily="34" charset="0"/>
              </a:rPr>
              <a:t>carbonato </a:t>
            </a:r>
            <a:r>
              <a:rPr lang="es-ES" sz="2000" b="1" spc="25" dirty="0">
                <a:solidFill>
                  <a:srgbClr val="001F40"/>
                </a:solidFill>
                <a:latin typeface="Arial" panose="020B0604020202020204" pitchFamily="34" charset="0"/>
                <a:cs typeface="Arial" panose="020B0604020202020204" pitchFamily="34" charset="0"/>
              </a:rPr>
              <a:t>de </a:t>
            </a:r>
            <a:r>
              <a:rPr lang="es-ES" sz="2000" b="1" spc="35" dirty="0">
                <a:solidFill>
                  <a:srgbClr val="001F40"/>
                </a:solidFill>
                <a:latin typeface="Arial" panose="020B0604020202020204" pitchFamily="34" charset="0"/>
                <a:cs typeface="Arial" panose="020B0604020202020204" pitchFamily="34" charset="0"/>
              </a:rPr>
              <a:t>litio </a:t>
            </a:r>
            <a:r>
              <a:rPr lang="es-ES" sz="2000" b="1" spc="25" dirty="0">
                <a:solidFill>
                  <a:srgbClr val="001F40"/>
                </a:solidFill>
                <a:latin typeface="Arial" panose="020B0604020202020204" pitchFamily="34" charset="0"/>
                <a:cs typeface="Arial" panose="020B0604020202020204" pitchFamily="34" charset="0"/>
              </a:rPr>
              <a:t>de </a:t>
            </a:r>
            <a:r>
              <a:rPr lang="es-ES" sz="2000" b="1" spc="40" dirty="0">
                <a:solidFill>
                  <a:srgbClr val="001F40"/>
                </a:solidFill>
                <a:latin typeface="Arial" panose="020B0604020202020204" pitchFamily="34" charset="0"/>
                <a:cs typeface="Arial" panose="020B0604020202020204" pitchFamily="34" charset="0"/>
              </a:rPr>
              <a:t>grado </a:t>
            </a:r>
            <a:r>
              <a:rPr lang="es-ES" sz="2000" b="1" spc="25" dirty="0">
                <a:solidFill>
                  <a:srgbClr val="001F40"/>
                </a:solidFill>
                <a:latin typeface="Arial" panose="020B0604020202020204" pitchFamily="34" charset="0"/>
                <a:cs typeface="Arial" panose="020B0604020202020204" pitchFamily="34" charset="0"/>
              </a:rPr>
              <a:t>de </a:t>
            </a:r>
            <a:r>
              <a:rPr lang="es-ES" sz="2000" b="1" spc="30" dirty="0">
                <a:solidFill>
                  <a:srgbClr val="001F40"/>
                </a:solidFill>
                <a:latin typeface="Arial" panose="020B0604020202020204" pitchFamily="34" charset="0"/>
                <a:cs typeface="Arial" panose="020B0604020202020204" pitchFamily="34" charset="0"/>
              </a:rPr>
              <a:t>batería </a:t>
            </a:r>
            <a:r>
              <a:rPr lang="es-ES" sz="2000" b="1" spc="50" dirty="0">
                <a:solidFill>
                  <a:srgbClr val="001F40"/>
                </a:solidFill>
                <a:latin typeface="Arial" panose="020B0604020202020204" pitchFamily="34" charset="0"/>
                <a:cs typeface="Arial" panose="020B0604020202020204" pitchFamily="34" charset="0"/>
              </a:rPr>
              <a:t>por </a:t>
            </a:r>
            <a:r>
              <a:rPr lang="es-ES" sz="2000" b="1" spc="25" dirty="0">
                <a:solidFill>
                  <a:srgbClr val="001F40"/>
                </a:solidFill>
                <a:latin typeface="Arial" panose="020B0604020202020204" pitchFamily="34" charset="0"/>
                <a:cs typeface="Arial" panose="020B0604020202020204" pitchFamily="34" charset="0"/>
              </a:rPr>
              <a:t>precipitación. </a:t>
            </a:r>
            <a:r>
              <a:rPr lang="es-ES" sz="2000" b="1" spc="15" dirty="0">
                <a:solidFill>
                  <a:srgbClr val="001F40"/>
                </a:solidFill>
                <a:latin typeface="Arial" panose="020B0604020202020204" pitchFamily="34" charset="0"/>
                <a:cs typeface="Arial" panose="020B0604020202020204" pitchFamily="34" charset="0"/>
              </a:rPr>
              <a:t>Luego, el </a:t>
            </a:r>
            <a:r>
              <a:rPr lang="es-ES" sz="2000" b="1" spc="40" dirty="0">
                <a:solidFill>
                  <a:srgbClr val="001F40"/>
                </a:solidFill>
                <a:latin typeface="Arial" panose="020B0604020202020204" pitchFamily="34" charset="0"/>
                <a:cs typeface="Arial" panose="020B0604020202020204" pitchFamily="34" charset="0"/>
              </a:rPr>
              <a:t>producto </a:t>
            </a:r>
            <a:r>
              <a:rPr lang="es-ES" sz="2000" b="1" spc="-10" dirty="0">
                <a:solidFill>
                  <a:srgbClr val="001F40"/>
                </a:solidFill>
                <a:latin typeface="Arial" panose="020B0604020202020204" pitchFamily="34" charset="0"/>
                <a:cs typeface="Arial" panose="020B0604020202020204" pitchFamily="34" charset="0"/>
              </a:rPr>
              <a:t>se </a:t>
            </a:r>
            <a:r>
              <a:rPr lang="es-ES" sz="2000" b="1" spc="30" dirty="0">
                <a:solidFill>
                  <a:srgbClr val="001F40"/>
                </a:solidFill>
                <a:latin typeface="Arial" panose="020B0604020202020204" pitchFamily="34" charset="0"/>
                <a:cs typeface="Arial" panose="020B0604020202020204" pitchFamily="34" charset="0"/>
              </a:rPr>
              <a:t>filtra</a:t>
            </a:r>
            <a:r>
              <a:rPr lang="es-ES" sz="2000" b="1" spc="30" dirty="0" smtClean="0">
                <a:solidFill>
                  <a:srgbClr val="001F40"/>
                </a:solidFill>
                <a:latin typeface="Arial" panose="020B0604020202020204" pitchFamily="34" charset="0"/>
                <a:cs typeface="Arial" panose="020B0604020202020204" pitchFamily="34" charset="0"/>
              </a:rPr>
              <a:t>, </a:t>
            </a:r>
            <a:r>
              <a:rPr lang="es-ES" sz="2000" b="1" spc="-10" dirty="0" smtClean="0">
                <a:solidFill>
                  <a:srgbClr val="001F40"/>
                </a:solidFill>
                <a:latin typeface="Arial" panose="020B0604020202020204" pitchFamily="34" charset="0"/>
                <a:cs typeface="Arial" panose="020B0604020202020204" pitchFamily="34" charset="0"/>
              </a:rPr>
              <a:t>se</a:t>
            </a:r>
            <a:r>
              <a:rPr lang="es-ES" sz="2000" b="1" spc="-5" dirty="0" smtClean="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seca</a:t>
            </a:r>
            <a:r>
              <a:rPr lang="es-ES" sz="2000" b="1" spc="-5" dirty="0">
                <a:solidFill>
                  <a:srgbClr val="001F40"/>
                </a:solidFill>
                <a:latin typeface="Arial" panose="020B0604020202020204" pitchFamily="34" charset="0"/>
                <a:cs typeface="Arial" panose="020B0604020202020204" pitchFamily="34" charset="0"/>
              </a:rPr>
              <a:t> </a:t>
            </a:r>
            <a:r>
              <a:rPr lang="es-ES" sz="2000" b="1" spc="5" dirty="0">
                <a:solidFill>
                  <a:srgbClr val="001F40"/>
                </a:solidFill>
                <a:latin typeface="Arial" panose="020B0604020202020204" pitchFamily="34" charset="0"/>
                <a:cs typeface="Arial" panose="020B0604020202020204" pitchFamily="34" charset="0"/>
              </a:rPr>
              <a:t>y</a:t>
            </a:r>
            <a:r>
              <a:rPr lang="es-ES" sz="2000" b="1" spc="-5"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se</a:t>
            </a:r>
            <a:r>
              <a:rPr lang="es-ES" sz="2000" b="1" spc="-5" dirty="0">
                <a:solidFill>
                  <a:srgbClr val="001F40"/>
                </a:solidFill>
                <a:latin typeface="Arial" panose="020B0604020202020204" pitchFamily="34" charset="0"/>
                <a:cs typeface="Arial" panose="020B0604020202020204" pitchFamily="34" charset="0"/>
              </a:rPr>
              <a:t> </a:t>
            </a:r>
            <a:r>
              <a:rPr lang="es-ES" sz="2000" b="1" spc="5" dirty="0">
                <a:solidFill>
                  <a:srgbClr val="001F40"/>
                </a:solidFill>
                <a:latin typeface="Arial" panose="020B0604020202020204" pitchFamily="34" charset="0"/>
                <a:cs typeface="Arial" panose="020B0604020202020204" pitchFamily="34" charset="0"/>
              </a:rPr>
              <a:t>envasa</a:t>
            </a:r>
            <a:r>
              <a:rPr lang="es-ES" sz="2000" b="1" spc="-5"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antes</a:t>
            </a:r>
            <a:r>
              <a:rPr lang="es-ES" sz="2000" b="1" spc="-5"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del</a:t>
            </a:r>
            <a:r>
              <a:rPr lang="es-ES" sz="2000" b="1" spc="-5"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envío</a:t>
            </a:r>
            <a:r>
              <a:rPr lang="es-ES" sz="2000" b="1" spc="15" dirty="0" smtClean="0">
                <a:solidFill>
                  <a:srgbClr val="001F40"/>
                </a:solidFill>
                <a:latin typeface="Arial" panose="020B0604020202020204" pitchFamily="34" charset="0"/>
                <a:cs typeface="Arial" panose="020B0604020202020204" pitchFamily="34" charset="0"/>
              </a:rPr>
              <a:t>.</a:t>
            </a:r>
            <a:endParaRPr sz="750" b="1" dirty="0">
              <a:latin typeface="Microsoft Sans Serif"/>
              <a:cs typeface="Microsoft Sans Serif"/>
            </a:endParaRPr>
          </a:p>
        </p:txBody>
      </p:sp>
      <p:sp>
        <p:nvSpPr>
          <p:cNvPr id="61" name="object 61"/>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3</a:t>
            </a:fld>
            <a:endParaRPr spc="10" dirty="0"/>
          </a:p>
        </p:txBody>
      </p:sp>
      <p:sp>
        <p:nvSpPr>
          <p:cNvPr id="57" name="object 57"/>
          <p:cNvSpPr txBox="1"/>
          <p:nvPr/>
        </p:nvSpPr>
        <p:spPr>
          <a:xfrm>
            <a:off x="9886156" y="8109200"/>
            <a:ext cx="7836391" cy="2523767"/>
          </a:xfrm>
          <a:prstGeom prst="rect">
            <a:avLst/>
          </a:prstGeom>
        </p:spPr>
        <p:txBody>
          <a:bodyPr vert="horz" wrap="square" lIns="0" tIns="58419" rIns="0" bIns="0" rtlCol="0">
            <a:spAutoFit/>
          </a:bodyPr>
          <a:lstStyle/>
          <a:p>
            <a:pPr marL="12700">
              <a:spcBef>
                <a:spcPts val="459"/>
              </a:spcBef>
            </a:pPr>
            <a:r>
              <a:rPr sz="1400" b="1" spc="15" dirty="0">
                <a:solidFill>
                  <a:srgbClr val="F27900"/>
                </a:solidFill>
                <a:latin typeface="Arial" panose="020B0604020202020204" pitchFamily="34" charset="0"/>
                <a:cs typeface="Arial" panose="020B0604020202020204" pitchFamily="34" charset="0"/>
              </a:rPr>
              <a:t>Características</a:t>
            </a:r>
            <a:r>
              <a:rPr sz="1400" b="1" spc="-25" dirty="0">
                <a:solidFill>
                  <a:srgbClr val="F27900"/>
                </a:solidFill>
                <a:latin typeface="Arial" panose="020B0604020202020204" pitchFamily="34" charset="0"/>
                <a:cs typeface="Arial" panose="020B0604020202020204" pitchFamily="34" charset="0"/>
              </a:rPr>
              <a:t> </a:t>
            </a:r>
            <a:r>
              <a:rPr sz="1400" b="1" spc="25" dirty="0">
                <a:solidFill>
                  <a:srgbClr val="F27900"/>
                </a:solidFill>
                <a:latin typeface="Arial" panose="020B0604020202020204" pitchFamily="34" charset="0"/>
                <a:cs typeface="Arial" panose="020B0604020202020204" pitchFamily="34" charset="0"/>
              </a:rPr>
              <a:t>del</a:t>
            </a:r>
            <a:r>
              <a:rPr sz="1400" b="1" spc="-25" dirty="0">
                <a:solidFill>
                  <a:srgbClr val="F27900"/>
                </a:solidFill>
                <a:latin typeface="Arial" panose="020B0604020202020204" pitchFamily="34" charset="0"/>
                <a:cs typeface="Arial" panose="020B0604020202020204" pitchFamily="34" charset="0"/>
              </a:rPr>
              <a:t> </a:t>
            </a:r>
            <a:r>
              <a:rPr sz="1400" b="1" spc="15" dirty="0">
                <a:solidFill>
                  <a:srgbClr val="F27900"/>
                </a:solidFill>
                <a:latin typeface="Arial" panose="020B0604020202020204" pitchFamily="34" charset="0"/>
                <a:cs typeface="Arial" panose="020B0604020202020204" pitchFamily="34" charset="0"/>
              </a:rPr>
              <a:t>sitio</a:t>
            </a:r>
            <a:r>
              <a:rPr sz="1400" b="1" spc="-25" dirty="0">
                <a:solidFill>
                  <a:srgbClr val="F27900"/>
                </a:solidFill>
                <a:latin typeface="Arial" panose="020B0604020202020204" pitchFamily="34" charset="0"/>
                <a:cs typeface="Arial" panose="020B0604020202020204" pitchFamily="34" charset="0"/>
              </a:rPr>
              <a:t> </a:t>
            </a:r>
            <a:r>
              <a:rPr sz="1400" b="1" spc="40" dirty="0">
                <a:solidFill>
                  <a:srgbClr val="F27900"/>
                </a:solidFill>
                <a:latin typeface="Arial" panose="020B0604020202020204" pitchFamily="34" charset="0"/>
                <a:cs typeface="Arial" panose="020B0604020202020204" pitchFamily="34" charset="0"/>
              </a:rPr>
              <a:t>minero</a:t>
            </a:r>
            <a:endParaRPr sz="14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400" b="1" spc="30" dirty="0">
                <a:solidFill>
                  <a:srgbClr val="001F40"/>
                </a:solidFill>
                <a:latin typeface="Arial" panose="020B0604020202020204" pitchFamily="34" charset="0"/>
                <a:cs typeface="Arial" panose="020B0604020202020204" pitchFamily="34" charset="0"/>
              </a:rPr>
              <a:t>Mineral:</a:t>
            </a:r>
            <a:r>
              <a:rPr sz="1400" b="1" spc="-45" dirty="0">
                <a:solidFill>
                  <a:srgbClr val="001F40"/>
                </a:solidFill>
                <a:latin typeface="Arial" panose="020B0604020202020204" pitchFamily="34" charset="0"/>
                <a:cs typeface="Arial" panose="020B0604020202020204" pitchFamily="34" charset="0"/>
              </a:rPr>
              <a:t> </a:t>
            </a:r>
            <a:r>
              <a:rPr sz="1400" b="1" spc="30" dirty="0">
                <a:solidFill>
                  <a:srgbClr val="001F40"/>
                </a:solidFill>
                <a:latin typeface="Arial" panose="020B0604020202020204" pitchFamily="34" charset="0"/>
                <a:cs typeface="Arial" panose="020B0604020202020204" pitchFamily="34" charset="0"/>
              </a:rPr>
              <a:t>Litio</a:t>
            </a:r>
            <a:endParaRPr sz="1400" b="1" dirty="0">
              <a:latin typeface="Arial" panose="020B0604020202020204" pitchFamily="34" charset="0"/>
              <a:cs typeface="Arial" panose="020B0604020202020204" pitchFamily="34" charset="0"/>
            </a:endParaRPr>
          </a:p>
          <a:p>
            <a:pPr marL="60960" indent="-48895">
              <a:spcBef>
                <a:spcPts val="710"/>
              </a:spcBef>
              <a:buChar char="•"/>
              <a:tabLst>
                <a:tab pos="61594" algn="l"/>
              </a:tabLst>
            </a:pPr>
            <a:r>
              <a:rPr sz="1400" b="1" spc="10" dirty="0">
                <a:solidFill>
                  <a:srgbClr val="001F40"/>
                </a:solidFill>
                <a:latin typeface="Arial" panose="020B0604020202020204" pitchFamily="34" charset="0"/>
                <a:cs typeface="Arial" panose="020B0604020202020204" pitchFamily="34" charset="0"/>
              </a:rPr>
              <a:t>Tipo</a:t>
            </a:r>
            <a:r>
              <a:rPr sz="1400" b="1" spc="-15"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de</a:t>
            </a:r>
            <a:r>
              <a:rPr sz="1400" b="1" spc="-15"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mina:</a:t>
            </a:r>
            <a:r>
              <a:rPr sz="1400" b="1" spc="-15"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depósito</a:t>
            </a:r>
            <a:r>
              <a:rPr sz="1400" b="1" spc="-15"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de</a:t>
            </a:r>
            <a:r>
              <a:rPr sz="1400" b="1" spc="-15"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salmuera</a:t>
            </a:r>
            <a:endParaRPr sz="1400" b="1" dirty="0">
              <a:latin typeface="Arial" panose="020B0604020202020204" pitchFamily="34" charset="0"/>
              <a:cs typeface="Arial" panose="020B0604020202020204" pitchFamily="34" charset="0"/>
            </a:endParaRPr>
          </a:p>
          <a:p>
            <a:pPr marL="88900" indent="-76835">
              <a:spcBef>
                <a:spcPts val="430"/>
              </a:spcBef>
              <a:buChar char="•"/>
              <a:tabLst>
                <a:tab pos="89535" algn="l"/>
              </a:tabLst>
            </a:pPr>
            <a:r>
              <a:rPr sz="1400" b="1" spc="20" dirty="0">
                <a:solidFill>
                  <a:srgbClr val="001F40"/>
                </a:solidFill>
                <a:latin typeface="Arial" panose="020B0604020202020204" pitchFamily="34" charset="0"/>
                <a:cs typeface="Arial" panose="020B0604020202020204" pitchFamily="34" charset="0"/>
              </a:rPr>
              <a:t>Producción:</a:t>
            </a:r>
            <a:r>
              <a:rPr sz="1400" b="1" spc="-35" dirty="0">
                <a:solidFill>
                  <a:srgbClr val="001F40"/>
                </a:solidFill>
                <a:latin typeface="Arial" panose="020B0604020202020204" pitchFamily="34" charset="0"/>
                <a:cs typeface="Arial" panose="020B0604020202020204" pitchFamily="34" charset="0"/>
              </a:rPr>
              <a:t> </a:t>
            </a:r>
            <a:r>
              <a:rPr sz="1400" b="1" dirty="0">
                <a:solidFill>
                  <a:srgbClr val="001F40"/>
                </a:solidFill>
                <a:latin typeface="Arial" panose="020B0604020202020204" pitchFamily="34" charset="0"/>
                <a:cs typeface="Arial" panose="020B0604020202020204" pitchFamily="34" charset="0"/>
              </a:rPr>
              <a:t>20kT</a:t>
            </a:r>
            <a:r>
              <a:rPr sz="1400" b="1" spc="-30" dirty="0">
                <a:solidFill>
                  <a:srgbClr val="001F40"/>
                </a:solidFill>
                <a:latin typeface="Arial" panose="020B0604020202020204" pitchFamily="34" charset="0"/>
                <a:cs typeface="Arial" panose="020B0604020202020204" pitchFamily="34" charset="0"/>
              </a:rPr>
              <a:t> </a:t>
            </a:r>
            <a:r>
              <a:rPr sz="1400" b="1" spc="-75" dirty="0">
                <a:solidFill>
                  <a:srgbClr val="001F40"/>
                </a:solidFill>
                <a:latin typeface="Arial" panose="020B0604020202020204" pitchFamily="34" charset="0"/>
                <a:cs typeface="Arial" panose="020B0604020202020204" pitchFamily="34" charset="0"/>
              </a:rPr>
              <a:t>LCE</a:t>
            </a:r>
            <a:endParaRPr sz="14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400" b="1" spc="35" dirty="0">
                <a:solidFill>
                  <a:srgbClr val="001F40"/>
                </a:solidFill>
                <a:latin typeface="Arial" panose="020B0604020202020204" pitchFamily="34" charset="0"/>
                <a:cs typeface="Arial" panose="020B0604020202020204" pitchFamily="34" charset="0"/>
              </a:rPr>
              <a:t>Altitud:</a:t>
            </a:r>
            <a:r>
              <a:rPr sz="1400" b="1" spc="-40" dirty="0">
                <a:solidFill>
                  <a:srgbClr val="001F40"/>
                </a:solidFill>
                <a:latin typeface="Arial" panose="020B0604020202020204" pitchFamily="34" charset="0"/>
                <a:cs typeface="Arial" panose="020B0604020202020204" pitchFamily="34" charset="0"/>
              </a:rPr>
              <a:t> </a:t>
            </a:r>
            <a:r>
              <a:rPr sz="1400" b="1" spc="10" dirty="0">
                <a:solidFill>
                  <a:srgbClr val="001F40"/>
                </a:solidFill>
                <a:latin typeface="Arial" panose="020B0604020202020204" pitchFamily="34" charset="0"/>
                <a:cs typeface="Arial" panose="020B0604020202020204" pitchFamily="34" charset="0"/>
              </a:rPr>
              <a:t>4.000</a:t>
            </a:r>
            <a:r>
              <a:rPr sz="1400" b="1" spc="-35" dirty="0">
                <a:solidFill>
                  <a:srgbClr val="001F40"/>
                </a:solidFill>
                <a:latin typeface="Arial" panose="020B0604020202020204" pitchFamily="34" charset="0"/>
                <a:cs typeface="Arial" panose="020B0604020202020204" pitchFamily="34" charset="0"/>
              </a:rPr>
              <a:t> </a:t>
            </a:r>
            <a:r>
              <a:rPr sz="1400" b="1" spc="95" dirty="0">
                <a:solidFill>
                  <a:srgbClr val="001F40"/>
                </a:solidFill>
                <a:latin typeface="Arial" panose="020B0604020202020204" pitchFamily="34" charset="0"/>
                <a:cs typeface="Arial" panose="020B0604020202020204" pitchFamily="34" charset="0"/>
              </a:rPr>
              <a:t>m</a:t>
            </a:r>
            <a:endParaRPr sz="14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400" b="1" spc="30" dirty="0">
                <a:solidFill>
                  <a:srgbClr val="001F40"/>
                </a:solidFill>
                <a:latin typeface="Arial" panose="020B0604020202020204" pitchFamily="34" charset="0"/>
                <a:cs typeface="Arial" panose="020B0604020202020204" pitchFamily="34" charset="0"/>
              </a:rPr>
              <a:t>Temperatura:</a:t>
            </a:r>
            <a:r>
              <a:rPr sz="1400" b="1" spc="-20" dirty="0">
                <a:solidFill>
                  <a:srgbClr val="001F40"/>
                </a:solidFill>
                <a:latin typeface="Arial" panose="020B0604020202020204" pitchFamily="34" charset="0"/>
                <a:cs typeface="Arial" panose="020B0604020202020204" pitchFamily="34" charset="0"/>
              </a:rPr>
              <a:t> </a:t>
            </a:r>
            <a:r>
              <a:rPr sz="1400" b="1" spc="-10" dirty="0">
                <a:solidFill>
                  <a:srgbClr val="001F40"/>
                </a:solidFill>
                <a:latin typeface="Arial" panose="020B0604020202020204" pitchFamily="34" charset="0"/>
                <a:cs typeface="Arial" panose="020B0604020202020204" pitchFamily="34" charset="0"/>
              </a:rPr>
              <a:t>-10°C</a:t>
            </a:r>
            <a:r>
              <a:rPr sz="1400" b="1" spc="-15" dirty="0">
                <a:solidFill>
                  <a:srgbClr val="001F40"/>
                </a:solidFill>
                <a:latin typeface="Arial" panose="020B0604020202020204" pitchFamily="34" charset="0"/>
                <a:cs typeface="Arial" panose="020B0604020202020204" pitchFamily="34" charset="0"/>
              </a:rPr>
              <a:t> </a:t>
            </a:r>
            <a:r>
              <a:rPr sz="1400" b="1" dirty="0">
                <a:solidFill>
                  <a:srgbClr val="001F40"/>
                </a:solidFill>
                <a:latin typeface="Arial" panose="020B0604020202020204" pitchFamily="34" charset="0"/>
                <a:cs typeface="Arial" panose="020B0604020202020204" pitchFamily="34" charset="0"/>
              </a:rPr>
              <a:t>a</a:t>
            </a:r>
            <a:r>
              <a:rPr sz="1400" b="1" spc="-15" dirty="0">
                <a:solidFill>
                  <a:srgbClr val="001F40"/>
                </a:solidFill>
                <a:latin typeface="Arial" panose="020B0604020202020204" pitchFamily="34" charset="0"/>
                <a:cs typeface="Arial" panose="020B0604020202020204" pitchFamily="34" charset="0"/>
              </a:rPr>
              <a:t> </a:t>
            </a:r>
            <a:r>
              <a:rPr sz="1400" b="1" spc="-10" dirty="0">
                <a:solidFill>
                  <a:srgbClr val="001F40"/>
                </a:solidFill>
                <a:latin typeface="Arial" panose="020B0604020202020204" pitchFamily="34" charset="0"/>
                <a:cs typeface="Arial" panose="020B0604020202020204" pitchFamily="34" charset="0"/>
              </a:rPr>
              <a:t>20°C</a:t>
            </a:r>
            <a:endParaRPr sz="1400"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sz="1400" b="1" spc="40" dirty="0">
                <a:solidFill>
                  <a:srgbClr val="001F40"/>
                </a:solidFill>
                <a:latin typeface="Arial" panose="020B0604020202020204" pitchFamily="34" charset="0"/>
                <a:cs typeface="Arial" panose="020B0604020202020204" pitchFamily="34" charset="0"/>
              </a:rPr>
              <a:t>Humedad</a:t>
            </a:r>
            <a:r>
              <a:rPr sz="1400" b="1" spc="-30"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relativa:</a:t>
            </a:r>
            <a:r>
              <a:rPr sz="1400" b="1" spc="-25" dirty="0">
                <a:solidFill>
                  <a:srgbClr val="001F40"/>
                </a:solidFill>
                <a:latin typeface="Arial" panose="020B0604020202020204" pitchFamily="34" charset="0"/>
                <a:cs typeface="Arial" panose="020B0604020202020204" pitchFamily="34" charset="0"/>
              </a:rPr>
              <a:t> </a:t>
            </a:r>
            <a:r>
              <a:rPr sz="1400" b="1" spc="-10" dirty="0">
                <a:solidFill>
                  <a:srgbClr val="001F40"/>
                </a:solidFill>
                <a:latin typeface="Arial" panose="020B0604020202020204" pitchFamily="34" charset="0"/>
                <a:cs typeface="Arial" panose="020B0604020202020204" pitchFamily="34" charset="0"/>
              </a:rPr>
              <a:t>70%</a:t>
            </a:r>
            <a:endParaRPr sz="1400" b="1" dirty="0">
              <a:latin typeface="Arial" panose="020B0604020202020204" pitchFamily="34" charset="0"/>
              <a:cs typeface="Arial" panose="020B0604020202020204" pitchFamily="34" charset="0"/>
            </a:endParaRPr>
          </a:p>
          <a:p>
            <a:pPr marL="60960" indent="-48895">
              <a:spcBef>
                <a:spcPts val="720"/>
              </a:spcBef>
              <a:buChar char="•"/>
              <a:tabLst>
                <a:tab pos="61594" algn="l"/>
              </a:tabLst>
            </a:pPr>
            <a:r>
              <a:rPr sz="1400" b="1" spc="15" dirty="0">
                <a:solidFill>
                  <a:srgbClr val="001F40"/>
                </a:solidFill>
                <a:latin typeface="Arial" panose="020B0604020202020204" pitchFamily="34" charset="0"/>
                <a:cs typeface="Arial" panose="020B0604020202020204" pitchFamily="34" charset="0"/>
              </a:rPr>
              <a:t>Contaminación</a:t>
            </a:r>
            <a:r>
              <a:rPr sz="1400" b="1" spc="-5" dirty="0">
                <a:solidFill>
                  <a:srgbClr val="001F40"/>
                </a:solidFill>
                <a:latin typeface="Arial" panose="020B0604020202020204" pitchFamily="34" charset="0"/>
                <a:cs typeface="Arial" panose="020B0604020202020204" pitchFamily="34" charset="0"/>
              </a:rPr>
              <a:t> </a:t>
            </a:r>
            <a:r>
              <a:rPr sz="1400" b="1" spc="35" dirty="0">
                <a:solidFill>
                  <a:srgbClr val="001F40"/>
                </a:solidFill>
                <a:latin typeface="Arial" panose="020B0604020202020204" pitchFamily="34" charset="0"/>
                <a:cs typeface="Arial" panose="020B0604020202020204" pitchFamily="34" charset="0"/>
              </a:rPr>
              <a:t>por</a:t>
            </a:r>
            <a:r>
              <a:rPr sz="1400" b="1" spc="-5" dirty="0">
                <a:solidFill>
                  <a:srgbClr val="001F40"/>
                </a:solidFill>
                <a:latin typeface="Arial" panose="020B0604020202020204" pitchFamily="34" charset="0"/>
                <a:cs typeface="Arial" panose="020B0604020202020204" pitchFamily="34" charset="0"/>
              </a:rPr>
              <a:t> </a:t>
            </a:r>
            <a:r>
              <a:rPr sz="1400" b="1" spc="15" dirty="0">
                <a:solidFill>
                  <a:srgbClr val="001F40"/>
                </a:solidFill>
                <a:latin typeface="Arial" panose="020B0604020202020204" pitchFamily="34" charset="0"/>
                <a:cs typeface="Arial" panose="020B0604020202020204" pitchFamily="34" charset="0"/>
              </a:rPr>
              <a:t>polvo:</a:t>
            </a:r>
            <a:r>
              <a:rPr sz="1400" b="1" spc="-5" dirty="0">
                <a:solidFill>
                  <a:srgbClr val="001F40"/>
                </a:solidFill>
                <a:latin typeface="Arial" panose="020B0604020202020204" pitchFamily="34" charset="0"/>
                <a:cs typeface="Arial" panose="020B0604020202020204" pitchFamily="34" charset="0"/>
              </a:rPr>
              <a:t> </a:t>
            </a:r>
            <a:r>
              <a:rPr sz="1400" b="1" spc="15" dirty="0">
                <a:solidFill>
                  <a:srgbClr val="001F40"/>
                </a:solidFill>
                <a:latin typeface="Arial" panose="020B0604020202020204" pitchFamily="34" charset="0"/>
                <a:cs typeface="Arial" panose="020B0604020202020204" pitchFamily="34" charset="0"/>
              </a:rPr>
              <a:t>alta</a:t>
            </a:r>
            <a:endParaRPr sz="1400" b="1" dirty="0">
              <a:latin typeface="Arial" panose="020B0604020202020204" pitchFamily="34" charset="0"/>
              <a:cs typeface="Arial" panose="020B0604020202020204" pitchFamily="34" charset="0"/>
            </a:endParaRPr>
          </a:p>
          <a:p>
            <a:pPr marL="69215" indent="-57150">
              <a:spcBef>
                <a:spcPts val="680"/>
              </a:spcBef>
              <a:buChar char="•"/>
              <a:tabLst>
                <a:tab pos="69850" algn="l"/>
              </a:tabLst>
            </a:pPr>
            <a:r>
              <a:rPr sz="1400" b="1" spc="10" dirty="0">
                <a:solidFill>
                  <a:srgbClr val="001F40"/>
                </a:solidFill>
                <a:latin typeface="Arial" panose="020B0604020202020204" pitchFamily="34" charset="0"/>
                <a:cs typeface="Arial" panose="020B0604020202020204" pitchFamily="34" charset="0"/>
              </a:rPr>
              <a:t>Superficie</a:t>
            </a:r>
            <a:r>
              <a:rPr sz="1400" b="1" spc="-10" dirty="0">
                <a:solidFill>
                  <a:srgbClr val="001F40"/>
                </a:solidFill>
                <a:latin typeface="Arial" panose="020B0604020202020204" pitchFamily="34" charset="0"/>
                <a:cs typeface="Arial" panose="020B0604020202020204" pitchFamily="34" charset="0"/>
              </a:rPr>
              <a:t> </a:t>
            </a:r>
            <a:r>
              <a:rPr sz="1400" b="1" spc="20" dirty="0">
                <a:solidFill>
                  <a:srgbClr val="001F40"/>
                </a:solidFill>
                <a:latin typeface="Arial" panose="020B0604020202020204" pitchFamily="34" charset="0"/>
                <a:cs typeface="Arial" panose="020B0604020202020204" pitchFamily="34" charset="0"/>
              </a:rPr>
              <a:t>del</a:t>
            </a:r>
            <a:r>
              <a:rPr sz="1400" b="1" spc="-5" dirty="0">
                <a:solidFill>
                  <a:srgbClr val="001F40"/>
                </a:solidFill>
                <a:latin typeface="Arial" panose="020B0604020202020204" pitchFamily="34" charset="0"/>
                <a:cs typeface="Arial" panose="020B0604020202020204" pitchFamily="34" charset="0"/>
              </a:rPr>
              <a:t> </a:t>
            </a:r>
            <a:r>
              <a:rPr sz="1400" b="1" spc="15" dirty="0">
                <a:solidFill>
                  <a:srgbClr val="001F40"/>
                </a:solidFill>
                <a:latin typeface="Arial" panose="020B0604020202020204" pitchFamily="34" charset="0"/>
                <a:cs typeface="Arial" panose="020B0604020202020204" pitchFamily="34" charset="0"/>
              </a:rPr>
              <a:t>sitio:</a:t>
            </a:r>
            <a:r>
              <a:rPr sz="1400" b="1" spc="-10" dirty="0">
                <a:solidFill>
                  <a:srgbClr val="001F40"/>
                </a:solidFill>
                <a:latin typeface="Arial" panose="020B0604020202020204" pitchFamily="34" charset="0"/>
                <a:cs typeface="Arial" panose="020B0604020202020204" pitchFamily="34" charset="0"/>
              </a:rPr>
              <a:t> </a:t>
            </a:r>
            <a:r>
              <a:rPr sz="1400" b="1" spc="10" dirty="0">
                <a:solidFill>
                  <a:srgbClr val="001F40"/>
                </a:solidFill>
                <a:latin typeface="Arial" panose="020B0604020202020204" pitchFamily="34" charset="0"/>
                <a:cs typeface="Arial" panose="020B0604020202020204" pitchFamily="34" charset="0"/>
              </a:rPr>
              <a:t>20</a:t>
            </a:r>
            <a:r>
              <a:rPr sz="1400" b="1" spc="-5" dirty="0">
                <a:solidFill>
                  <a:srgbClr val="001F40"/>
                </a:solidFill>
                <a:latin typeface="Arial" panose="020B0604020202020204" pitchFamily="34" charset="0"/>
                <a:cs typeface="Arial" panose="020B0604020202020204" pitchFamily="34" charset="0"/>
              </a:rPr>
              <a:t> </a:t>
            </a:r>
            <a:r>
              <a:rPr sz="1400" b="1" spc="30" dirty="0">
                <a:solidFill>
                  <a:srgbClr val="001F40"/>
                </a:solidFill>
                <a:latin typeface="Arial" panose="020B0604020202020204" pitchFamily="34" charset="0"/>
                <a:cs typeface="Arial" panose="020B0604020202020204" pitchFamily="34" charset="0"/>
              </a:rPr>
              <a:t>km2</a:t>
            </a:r>
            <a:endParaRPr sz="1400" b="1" dirty="0">
              <a:latin typeface="Arial" panose="020B0604020202020204" pitchFamily="34" charset="0"/>
              <a:cs typeface="Arial" panose="020B0604020202020204" pitchFamily="34" charset="0"/>
            </a:endParaRPr>
          </a:p>
        </p:txBody>
      </p:sp>
      <p:pic>
        <p:nvPicPr>
          <p:cNvPr id="63" name="Imagen 62"/>
          <p:cNvPicPr>
            <a:picLocks noChangeAspect="1"/>
          </p:cNvPicPr>
          <p:nvPr/>
        </p:nvPicPr>
        <p:blipFill>
          <a:blip r:embed="rId3"/>
          <a:stretch>
            <a:fillRect/>
          </a:stretch>
        </p:blipFill>
        <p:spPr>
          <a:xfrm>
            <a:off x="8438356" y="404425"/>
            <a:ext cx="10287000" cy="7694010"/>
          </a:xfrm>
          <a:prstGeom prst="rect">
            <a:avLst/>
          </a:prstGeom>
        </p:spPr>
      </p:pic>
      <p:sp>
        <p:nvSpPr>
          <p:cNvPr id="64" name="object 60"/>
          <p:cNvSpPr txBox="1"/>
          <p:nvPr/>
        </p:nvSpPr>
        <p:spPr>
          <a:xfrm>
            <a:off x="14839156" y="8169371"/>
            <a:ext cx="1905000" cy="1243930"/>
          </a:xfrm>
          <a:prstGeom prst="rect">
            <a:avLst/>
          </a:prstGeom>
        </p:spPr>
        <p:txBody>
          <a:bodyPr vert="horz" wrap="square" lIns="0" tIns="12700" rIns="0" bIns="0" rtlCol="0">
            <a:spAutoFit/>
          </a:bodyPr>
          <a:lstStyle/>
          <a:p>
            <a:pPr marL="12700" algn="ctr">
              <a:spcBef>
                <a:spcPts val="100"/>
              </a:spcBef>
            </a:pPr>
            <a:r>
              <a:rPr sz="2000" b="1" spc="20" dirty="0">
                <a:solidFill>
                  <a:srgbClr val="001F40"/>
                </a:solidFill>
                <a:latin typeface="Arial"/>
                <a:cs typeface="Arial"/>
              </a:rPr>
              <a:t>Figura</a:t>
            </a:r>
            <a:r>
              <a:rPr sz="2000" b="1" spc="-30" dirty="0">
                <a:solidFill>
                  <a:srgbClr val="001F40"/>
                </a:solidFill>
                <a:latin typeface="Arial"/>
                <a:cs typeface="Arial"/>
              </a:rPr>
              <a:t> </a:t>
            </a:r>
            <a:r>
              <a:rPr sz="2000" b="1" spc="-15" dirty="0">
                <a:solidFill>
                  <a:srgbClr val="001F40"/>
                </a:solidFill>
                <a:latin typeface="Arial"/>
                <a:cs typeface="Arial"/>
              </a:rPr>
              <a:t>2:</a:t>
            </a:r>
            <a:r>
              <a:rPr sz="2000" b="1" spc="-25" dirty="0">
                <a:solidFill>
                  <a:srgbClr val="001F40"/>
                </a:solidFill>
                <a:latin typeface="Arial"/>
                <a:cs typeface="Arial"/>
              </a:rPr>
              <a:t> </a:t>
            </a:r>
            <a:r>
              <a:rPr sz="2000" b="1" spc="-5" dirty="0">
                <a:solidFill>
                  <a:srgbClr val="001F40"/>
                </a:solidFill>
                <a:latin typeface="Arial"/>
                <a:cs typeface="Arial"/>
              </a:rPr>
              <a:t>Proceso</a:t>
            </a:r>
            <a:r>
              <a:rPr sz="2000" b="1" spc="-30" dirty="0">
                <a:solidFill>
                  <a:srgbClr val="001F40"/>
                </a:solidFill>
                <a:latin typeface="Arial"/>
                <a:cs typeface="Arial"/>
              </a:rPr>
              <a:t> </a:t>
            </a:r>
            <a:r>
              <a:rPr sz="2000" b="1" spc="20" dirty="0">
                <a:solidFill>
                  <a:srgbClr val="001F40"/>
                </a:solidFill>
                <a:latin typeface="Arial"/>
                <a:cs typeface="Arial"/>
              </a:rPr>
              <a:t>de</a:t>
            </a:r>
            <a:r>
              <a:rPr sz="2000" b="1" spc="-25" dirty="0">
                <a:solidFill>
                  <a:srgbClr val="001F40"/>
                </a:solidFill>
                <a:latin typeface="Arial"/>
                <a:cs typeface="Arial"/>
              </a:rPr>
              <a:t> </a:t>
            </a:r>
            <a:r>
              <a:rPr sz="2000" b="1" spc="20" dirty="0">
                <a:solidFill>
                  <a:srgbClr val="001F40"/>
                </a:solidFill>
                <a:latin typeface="Arial"/>
                <a:cs typeface="Arial"/>
              </a:rPr>
              <a:t>purificación</a:t>
            </a:r>
            <a:r>
              <a:rPr sz="2000" b="1" spc="-25" dirty="0">
                <a:solidFill>
                  <a:srgbClr val="001F40"/>
                </a:solidFill>
                <a:latin typeface="Arial"/>
                <a:cs typeface="Arial"/>
              </a:rPr>
              <a:t> </a:t>
            </a:r>
            <a:r>
              <a:rPr sz="2000" b="1" spc="20" dirty="0">
                <a:solidFill>
                  <a:srgbClr val="001F40"/>
                </a:solidFill>
                <a:latin typeface="Arial"/>
                <a:cs typeface="Arial"/>
              </a:rPr>
              <a:t>de</a:t>
            </a:r>
            <a:r>
              <a:rPr sz="2000" b="1" spc="-30" dirty="0">
                <a:solidFill>
                  <a:srgbClr val="001F40"/>
                </a:solidFill>
                <a:latin typeface="Arial"/>
                <a:cs typeface="Arial"/>
              </a:rPr>
              <a:t> </a:t>
            </a:r>
            <a:r>
              <a:rPr sz="2000" b="1" spc="30" dirty="0">
                <a:solidFill>
                  <a:srgbClr val="001F40"/>
                </a:solidFill>
                <a:latin typeface="Arial"/>
                <a:cs typeface="Arial"/>
              </a:rPr>
              <a:t>litio</a:t>
            </a:r>
            <a:endParaRPr sz="20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2112400240"/>
              </p:ext>
            </p:extLst>
          </p:nvPr>
        </p:nvGraphicFramePr>
        <p:xfrm>
          <a:off x="9428955" y="1308100"/>
          <a:ext cx="9144001" cy="6694804"/>
        </p:xfrm>
        <a:graphic>
          <a:graphicData uri="http://schemas.openxmlformats.org/drawingml/2006/table">
            <a:tbl>
              <a:tblPr firstRow="1" bandRow="1">
                <a:tableStyleId>{2D5ABB26-0587-4C30-8999-92F81FD0307C}</a:tableStyleId>
              </a:tblPr>
              <a:tblGrid>
                <a:gridCol w="2286001">
                  <a:extLst>
                    <a:ext uri="{9D8B030D-6E8A-4147-A177-3AD203B41FA5}">
                      <a16:colId xmlns:a16="http://schemas.microsoft.com/office/drawing/2014/main" val="20000"/>
                    </a:ext>
                  </a:extLst>
                </a:gridCol>
                <a:gridCol w="2286001">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gridCol w="2285998">
                  <a:extLst>
                    <a:ext uri="{9D8B030D-6E8A-4147-A177-3AD203B41FA5}">
                      <a16:colId xmlns:a16="http://schemas.microsoft.com/office/drawing/2014/main" val="20003"/>
                    </a:ext>
                  </a:extLst>
                </a:gridCol>
              </a:tblGrid>
              <a:tr h="484489">
                <a:tc>
                  <a:txBody>
                    <a:bodyPr/>
                    <a:lstStyle/>
                    <a:p>
                      <a:pPr algn="just">
                        <a:lnSpc>
                          <a:spcPct val="100000"/>
                        </a:lnSpc>
                        <a:spcBef>
                          <a:spcPts val="50"/>
                        </a:spcBef>
                      </a:pPr>
                      <a:endParaRPr sz="1600" dirty="0">
                        <a:latin typeface="Arial" panose="020B0604020202020204" pitchFamily="34" charset="0"/>
                        <a:cs typeface="Arial" panose="020B0604020202020204" pitchFamily="34" charset="0"/>
                      </a:endParaRPr>
                    </a:p>
                    <a:p>
                      <a:pPr marL="71755" algn="ctr">
                        <a:lnSpc>
                          <a:spcPct val="100000"/>
                        </a:lnSpc>
                      </a:pPr>
                      <a:r>
                        <a:rPr sz="1600" b="1" dirty="0">
                          <a:solidFill>
                            <a:srgbClr val="FFFFFF"/>
                          </a:solidFill>
                          <a:latin typeface="Arial" panose="020B0604020202020204" pitchFamily="34" charset="0"/>
                          <a:cs typeface="Arial" panose="020B0604020202020204" pitchFamily="34" charset="0"/>
                        </a:rPr>
                        <a:t>Tipo</a:t>
                      </a:r>
                      <a:r>
                        <a:rPr sz="1600" b="1" spc="-35" dirty="0">
                          <a:solidFill>
                            <a:srgbClr val="FFFFFF"/>
                          </a:solidFill>
                          <a:latin typeface="Arial" panose="020B0604020202020204" pitchFamily="34" charset="0"/>
                          <a:cs typeface="Arial" panose="020B0604020202020204" pitchFamily="34" charset="0"/>
                        </a:rPr>
                        <a:t> </a:t>
                      </a:r>
                      <a:r>
                        <a:rPr sz="1600" b="1" spc="15" dirty="0">
                          <a:solidFill>
                            <a:srgbClr val="FFFFFF"/>
                          </a:solidFill>
                          <a:latin typeface="Arial" panose="020B0604020202020204" pitchFamily="34" charset="0"/>
                          <a:cs typeface="Arial" panose="020B0604020202020204" pitchFamily="34" charset="0"/>
                        </a:rPr>
                        <a:t>de</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proceso</a:t>
                      </a:r>
                      <a:endParaRPr sz="1600" dirty="0">
                        <a:latin typeface="Arial" panose="020B0604020202020204" pitchFamily="34" charset="0"/>
                        <a:cs typeface="Arial" panose="020B0604020202020204" pitchFamily="34" charset="0"/>
                      </a:endParaRPr>
                    </a:p>
                  </a:txBody>
                  <a:tcPr marL="0" marR="0" marT="6350" marB="0">
                    <a:solidFill>
                      <a:srgbClr val="002147"/>
                    </a:solidFill>
                  </a:tcPr>
                </a:tc>
                <a:tc>
                  <a:txBody>
                    <a:bodyPr/>
                    <a:lstStyle/>
                    <a:p>
                      <a:pPr algn="just">
                        <a:lnSpc>
                          <a:spcPct val="100000"/>
                        </a:lnSpc>
                        <a:spcBef>
                          <a:spcPts val="45"/>
                        </a:spcBef>
                      </a:pPr>
                      <a:endParaRPr sz="1600" dirty="0">
                        <a:latin typeface="Arial" panose="020B0604020202020204" pitchFamily="34" charset="0"/>
                        <a:cs typeface="Arial" panose="020B0604020202020204" pitchFamily="34" charset="0"/>
                      </a:endParaRPr>
                    </a:p>
                    <a:p>
                      <a:pPr marL="71755" algn="ctr">
                        <a:lnSpc>
                          <a:spcPct val="100000"/>
                        </a:lnSpc>
                      </a:pPr>
                      <a:r>
                        <a:rPr sz="1600" b="1" dirty="0">
                          <a:solidFill>
                            <a:srgbClr val="FFFFFF"/>
                          </a:solidFill>
                          <a:latin typeface="Arial" panose="020B0604020202020204" pitchFamily="34" charset="0"/>
                          <a:cs typeface="Arial" panose="020B0604020202020204" pitchFamily="34" charset="0"/>
                        </a:rPr>
                        <a:t>Tipo</a:t>
                      </a:r>
                      <a:r>
                        <a:rPr sz="1600" b="1" spc="-40" dirty="0">
                          <a:solidFill>
                            <a:srgbClr val="FFFFFF"/>
                          </a:solidFill>
                          <a:latin typeface="Arial" panose="020B0604020202020204" pitchFamily="34" charset="0"/>
                          <a:cs typeface="Arial" panose="020B0604020202020204" pitchFamily="34" charset="0"/>
                        </a:rPr>
                        <a:t> </a:t>
                      </a:r>
                      <a:r>
                        <a:rPr sz="1600" b="1" spc="15" dirty="0">
                          <a:solidFill>
                            <a:srgbClr val="FFFFFF"/>
                          </a:solidFill>
                          <a:latin typeface="Arial" panose="020B0604020202020204" pitchFamily="34" charset="0"/>
                          <a:cs typeface="Arial" panose="020B0604020202020204" pitchFamily="34" charset="0"/>
                        </a:rPr>
                        <a:t>de</a:t>
                      </a:r>
                      <a:r>
                        <a:rPr sz="1600" b="1" spc="-35" dirty="0">
                          <a:solidFill>
                            <a:srgbClr val="FFFFFF"/>
                          </a:solidFill>
                          <a:latin typeface="Arial" panose="020B0604020202020204" pitchFamily="34" charset="0"/>
                          <a:cs typeface="Arial" panose="020B0604020202020204" pitchFamily="34" charset="0"/>
                        </a:rPr>
                        <a:t> </a:t>
                      </a:r>
                      <a:r>
                        <a:rPr sz="1600" b="1" spc="15" dirty="0">
                          <a:solidFill>
                            <a:srgbClr val="FFFFFF"/>
                          </a:solidFill>
                          <a:latin typeface="Arial" panose="020B0604020202020204" pitchFamily="34" charset="0"/>
                          <a:cs typeface="Arial" panose="020B0604020202020204" pitchFamily="34" charset="0"/>
                        </a:rPr>
                        <a:t>carga</a:t>
                      </a:r>
                      <a:endParaRPr sz="1600" dirty="0">
                        <a:latin typeface="Arial" panose="020B0604020202020204" pitchFamily="34" charset="0"/>
                        <a:cs typeface="Arial" panose="020B0604020202020204" pitchFamily="34" charset="0"/>
                      </a:endParaRPr>
                    </a:p>
                  </a:txBody>
                  <a:tcPr marL="0" marR="0" marT="5715" marB="0">
                    <a:solidFill>
                      <a:srgbClr val="002147"/>
                    </a:solidFill>
                  </a:tcPr>
                </a:tc>
                <a:tc>
                  <a:txBody>
                    <a:bodyPr/>
                    <a:lstStyle/>
                    <a:p>
                      <a:pPr algn="just">
                        <a:lnSpc>
                          <a:spcPct val="100000"/>
                        </a:lnSpc>
                        <a:spcBef>
                          <a:spcPts val="50"/>
                        </a:spcBef>
                      </a:pPr>
                      <a:endParaRPr sz="1600" dirty="0">
                        <a:latin typeface="Arial" panose="020B0604020202020204" pitchFamily="34" charset="0"/>
                        <a:cs typeface="Arial" panose="020B0604020202020204" pitchFamily="34" charset="0"/>
                      </a:endParaRPr>
                    </a:p>
                    <a:p>
                      <a:pPr marL="71755" algn="ctr">
                        <a:lnSpc>
                          <a:spcPct val="100000"/>
                        </a:lnSpc>
                      </a:pPr>
                      <a:r>
                        <a:rPr sz="1600" b="1" spc="10" dirty="0">
                          <a:solidFill>
                            <a:srgbClr val="FFFFFF"/>
                          </a:solidFill>
                          <a:latin typeface="Arial" panose="020B0604020202020204" pitchFamily="34" charset="0"/>
                          <a:cs typeface="Arial" panose="020B0604020202020204" pitchFamily="34" charset="0"/>
                        </a:rPr>
                        <a:t>Fuerza</a:t>
                      </a:r>
                      <a:r>
                        <a:rPr sz="1600" b="1" spc="-40" dirty="0">
                          <a:solidFill>
                            <a:srgbClr val="FFFFFF"/>
                          </a:solidFill>
                          <a:latin typeface="Arial" panose="020B0604020202020204" pitchFamily="34" charset="0"/>
                          <a:cs typeface="Arial" panose="020B0604020202020204" pitchFamily="34" charset="0"/>
                        </a:rPr>
                        <a:t> </a:t>
                      </a:r>
                      <a:r>
                        <a:rPr sz="1600" b="1" spc="15" dirty="0">
                          <a:solidFill>
                            <a:srgbClr val="FFFFFF"/>
                          </a:solidFill>
                          <a:latin typeface="Arial" panose="020B0604020202020204" pitchFamily="34" charset="0"/>
                          <a:cs typeface="Arial" panose="020B0604020202020204" pitchFamily="34" charset="0"/>
                        </a:rPr>
                        <a:t>de</a:t>
                      </a:r>
                      <a:r>
                        <a:rPr sz="1600" b="1" spc="-35" dirty="0">
                          <a:solidFill>
                            <a:srgbClr val="FFFFFF"/>
                          </a:solidFill>
                          <a:latin typeface="Arial" panose="020B0604020202020204" pitchFamily="34" charset="0"/>
                          <a:cs typeface="Arial" panose="020B0604020202020204" pitchFamily="34" charset="0"/>
                        </a:rPr>
                        <a:t> </a:t>
                      </a:r>
                      <a:r>
                        <a:rPr sz="1600" b="1" spc="35" dirty="0">
                          <a:solidFill>
                            <a:srgbClr val="FFFFFF"/>
                          </a:solidFill>
                          <a:latin typeface="Arial" panose="020B0604020202020204" pitchFamily="34" charset="0"/>
                          <a:cs typeface="Arial" panose="020B0604020202020204" pitchFamily="34" charset="0"/>
                        </a:rPr>
                        <a:t>motor</a:t>
                      </a:r>
                      <a:endParaRPr sz="1600" dirty="0">
                        <a:latin typeface="Arial" panose="020B0604020202020204" pitchFamily="34" charset="0"/>
                        <a:cs typeface="Arial" panose="020B0604020202020204" pitchFamily="34" charset="0"/>
                      </a:endParaRPr>
                    </a:p>
                  </a:txBody>
                  <a:tcPr marL="0" marR="0" marT="6350" marB="0">
                    <a:solidFill>
                      <a:srgbClr val="002147"/>
                    </a:solidFill>
                  </a:tcPr>
                </a:tc>
                <a:tc>
                  <a:txBody>
                    <a:bodyPr/>
                    <a:lstStyle/>
                    <a:p>
                      <a:pPr marL="71755" algn="ctr">
                        <a:lnSpc>
                          <a:spcPct val="100000"/>
                        </a:lnSpc>
                        <a:spcBef>
                          <a:spcPts val="484"/>
                        </a:spcBef>
                      </a:pPr>
                      <a:r>
                        <a:rPr sz="1600" b="1" spc="20" dirty="0">
                          <a:solidFill>
                            <a:srgbClr val="FFFFFF"/>
                          </a:solidFill>
                          <a:latin typeface="Arial" panose="020B0604020202020204" pitchFamily="34" charset="0"/>
                          <a:cs typeface="Arial" panose="020B0604020202020204" pitchFamily="34" charset="0"/>
                        </a:rPr>
                        <a:t>Total</a:t>
                      </a:r>
                      <a:r>
                        <a:rPr sz="1600" b="1" spc="-45" dirty="0">
                          <a:solidFill>
                            <a:srgbClr val="FFFFFF"/>
                          </a:solidFill>
                          <a:latin typeface="Arial" panose="020B0604020202020204" pitchFamily="34" charset="0"/>
                          <a:cs typeface="Arial" panose="020B0604020202020204" pitchFamily="34" charset="0"/>
                        </a:rPr>
                        <a:t> </a:t>
                      </a:r>
                      <a:r>
                        <a:rPr sz="1600" b="1" spc="20" dirty="0">
                          <a:solidFill>
                            <a:srgbClr val="FFFFFF"/>
                          </a:solidFill>
                          <a:latin typeface="Arial" panose="020B0604020202020204" pitchFamily="34" charset="0"/>
                          <a:cs typeface="Arial" panose="020B0604020202020204" pitchFamily="34" charset="0"/>
                        </a:rPr>
                        <a:t>instalado</a:t>
                      </a:r>
                      <a:endParaRPr sz="1600" dirty="0">
                        <a:latin typeface="Arial" panose="020B0604020202020204" pitchFamily="34" charset="0"/>
                        <a:cs typeface="Arial" panose="020B0604020202020204" pitchFamily="34" charset="0"/>
                      </a:endParaRPr>
                    </a:p>
                    <a:p>
                      <a:pPr marL="71755" algn="ctr">
                        <a:lnSpc>
                          <a:spcPct val="100000"/>
                        </a:lnSpc>
                        <a:spcBef>
                          <a:spcPts val="50"/>
                        </a:spcBef>
                      </a:pPr>
                      <a:r>
                        <a:rPr sz="1600" b="1" spc="30" dirty="0">
                          <a:solidFill>
                            <a:srgbClr val="FFFFFF"/>
                          </a:solidFill>
                          <a:latin typeface="Arial" panose="020B0604020202020204" pitchFamily="34" charset="0"/>
                          <a:cs typeface="Arial" panose="020B0604020202020204" pitchFamily="34" charset="0"/>
                        </a:rPr>
                        <a:t>fuerza</a:t>
                      </a:r>
                      <a:endParaRPr sz="1600" dirty="0">
                        <a:latin typeface="Arial" panose="020B0604020202020204" pitchFamily="34" charset="0"/>
                        <a:cs typeface="Arial" panose="020B0604020202020204" pitchFamily="34" charset="0"/>
                      </a:endParaRPr>
                    </a:p>
                  </a:txBody>
                  <a:tcPr marL="0" marR="0" marT="61594" marB="0">
                    <a:solidFill>
                      <a:srgbClr val="002147"/>
                    </a:solidFill>
                  </a:tcPr>
                </a:tc>
                <a:extLst>
                  <a:ext uri="{0D108BD9-81ED-4DB2-BD59-A6C34878D82A}">
                    <a16:rowId xmlns:a16="http://schemas.microsoft.com/office/drawing/2014/main" val="10000"/>
                  </a:ext>
                </a:extLst>
              </a:tr>
              <a:tr h="423176">
                <a:tc>
                  <a:txBody>
                    <a:bodyPr/>
                    <a:lstStyle/>
                    <a:p>
                      <a:pPr algn="ctr">
                        <a:lnSpc>
                          <a:spcPct val="100000"/>
                        </a:lnSpc>
                        <a:spcBef>
                          <a:spcPts val="15"/>
                        </a:spcBef>
                      </a:pPr>
                      <a:endParaRPr sz="1600" b="1" dirty="0">
                        <a:latin typeface="Arial" panose="020B0604020202020204" pitchFamily="34" charset="0"/>
                        <a:cs typeface="Arial" panose="020B0604020202020204" pitchFamily="34" charset="0"/>
                      </a:endParaRPr>
                    </a:p>
                    <a:p>
                      <a:pPr marL="71755" algn="ctr">
                        <a:lnSpc>
                          <a:spcPct val="100000"/>
                        </a:lnSpc>
                        <a:spcBef>
                          <a:spcPts val="5"/>
                        </a:spcBef>
                      </a:pPr>
                      <a:r>
                        <a:rPr sz="1600" b="1" spc="15" dirty="0">
                          <a:solidFill>
                            <a:srgbClr val="001F40"/>
                          </a:solidFill>
                          <a:latin typeface="Arial" panose="020B0604020202020204" pitchFamily="34" charset="0"/>
                          <a:cs typeface="Arial" panose="020B0604020202020204" pitchFamily="34" charset="0"/>
                        </a:rPr>
                        <a:t>extracción</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de</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salmuera</a:t>
                      </a:r>
                      <a:endParaRPr sz="1600" b="1" dirty="0">
                        <a:latin typeface="Arial" panose="020B0604020202020204" pitchFamily="34" charset="0"/>
                        <a:cs typeface="Arial" panose="020B0604020202020204" pitchFamily="34" charset="0"/>
                      </a:endParaRPr>
                    </a:p>
                  </a:txBody>
                  <a:tcPr marL="0" marR="0" marT="1905" marB="0">
                    <a:lnL w="9525">
                      <a:solidFill>
                        <a:srgbClr val="002147"/>
                      </a:solidFill>
                      <a:prstDash val="solid"/>
                    </a:lnL>
                    <a:lnR w="9525">
                      <a:solidFill>
                        <a:srgbClr val="002147"/>
                      </a:solidFill>
                      <a:prstDash val="solid"/>
                    </a:lnR>
                    <a:lnB w="9525">
                      <a:solidFill>
                        <a:srgbClr val="002147"/>
                      </a:solidFill>
                      <a:prstDash val="solid"/>
                    </a:lnB>
                    <a:solidFill>
                      <a:srgbClr val="E2E3E4"/>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10" dirty="0">
                          <a:solidFill>
                            <a:srgbClr val="001F40"/>
                          </a:solidFill>
                          <a:latin typeface="Arial" panose="020B0604020202020204" pitchFamily="34" charset="0"/>
                          <a:cs typeface="Arial" panose="020B0604020202020204" pitchFamily="34" charset="0"/>
                        </a:rPr>
                        <a:t>Zapatillas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B w="9525">
                      <a:solidFill>
                        <a:srgbClr val="002147"/>
                      </a:solidFill>
                      <a:prstDash val="solid"/>
                    </a:lnB>
                    <a:solidFill>
                      <a:srgbClr val="EDEDEE"/>
                    </a:solidFill>
                  </a:tcPr>
                </a:tc>
                <a:tc>
                  <a:txBody>
                    <a:bodyPr/>
                    <a:lstStyle/>
                    <a:p>
                      <a:pPr algn="ctr">
                        <a:lnSpc>
                          <a:spcPct val="100000"/>
                        </a:lnSpc>
                        <a:spcBef>
                          <a:spcPts val="15"/>
                        </a:spcBef>
                      </a:pPr>
                      <a:endParaRPr sz="1600" b="1">
                        <a:latin typeface="Arial" panose="020B0604020202020204" pitchFamily="34" charset="0"/>
                        <a:cs typeface="Arial" panose="020B0604020202020204" pitchFamily="34" charset="0"/>
                      </a:endParaRPr>
                    </a:p>
                    <a:p>
                      <a:pPr marL="71755" algn="ctr">
                        <a:lnSpc>
                          <a:spcPct val="100000"/>
                        </a:lnSpc>
                        <a:spcBef>
                          <a:spcPts val="5"/>
                        </a:spcBef>
                      </a:pPr>
                      <a:r>
                        <a:rPr sz="1600" b="1" spc="5" dirty="0">
                          <a:solidFill>
                            <a:srgbClr val="001F40"/>
                          </a:solidFill>
                          <a:latin typeface="Arial" panose="020B0604020202020204" pitchFamily="34" charset="0"/>
                          <a:cs typeface="Arial" panose="020B0604020202020204" pitchFamily="34" charset="0"/>
                        </a:rPr>
                        <a:t>55-75</a:t>
                      </a:r>
                      <a:r>
                        <a:rPr sz="1600" b="1" spc="-30"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kilovatios</a:t>
                      </a:r>
                      <a:endParaRPr sz="1600" b="1">
                        <a:latin typeface="Arial" panose="020B0604020202020204" pitchFamily="34" charset="0"/>
                        <a:cs typeface="Arial" panose="020B0604020202020204" pitchFamily="34" charset="0"/>
                      </a:endParaRPr>
                    </a:p>
                  </a:txBody>
                  <a:tcPr marL="0" marR="0" marT="1905" marB="0">
                    <a:lnL w="9525">
                      <a:solidFill>
                        <a:srgbClr val="002147"/>
                      </a:solidFill>
                      <a:prstDash val="solid"/>
                    </a:lnL>
                    <a:lnR w="9525">
                      <a:solidFill>
                        <a:srgbClr val="002147"/>
                      </a:solidFill>
                      <a:prstDash val="solid"/>
                    </a:lnR>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B w="9525">
                      <a:solidFill>
                        <a:srgbClr val="002147"/>
                      </a:solidFill>
                      <a:prstDash val="solid"/>
                    </a:lnB>
                    <a:solidFill>
                      <a:srgbClr val="EDEDEE"/>
                    </a:solidFill>
                  </a:tcPr>
                </a:tc>
                <a:extLst>
                  <a:ext uri="{0D108BD9-81ED-4DB2-BD59-A6C34878D82A}">
                    <a16:rowId xmlns:a16="http://schemas.microsoft.com/office/drawing/2014/main" val="10001"/>
                  </a:ext>
                </a:extLst>
              </a:tr>
              <a:tr h="423176">
                <a:tc>
                  <a:txBody>
                    <a:bodyPr/>
                    <a:lstStyle/>
                    <a:p>
                      <a:pPr marL="71755" algn="ctr">
                        <a:lnSpc>
                          <a:spcPct val="100000"/>
                        </a:lnSpc>
                        <a:spcBef>
                          <a:spcPts val="509"/>
                        </a:spcBef>
                      </a:pPr>
                      <a:r>
                        <a:rPr sz="1600" b="1" spc="25" dirty="0">
                          <a:solidFill>
                            <a:srgbClr val="001F40"/>
                          </a:solidFill>
                          <a:latin typeface="Arial" panose="020B0604020202020204" pitchFamily="34" charset="0"/>
                          <a:cs typeface="Arial" panose="020B0604020202020204" pitchFamily="34" charset="0"/>
                        </a:rPr>
                        <a:t>Bombeo</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a:t>
                      </a:r>
                      <a:r>
                        <a:rPr sz="1600" b="1" spc="-2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agua</a:t>
                      </a:r>
                      <a:endParaRPr sz="1600" b="1" dirty="0">
                        <a:latin typeface="Arial" panose="020B0604020202020204" pitchFamily="34" charset="0"/>
                        <a:cs typeface="Arial" panose="020B0604020202020204" pitchFamily="34" charset="0"/>
                      </a:endParaRPr>
                    </a:p>
                  </a:txBody>
                  <a:tcPr marL="0" marR="0" marT="647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10" dirty="0">
                          <a:solidFill>
                            <a:srgbClr val="001F40"/>
                          </a:solidFill>
                          <a:latin typeface="Arial" panose="020B0604020202020204" pitchFamily="34" charset="0"/>
                          <a:cs typeface="Arial" panose="020B0604020202020204" pitchFamily="34" charset="0"/>
                        </a:rPr>
                        <a:t>Zapatillas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a:latin typeface="Arial" panose="020B0604020202020204" pitchFamily="34" charset="0"/>
                        <a:cs typeface="Arial" panose="020B0604020202020204" pitchFamily="34" charset="0"/>
                      </a:endParaRPr>
                    </a:p>
                    <a:p>
                      <a:pPr marL="71755" algn="ctr">
                        <a:lnSpc>
                          <a:spcPct val="100000"/>
                        </a:lnSpc>
                      </a:pPr>
                      <a:r>
                        <a:rPr sz="1600" b="1" dirty="0">
                          <a:solidFill>
                            <a:srgbClr val="001F40"/>
                          </a:solidFill>
                          <a:latin typeface="Arial" panose="020B0604020202020204" pitchFamily="34" charset="0"/>
                          <a:cs typeface="Arial" panose="020B0604020202020204" pitchFamily="34" charset="0"/>
                        </a:rPr>
                        <a:t>110-160</a:t>
                      </a:r>
                      <a:r>
                        <a:rPr sz="1600" b="1" spc="-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kilovatios</a:t>
                      </a:r>
                      <a:endParaRPr sz="1600" b="1">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1</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2"/>
                  </a:ext>
                </a:extLst>
              </a:tr>
              <a:tr h="674454">
                <a:tc>
                  <a:txBody>
                    <a:bodyPr/>
                    <a:lstStyle/>
                    <a:p>
                      <a:pPr algn="ctr">
                        <a:lnSpc>
                          <a:spcPct val="100000"/>
                        </a:lnSpc>
                      </a:pPr>
                      <a:endParaRPr sz="1600" b="1" dirty="0">
                        <a:latin typeface="Arial" panose="020B0604020202020204" pitchFamily="34" charset="0"/>
                        <a:cs typeface="Arial" panose="020B0604020202020204" pitchFamily="34" charset="0"/>
                      </a:endParaRPr>
                    </a:p>
                    <a:p>
                      <a:pPr marL="71755" algn="ctr">
                        <a:lnSpc>
                          <a:spcPct val="100000"/>
                        </a:lnSpc>
                        <a:spcBef>
                          <a:spcPts val="405"/>
                        </a:spcBef>
                      </a:pPr>
                      <a:r>
                        <a:rPr sz="1600" b="1" spc="15" dirty="0">
                          <a:solidFill>
                            <a:srgbClr val="001F40"/>
                          </a:solidFill>
                          <a:latin typeface="Arial" panose="020B0604020202020204" pitchFamily="34" charset="0"/>
                          <a:cs typeface="Arial" panose="020B0604020202020204" pitchFamily="34" charset="0"/>
                        </a:rPr>
                        <a:t>preparación</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de</a:t>
                      </a:r>
                      <a:r>
                        <a:rPr sz="1600" b="1" spc="-1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salmuera</a:t>
                      </a:r>
                      <a:endParaRPr sz="1600" b="1" dirty="0">
                        <a:latin typeface="Arial" panose="020B0604020202020204" pitchFamily="34" charset="0"/>
                        <a:cs typeface="Arial" panose="020B0604020202020204" pitchFamily="34" charset="0"/>
                      </a:endParaRPr>
                    </a:p>
                  </a:txBody>
                  <a:tcPr marL="0" marR="0" marT="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409"/>
                        </a:spcBef>
                      </a:pPr>
                      <a:r>
                        <a:rPr sz="1600" b="1" spc="20" dirty="0">
                          <a:solidFill>
                            <a:srgbClr val="001F40"/>
                          </a:solidFill>
                          <a:latin typeface="Arial" panose="020B0604020202020204" pitchFamily="34" charset="0"/>
                          <a:cs typeface="Arial" panose="020B0604020202020204" pitchFamily="34" charset="0"/>
                        </a:rPr>
                        <a:t>compresores,</a:t>
                      </a:r>
                      <a:endParaRPr sz="1600" b="1" dirty="0">
                        <a:latin typeface="Arial" panose="020B0604020202020204" pitchFamily="34" charset="0"/>
                        <a:cs typeface="Arial" panose="020B0604020202020204" pitchFamily="34" charset="0"/>
                      </a:endParaRPr>
                    </a:p>
                    <a:p>
                      <a:pPr marL="71755" algn="ctr">
                        <a:lnSpc>
                          <a:spcPct val="100000"/>
                        </a:lnSpc>
                        <a:spcBef>
                          <a:spcPts val="240"/>
                        </a:spcBef>
                      </a:pPr>
                      <a:r>
                        <a:rPr sz="1600" b="1" spc="10" dirty="0">
                          <a:solidFill>
                            <a:srgbClr val="001F40"/>
                          </a:solidFill>
                          <a:latin typeface="Arial" panose="020B0604020202020204" pitchFamily="34" charset="0"/>
                          <a:cs typeface="Arial" panose="020B0604020202020204" pitchFamily="34" charset="0"/>
                        </a:rPr>
                        <a:t>zapatillas</a:t>
                      </a:r>
                      <a:endParaRPr sz="1600" b="1" dirty="0">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5"/>
                        </a:spcBef>
                      </a:pPr>
                      <a:endParaRPr sz="1600" b="1" dirty="0">
                        <a:latin typeface="Arial" panose="020B0604020202020204" pitchFamily="34" charset="0"/>
                        <a:cs typeface="Arial" panose="020B0604020202020204" pitchFamily="34" charset="0"/>
                      </a:endParaRPr>
                    </a:p>
                    <a:p>
                      <a:pPr marL="71755" algn="ctr">
                        <a:lnSpc>
                          <a:spcPct val="100000"/>
                        </a:lnSpc>
                        <a:spcBef>
                          <a:spcPts val="5"/>
                        </a:spcBef>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315</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63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910"/>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1155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3"/>
                  </a:ext>
                </a:extLst>
              </a:tr>
              <a:tr h="423176">
                <a:tc>
                  <a:txBody>
                    <a:bodyPr/>
                    <a:lstStyle/>
                    <a:p>
                      <a:pPr marL="71755" algn="ctr">
                        <a:lnSpc>
                          <a:spcPct val="100000"/>
                        </a:lnSpc>
                        <a:spcBef>
                          <a:spcPts val="509"/>
                        </a:spcBef>
                      </a:pPr>
                      <a:r>
                        <a:rPr sz="1600" b="1" spc="10" dirty="0">
                          <a:solidFill>
                            <a:srgbClr val="001F40"/>
                          </a:solidFill>
                          <a:latin typeface="Arial" panose="020B0604020202020204" pitchFamily="34" charset="0"/>
                          <a:cs typeface="Arial" panose="020B0604020202020204" pitchFamily="34" charset="0"/>
                        </a:rPr>
                        <a:t>Extraccion</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solvente</a:t>
                      </a:r>
                      <a:endParaRPr sz="1600" b="1" dirty="0">
                        <a:latin typeface="Arial" panose="020B0604020202020204" pitchFamily="34" charset="0"/>
                        <a:cs typeface="Arial" panose="020B0604020202020204" pitchFamily="34" charset="0"/>
                      </a:endParaRPr>
                    </a:p>
                  </a:txBody>
                  <a:tcPr marL="0" marR="0" marT="647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560"/>
                        </a:spcBef>
                      </a:pPr>
                      <a:r>
                        <a:rPr sz="1600" b="1" spc="15" dirty="0">
                          <a:solidFill>
                            <a:srgbClr val="001F40"/>
                          </a:solidFill>
                          <a:latin typeface="Arial" panose="020B0604020202020204" pitchFamily="34" charset="0"/>
                          <a:cs typeface="Arial" panose="020B0604020202020204" pitchFamily="34" charset="0"/>
                        </a:rPr>
                        <a:t>Bombas,</a:t>
                      </a:r>
                      <a:r>
                        <a:rPr sz="1600" b="1" spc="-3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agitadores</a:t>
                      </a:r>
                      <a:endParaRPr sz="1600" b="1" dirty="0">
                        <a:latin typeface="Arial" panose="020B0604020202020204" pitchFamily="34" charset="0"/>
                        <a:cs typeface="Arial" panose="020B0604020202020204" pitchFamily="34" charset="0"/>
                      </a:endParaRPr>
                    </a:p>
                  </a:txBody>
                  <a:tcPr marL="0" marR="0" marT="7112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110</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4"/>
                  </a:ext>
                </a:extLst>
              </a:tr>
              <a:tr h="423176">
                <a:tc>
                  <a:txBody>
                    <a:bodyPr/>
                    <a:lstStyle/>
                    <a:p>
                      <a:pPr marL="71755" algn="ctr">
                        <a:lnSpc>
                          <a:spcPct val="100000"/>
                        </a:lnSpc>
                        <a:spcBef>
                          <a:spcPts val="459"/>
                        </a:spcBef>
                      </a:pPr>
                      <a:r>
                        <a:rPr sz="1600" b="1" spc="20" dirty="0">
                          <a:solidFill>
                            <a:srgbClr val="001F40"/>
                          </a:solidFill>
                          <a:latin typeface="Arial" panose="020B0604020202020204" pitchFamily="34" charset="0"/>
                          <a:cs typeface="Arial" panose="020B0604020202020204" pitchFamily="34" charset="0"/>
                        </a:rPr>
                        <a:t>extracción</a:t>
                      </a:r>
                      <a:r>
                        <a:rPr sz="1600" b="1" spc="-2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de</a:t>
                      </a:r>
                      <a:r>
                        <a:rPr sz="1600" b="1" spc="-20"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litio</a:t>
                      </a:r>
                      <a:endParaRPr sz="1600" b="1">
                        <a:latin typeface="Arial" panose="020B0604020202020204" pitchFamily="34" charset="0"/>
                        <a:cs typeface="Arial" panose="020B0604020202020204" pitchFamily="34" charset="0"/>
                      </a:endParaRPr>
                    </a:p>
                  </a:txBody>
                  <a:tcPr marL="0" marR="0" marT="5841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10" dirty="0">
                          <a:solidFill>
                            <a:srgbClr val="001F40"/>
                          </a:solidFill>
                          <a:latin typeface="Arial" panose="020B0604020202020204" pitchFamily="34" charset="0"/>
                          <a:cs typeface="Arial" panose="020B0604020202020204" pitchFamily="34" charset="0"/>
                        </a:rPr>
                        <a:t>Zapatillas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3</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400</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5"/>
                  </a:ext>
                </a:extLst>
              </a:tr>
              <a:tr h="423176">
                <a:tc>
                  <a:txBody>
                    <a:bodyPr/>
                    <a:lstStyle/>
                    <a:p>
                      <a:pPr marL="71755" algn="ctr">
                        <a:lnSpc>
                          <a:spcPct val="100000"/>
                        </a:lnSpc>
                        <a:spcBef>
                          <a:spcPts val="459"/>
                        </a:spcBef>
                      </a:pPr>
                      <a:r>
                        <a:rPr sz="1600" b="1" spc="10" dirty="0">
                          <a:solidFill>
                            <a:srgbClr val="001F40"/>
                          </a:solidFill>
                          <a:latin typeface="Arial" panose="020B0604020202020204" pitchFamily="34" charset="0"/>
                          <a:cs typeface="Arial" panose="020B0604020202020204" pitchFamily="34" charset="0"/>
                        </a:rPr>
                        <a:t>Evaporación</a:t>
                      </a:r>
                      <a:endParaRPr sz="1600" b="1">
                        <a:latin typeface="Arial" panose="020B0604020202020204" pitchFamily="34" charset="0"/>
                        <a:cs typeface="Arial" panose="020B0604020202020204" pitchFamily="34" charset="0"/>
                      </a:endParaRPr>
                    </a:p>
                  </a:txBody>
                  <a:tcPr marL="0" marR="0" marT="5841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10" dirty="0">
                          <a:solidFill>
                            <a:srgbClr val="001F40"/>
                          </a:solidFill>
                          <a:latin typeface="Arial" panose="020B0604020202020204" pitchFamily="34" charset="0"/>
                          <a:cs typeface="Arial" panose="020B0604020202020204" pitchFamily="34" charset="0"/>
                        </a:rPr>
                        <a:t>Sopladores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10"/>
                        </a:spcBef>
                      </a:pPr>
                      <a:endParaRPr sz="1600" b="1" dirty="0">
                        <a:latin typeface="Arial" panose="020B0604020202020204" pitchFamily="34" charset="0"/>
                        <a:cs typeface="Arial" panose="020B0604020202020204" pitchFamily="34" charset="0"/>
                      </a:endParaRPr>
                    </a:p>
                    <a:p>
                      <a:pPr marL="71755" algn="ctr">
                        <a:lnSpc>
                          <a:spcPct val="100000"/>
                        </a:lnSpc>
                      </a:pPr>
                      <a:r>
                        <a:rPr sz="1600" b="1" dirty="0">
                          <a:solidFill>
                            <a:srgbClr val="001F40"/>
                          </a:solidFill>
                          <a:latin typeface="Arial" panose="020B0604020202020204" pitchFamily="34" charset="0"/>
                          <a:cs typeface="Arial" panose="020B0604020202020204" pitchFamily="34" charset="0"/>
                        </a:rPr>
                        <a:t>1500</a:t>
                      </a:r>
                      <a:r>
                        <a:rPr sz="1600" b="1" spc="-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12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3</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6"/>
                  </a:ext>
                </a:extLst>
              </a:tr>
              <a:tr h="423176">
                <a:tc>
                  <a:txBody>
                    <a:bodyPr/>
                    <a:lstStyle/>
                    <a:p>
                      <a:pPr algn="ctr">
                        <a:lnSpc>
                          <a:spcPct val="100000"/>
                        </a:lnSpc>
                        <a:spcBef>
                          <a:spcPts val="25"/>
                        </a:spcBef>
                      </a:pPr>
                      <a:endParaRPr sz="1600" b="1">
                        <a:latin typeface="Arial" panose="020B0604020202020204" pitchFamily="34" charset="0"/>
                        <a:cs typeface="Arial" panose="020B0604020202020204" pitchFamily="34" charset="0"/>
                      </a:endParaRPr>
                    </a:p>
                    <a:p>
                      <a:pPr marL="71755" algn="ctr">
                        <a:lnSpc>
                          <a:spcPct val="100000"/>
                        </a:lnSpc>
                      </a:pPr>
                      <a:r>
                        <a:rPr sz="1600" b="1" spc="20" dirty="0">
                          <a:solidFill>
                            <a:srgbClr val="001F40"/>
                          </a:solidFill>
                          <a:latin typeface="Arial" panose="020B0604020202020204" pitchFamily="34" charset="0"/>
                          <a:cs typeface="Arial" panose="020B0604020202020204" pitchFamily="34" charset="0"/>
                        </a:rPr>
                        <a:t>Tratamiento</a:t>
                      </a:r>
                      <a:r>
                        <a:rPr sz="1600" b="1" spc="-2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de</a:t>
                      </a:r>
                      <a:r>
                        <a:rPr sz="1600" b="1" spc="-20"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aguas</a:t>
                      </a:r>
                      <a:endParaRPr sz="1600" b="1">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560"/>
                        </a:spcBef>
                      </a:pPr>
                      <a:r>
                        <a:rPr sz="1600" b="1" spc="15" dirty="0">
                          <a:solidFill>
                            <a:srgbClr val="001F40"/>
                          </a:solidFill>
                          <a:latin typeface="Arial" panose="020B0604020202020204" pitchFamily="34" charset="0"/>
                          <a:cs typeface="Arial" panose="020B0604020202020204" pitchFamily="34" charset="0"/>
                        </a:rPr>
                        <a:t>Bombas,</a:t>
                      </a:r>
                      <a:r>
                        <a:rPr sz="1600" b="1" spc="-3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agitadores</a:t>
                      </a:r>
                      <a:endParaRPr sz="1600" b="1" dirty="0">
                        <a:latin typeface="Arial" panose="020B0604020202020204" pitchFamily="34" charset="0"/>
                        <a:cs typeface="Arial" panose="020B0604020202020204" pitchFamily="34" charset="0"/>
                      </a:endParaRPr>
                    </a:p>
                  </a:txBody>
                  <a:tcPr marL="0" marR="0" marT="7112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6</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160</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7"/>
                  </a:ext>
                </a:extLst>
              </a:tr>
              <a:tr h="423176">
                <a:tc>
                  <a:txBody>
                    <a:bodyPr/>
                    <a:lstStyle/>
                    <a:p>
                      <a:pPr marL="71755" algn="ctr">
                        <a:lnSpc>
                          <a:spcPct val="100000"/>
                        </a:lnSpc>
                        <a:spcBef>
                          <a:spcPts val="509"/>
                        </a:spcBef>
                      </a:pPr>
                      <a:r>
                        <a:rPr sz="1600" b="1" spc="15" dirty="0">
                          <a:solidFill>
                            <a:srgbClr val="001F40"/>
                          </a:solidFill>
                          <a:latin typeface="Arial" panose="020B0604020202020204" pitchFamily="34" charset="0"/>
                          <a:cs typeface="Arial" panose="020B0604020202020204" pitchFamily="34" charset="0"/>
                        </a:rPr>
                        <a:t>Purificación</a:t>
                      </a:r>
                      <a:endParaRPr sz="1600" b="1">
                        <a:latin typeface="Arial" panose="020B0604020202020204" pitchFamily="34" charset="0"/>
                        <a:cs typeface="Arial" panose="020B0604020202020204" pitchFamily="34" charset="0"/>
                      </a:endParaRPr>
                    </a:p>
                  </a:txBody>
                  <a:tcPr marL="0" marR="0" marT="647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610"/>
                        </a:spcBef>
                      </a:pPr>
                      <a:r>
                        <a:rPr sz="1600" b="1" spc="10" dirty="0">
                          <a:solidFill>
                            <a:srgbClr val="001F40"/>
                          </a:solidFill>
                          <a:latin typeface="Arial" panose="020B0604020202020204" pitchFamily="34" charset="0"/>
                          <a:cs typeface="Arial" panose="020B0604020202020204" pitchFamily="34" charset="0"/>
                        </a:rPr>
                        <a:t>Bombas,</a:t>
                      </a:r>
                      <a:r>
                        <a:rPr sz="1600" b="1" spc="-2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sopladores</a:t>
                      </a:r>
                      <a:endParaRPr sz="1600" b="1" dirty="0">
                        <a:latin typeface="Arial" panose="020B0604020202020204" pitchFamily="34" charset="0"/>
                        <a:cs typeface="Arial" panose="020B0604020202020204" pitchFamily="34" charset="0"/>
                      </a:endParaRPr>
                    </a:p>
                  </a:txBody>
                  <a:tcPr marL="0" marR="0" marT="774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400</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dirty="0">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8"/>
                  </a:ext>
                </a:extLst>
              </a:tr>
              <a:tr h="531023">
                <a:tc>
                  <a:txBody>
                    <a:bodyPr/>
                    <a:lstStyle/>
                    <a:p>
                      <a:pPr marL="71755" algn="ctr">
                        <a:lnSpc>
                          <a:spcPct val="100000"/>
                        </a:lnSpc>
                        <a:spcBef>
                          <a:spcPts val="359"/>
                        </a:spcBef>
                      </a:pPr>
                      <a:r>
                        <a:rPr sz="1600" b="1" spc="-10" dirty="0">
                          <a:solidFill>
                            <a:srgbClr val="001F40"/>
                          </a:solidFill>
                          <a:latin typeface="Arial" panose="020B0604020202020204" pitchFamily="34" charset="0"/>
                          <a:cs typeface="Arial" panose="020B0604020202020204" pitchFamily="34" charset="0"/>
                        </a:rPr>
                        <a:t>Río</a:t>
                      </a:r>
                      <a:r>
                        <a:rPr sz="1600" b="1" spc="-4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abajo</a:t>
                      </a:r>
                      <a:endParaRPr sz="1600" b="1">
                        <a:latin typeface="Arial" panose="020B0604020202020204" pitchFamily="34" charset="0"/>
                        <a:cs typeface="Arial" panose="020B0604020202020204" pitchFamily="34" charset="0"/>
                      </a:endParaRPr>
                    </a:p>
                    <a:p>
                      <a:pPr marL="71755" algn="ctr">
                        <a:lnSpc>
                          <a:spcPct val="100000"/>
                        </a:lnSpc>
                        <a:spcBef>
                          <a:spcPts val="80"/>
                        </a:spcBef>
                      </a:pPr>
                      <a:r>
                        <a:rPr sz="1600" b="1" spc="20" dirty="0">
                          <a:solidFill>
                            <a:srgbClr val="001F40"/>
                          </a:solidFill>
                          <a:latin typeface="Arial" panose="020B0604020202020204" pitchFamily="34" charset="0"/>
                          <a:cs typeface="Arial" panose="020B0604020202020204" pitchFamily="34" charset="0"/>
                        </a:rPr>
                        <a:t>proceso</a:t>
                      </a:r>
                      <a:endParaRPr sz="1600" b="1">
                        <a:latin typeface="Arial" panose="020B0604020202020204" pitchFamily="34" charset="0"/>
                        <a:cs typeface="Arial" panose="020B0604020202020204" pitchFamily="34" charset="0"/>
                      </a:endParaRPr>
                    </a:p>
                  </a:txBody>
                  <a:tcPr marL="0" marR="0" marT="4571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610"/>
                        </a:spcBef>
                      </a:pPr>
                      <a:r>
                        <a:rPr sz="1600" b="1" spc="10" dirty="0">
                          <a:solidFill>
                            <a:srgbClr val="001F40"/>
                          </a:solidFill>
                          <a:latin typeface="Arial" panose="020B0604020202020204" pitchFamily="34" charset="0"/>
                          <a:cs typeface="Arial" panose="020B0604020202020204" pitchFamily="34" charset="0"/>
                        </a:rPr>
                        <a:t>Bombas,</a:t>
                      </a:r>
                      <a:r>
                        <a:rPr sz="1600" b="1" spc="-3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sopladores,</a:t>
                      </a:r>
                      <a:endParaRPr sz="1600" b="1" dirty="0">
                        <a:latin typeface="Arial" panose="020B0604020202020204" pitchFamily="34" charset="0"/>
                        <a:cs typeface="Arial" panose="020B0604020202020204" pitchFamily="34" charset="0"/>
                      </a:endParaRPr>
                    </a:p>
                    <a:p>
                      <a:pPr marL="71755" algn="ctr">
                        <a:lnSpc>
                          <a:spcPct val="100000"/>
                        </a:lnSpc>
                        <a:spcBef>
                          <a:spcPts val="380"/>
                        </a:spcBef>
                      </a:pPr>
                      <a:r>
                        <a:rPr sz="1600" b="1" spc="20" dirty="0">
                          <a:solidFill>
                            <a:srgbClr val="001F40"/>
                          </a:solidFill>
                          <a:latin typeface="Arial" panose="020B0604020202020204" pitchFamily="34" charset="0"/>
                          <a:cs typeface="Arial" panose="020B0604020202020204" pitchFamily="34" charset="0"/>
                        </a:rPr>
                        <a:t>transportadores</a:t>
                      </a:r>
                      <a:endParaRPr sz="1600" b="1" dirty="0">
                        <a:latin typeface="Arial" panose="020B0604020202020204" pitchFamily="34" charset="0"/>
                        <a:cs typeface="Arial" panose="020B0604020202020204" pitchFamily="34" charset="0"/>
                      </a:endParaRPr>
                    </a:p>
                  </a:txBody>
                  <a:tcPr marL="0" marR="0" marT="774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5"/>
                        </a:spcBef>
                      </a:pPr>
                      <a:endParaRPr sz="1600" b="1" dirty="0">
                        <a:latin typeface="Arial" panose="020B0604020202020204" pitchFamily="34" charset="0"/>
                        <a:cs typeface="Arial" panose="020B0604020202020204" pitchFamily="34" charset="0"/>
                      </a:endParaRPr>
                    </a:p>
                    <a:p>
                      <a:pPr marL="71755" algn="ctr">
                        <a:lnSpc>
                          <a:spcPct val="100000"/>
                        </a:lnSpc>
                        <a:spcBef>
                          <a:spcPts val="5"/>
                        </a:spcBef>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250</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63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910"/>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dirty="0">
                        <a:latin typeface="Arial" panose="020B0604020202020204" pitchFamily="34" charset="0"/>
                        <a:cs typeface="Arial" panose="020B0604020202020204" pitchFamily="34" charset="0"/>
                      </a:endParaRPr>
                    </a:p>
                  </a:txBody>
                  <a:tcPr marL="0" marR="0" marT="1155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09"/>
                  </a:ext>
                </a:extLst>
              </a:tr>
              <a:tr h="423176">
                <a:tc>
                  <a:txBody>
                    <a:bodyPr/>
                    <a:lstStyle/>
                    <a:p>
                      <a:pPr algn="ctr">
                        <a:lnSpc>
                          <a:spcPct val="100000"/>
                        </a:lnSpc>
                        <a:spcBef>
                          <a:spcPts val="15"/>
                        </a:spcBef>
                      </a:pPr>
                      <a:endParaRPr sz="1600" b="1">
                        <a:latin typeface="Arial" panose="020B0604020202020204" pitchFamily="34" charset="0"/>
                        <a:cs typeface="Arial" panose="020B0604020202020204" pitchFamily="34" charset="0"/>
                      </a:endParaRPr>
                    </a:p>
                    <a:p>
                      <a:pPr marL="71755" algn="ctr">
                        <a:lnSpc>
                          <a:spcPct val="100000"/>
                        </a:lnSpc>
                        <a:spcBef>
                          <a:spcPts val="5"/>
                        </a:spcBef>
                      </a:pPr>
                      <a:r>
                        <a:rPr sz="1600" b="1" spc="10" dirty="0">
                          <a:solidFill>
                            <a:srgbClr val="001F40"/>
                          </a:solidFill>
                          <a:latin typeface="Arial" panose="020B0604020202020204" pitchFamily="34" charset="0"/>
                          <a:cs typeface="Arial" panose="020B0604020202020204" pitchFamily="34" charset="0"/>
                        </a:rPr>
                        <a:t>Planta</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de</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energía</a:t>
                      </a:r>
                      <a:endParaRPr sz="1600" b="1">
                        <a:latin typeface="Arial" panose="020B0604020202020204" pitchFamily="34" charset="0"/>
                        <a:cs typeface="Arial" panose="020B0604020202020204" pitchFamily="34" charset="0"/>
                      </a:endParaRPr>
                    </a:p>
                  </a:txBody>
                  <a:tcPr marL="0" marR="0" marT="190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algn="ctr">
                        <a:lnSpc>
                          <a:spcPct val="100000"/>
                        </a:lnSpc>
                        <a:spcBef>
                          <a:spcPts val="10"/>
                        </a:spcBef>
                      </a:pPr>
                      <a:endParaRPr sz="1600" b="1">
                        <a:latin typeface="Arial" panose="020B0604020202020204" pitchFamily="34" charset="0"/>
                        <a:cs typeface="Arial" panose="020B0604020202020204" pitchFamily="34" charset="0"/>
                      </a:endParaRPr>
                    </a:p>
                    <a:p>
                      <a:pPr marL="71755" algn="ctr">
                        <a:lnSpc>
                          <a:spcPct val="100000"/>
                        </a:lnSpc>
                      </a:pPr>
                      <a:r>
                        <a:rPr sz="1600" b="1" dirty="0">
                          <a:solidFill>
                            <a:srgbClr val="001F40"/>
                          </a:solidFill>
                          <a:latin typeface="Arial" panose="020B0604020202020204" pitchFamily="34" charset="0"/>
                          <a:cs typeface="Arial" panose="020B0604020202020204" pitchFamily="34" charset="0"/>
                        </a:rPr>
                        <a:t>Bombas,</a:t>
                      </a:r>
                      <a:r>
                        <a:rPr sz="1600" b="1" spc="-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ventiladores</a:t>
                      </a:r>
                      <a:endParaRPr sz="1600" b="1">
                        <a:latin typeface="Arial" panose="020B0604020202020204" pitchFamily="34" charset="0"/>
                        <a:cs typeface="Arial" panose="020B0604020202020204" pitchFamily="34" charset="0"/>
                      </a:endParaRPr>
                    </a:p>
                  </a:txBody>
                  <a:tcPr marL="0" marR="0" marT="12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25"/>
                        </a:spcBef>
                      </a:pPr>
                      <a:endParaRPr sz="1600" b="1" dirty="0">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75</a:t>
                      </a:r>
                      <a:r>
                        <a:rPr sz="1600" b="1" spc="-2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317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409"/>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dirty="0">
                        <a:latin typeface="Arial" panose="020B0604020202020204" pitchFamily="34" charset="0"/>
                        <a:cs typeface="Arial" panose="020B0604020202020204" pitchFamily="34" charset="0"/>
                      </a:endParaRPr>
                    </a:p>
                  </a:txBody>
                  <a:tcPr marL="0" marR="0" marT="52069"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10"/>
                  </a:ext>
                </a:extLst>
              </a:tr>
              <a:tr h="487227">
                <a:tc>
                  <a:txBody>
                    <a:bodyPr/>
                    <a:lstStyle/>
                    <a:p>
                      <a:pPr algn="ctr">
                        <a:lnSpc>
                          <a:spcPct val="100000"/>
                        </a:lnSpc>
                        <a:spcBef>
                          <a:spcPts val="30"/>
                        </a:spcBef>
                      </a:pPr>
                      <a:endParaRPr sz="1600" b="1">
                        <a:latin typeface="Arial" panose="020B0604020202020204" pitchFamily="34" charset="0"/>
                        <a:cs typeface="Arial" panose="020B0604020202020204" pitchFamily="34" charset="0"/>
                      </a:endParaRPr>
                    </a:p>
                    <a:p>
                      <a:pPr marL="71755" algn="ctr">
                        <a:lnSpc>
                          <a:spcPct val="100000"/>
                        </a:lnSpc>
                      </a:pPr>
                      <a:r>
                        <a:rPr sz="1600" b="1" spc="5" dirty="0">
                          <a:solidFill>
                            <a:srgbClr val="001F40"/>
                          </a:solidFill>
                          <a:latin typeface="Arial" panose="020B0604020202020204" pitchFamily="34" charset="0"/>
                          <a:cs typeface="Arial" panose="020B0604020202020204" pitchFamily="34" charset="0"/>
                        </a:rPr>
                        <a:t>Accesorios</a:t>
                      </a:r>
                      <a:endParaRPr sz="1600" b="1">
                        <a:latin typeface="Arial" panose="020B0604020202020204" pitchFamily="34" charset="0"/>
                        <a:cs typeface="Arial" panose="020B0604020202020204" pitchFamily="34" charset="0"/>
                      </a:endParaRPr>
                    </a:p>
                  </a:txBody>
                  <a:tcPr marL="0" marR="0" marT="381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2E3E4"/>
                    </a:solidFill>
                  </a:tcPr>
                </a:tc>
                <a:tc>
                  <a:txBody>
                    <a:bodyPr/>
                    <a:lstStyle/>
                    <a:p>
                      <a:pPr marL="71755" algn="ctr">
                        <a:lnSpc>
                          <a:spcPct val="100000"/>
                        </a:lnSpc>
                        <a:spcBef>
                          <a:spcPts val="610"/>
                        </a:spcBef>
                      </a:pPr>
                      <a:r>
                        <a:rPr sz="1600" b="1" spc="20" dirty="0">
                          <a:solidFill>
                            <a:srgbClr val="001F40"/>
                          </a:solidFill>
                          <a:latin typeface="Arial" panose="020B0604020202020204" pitchFamily="34" charset="0"/>
                          <a:cs typeface="Arial" panose="020B0604020202020204" pitchFamily="34" charset="0"/>
                        </a:rPr>
                        <a:t>Iluminación,</a:t>
                      </a:r>
                      <a:r>
                        <a:rPr sz="1600" b="1" spc="-2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oficinas,</a:t>
                      </a:r>
                      <a:endParaRPr sz="1600" b="1">
                        <a:latin typeface="Arial" panose="020B0604020202020204" pitchFamily="34" charset="0"/>
                        <a:cs typeface="Arial" panose="020B0604020202020204" pitchFamily="34" charset="0"/>
                      </a:endParaRPr>
                    </a:p>
                    <a:p>
                      <a:pPr marL="71755" algn="ctr">
                        <a:lnSpc>
                          <a:spcPct val="100000"/>
                        </a:lnSpc>
                        <a:spcBef>
                          <a:spcPts val="30"/>
                        </a:spcBef>
                      </a:pPr>
                      <a:r>
                        <a:rPr sz="1600" b="1" spc="25" dirty="0">
                          <a:solidFill>
                            <a:srgbClr val="001F40"/>
                          </a:solidFill>
                          <a:latin typeface="Arial" panose="020B0604020202020204" pitchFamily="34" charset="0"/>
                          <a:cs typeface="Arial" panose="020B0604020202020204" pitchFamily="34" charset="0"/>
                        </a:rPr>
                        <a:t>cantina</a:t>
                      </a:r>
                      <a:endParaRPr sz="1600" b="1">
                        <a:latin typeface="Arial" panose="020B0604020202020204" pitchFamily="34" charset="0"/>
                        <a:cs typeface="Arial" panose="020B0604020202020204" pitchFamily="34" charset="0"/>
                      </a:endParaRPr>
                    </a:p>
                  </a:txBody>
                  <a:tcPr marL="0" marR="0" marT="774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algn="ctr">
                        <a:lnSpc>
                          <a:spcPct val="100000"/>
                        </a:lnSpc>
                        <a:spcBef>
                          <a:spcPts val="5"/>
                        </a:spcBef>
                      </a:pPr>
                      <a:endParaRPr sz="1600" b="1" dirty="0">
                        <a:latin typeface="Arial" panose="020B0604020202020204" pitchFamily="34" charset="0"/>
                        <a:cs typeface="Arial" panose="020B0604020202020204" pitchFamily="34" charset="0"/>
                      </a:endParaRPr>
                    </a:p>
                    <a:p>
                      <a:pPr marL="71755" algn="ctr">
                        <a:lnSpc>
                          <a:spcPct val="100000"/>
                        </a:lnSpc>
                        <a:spcBef>
                          <a:spcPts val="5"/>
                        </a:spcBef>
                      </a:pPr>
                      <a:r>
                        <a:rPr sz="1600" b="1" spc="5" dirty="0">
                          <a:solidFill>
                            <a:srgbClr val="001F40"/>
                          </a:solidFill>
                          <a:latin typeface="Arial" panose="020B0604020202020204" pitchFamily="34" charset="0"/>
                          <a:cs typeface="Arial" panose="020B0604020202020204" pitchFamily="34" charset="0"/>
                        </a:rPr>
                        <a:t>1</a:t>
                      </a:r>
                      <a:r>
                        <a:rPr sz="1600" b="1" spc="-25"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a</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30</a:t>
                      </a:r>
                      <a:r>
                        <a:rPr sz="1600" b="1" spc="-2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kilovatios</a:t>
                      </a:r>
                      <a:endParaRPr sz="1600" b="1" dirty="0">
                        <a:latin typeface="Arial" panose="020B0604020202020204" pitchFamily="34" charset="0"/>
                        <a:cs typeface="Arial" panose="020B0604020202020204" pitchFamily="34" charset="0"/>
                      </a:endParaRPr>
                    </a:p>
                  </a:txBody>
                  <a:tcPr marL="0" marR="0" marT="635"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tc>
                  <a:txBody>
                    <a:bodyPr/>
                    <a:lstStyle/>
                    <a:p>
                      <a:pPr marL="71755" algn="ctr">
                        <a:lnSpc>
                          <a:spcPct val="100000"/>
                        </a:lnSpc>
                        <a:spcBef>
                          <a:spcPts val="910"/>
                        </a:spcBef>
                      </a:pPr>
                      <a:r>
                        <a:rPr sz="1600" b="1" spc="10" dirty="0">
                          <a:solidFill>
                            <a:srgbClr val="001F40"/>
                          </a:solidFill>
                          <a:latin typeface="Arial" panose="020B0604020202020204" pitchFamily="34" charset="0"/>
                          <a:cs typeface="Arial" panose="020B0604020202020204" pitchFamily="34" charset="0"/>
                        </a:rPr>
                        <a:t>2</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MVA</a:t>
                      </a:r>
                      <a:endParaRPr sz="1600" b="1" dirty="0">
                        <a:latin typeface="Arial" panose="020B0604020202020204" pitchFamily="34" charset="0"/>
                        <a:cs typeface="Arial" panose="020B0604020202020204" pitchFamily="34" charset="0"/>
                      </a:endParaRPr>
                    </a:p>
                  </a:txBody>
                  <a:tcPr marL="0" marR="0" marT="115570" marB="0">
                    <a:lnL w="9525">
                      <a:solidFill>
                        <a:srgbClr val="002147"/>
                      </a:solidFill>
                      <a:prstDash val="solid"/>
                    </a:lnL>
                    <a:lnR w="9525">
                      <a:solidFill>
                        <a:srgbClr val="002147"/>
                      </a:solidFill>
                      <a:prstDash val="solid"/>
                    </a:lnR>
                    <a:lnT w="9525">
                      <a:solidFill>
                        <a:srgbClr val="002147"/>
                      </a:solidFill>
                      <a:prstDash val="solid"/>
                    </a:lnT>
                    <a:lnB w="9525">
                      <a:solidFill>
                        <a:srgbClr val="002147"/>
                      </a:solidFill>
                      <a:prstDash val="solid"/>
                    </a:lnB>
                    <a:solidFill>
                      <a:srgbClr val="EDEDEE"/>
                    </a:solidFill>
                  </a:tcPr>
                </a:tc>
                <a:extLst>
                  <a:ext uri="{0D108BD9-81ED-4DB2-BD59-A6C34878D82A}">
                    <a16:rowId xmlns:a16="http://schemas.microsoft.com/office/drawing/2014/main" val="10011"/>
                  </a:ext>
                </a:extLst>
              </a:tr>
            </a:tbl>
          </a:graphicData>
        </a:graphic>
      </p:graphicFrame>
      <p:sp>
        <p:nvSpPr>
          <p:cNvPr id="8" name="object 8"/>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4</a:t>
            </a:fld>
            <a:endParaRPr spc="10" dirty="0"/>
          </a:p>
        </p:txBody>
      </p:sp>
      <p:sp>
        <p:nvSpPr>
          <p:cNvPr id="4" name="object 4"/>
          <p:cNvSpPr txBox="1"/>
          <p:nvPr/>
        </p:nvSpPr>
        <p:spPr>
          <a:xfrm>
            <a:off x="208756" y="410800"/>
            <a:ext cx="8763000" cy="10375020"/>
          </a:xfrm>
          <a:prstGeom prst="rect">
            <a:avLst/>
          </a:prstGeom>
        </p:spPr>
        <p:txBody>
          <a:bodyPr vert="horz" wrap="square" lIns="0" tIns="12700" rIns="0" bIns="0" rtlCol="0">
            <a:spAutoFit/>
          </a:bodyPr>
          <a:lstStyle/>
          <a:p>
            <a:pPr marL="12700" algn="just">
              <a:spcBef>
                <a:spcPts val="100"/>
              </a:spcBef>
            </a:pPr>
            <a:r>
              <a:rPr sz="2000" b="1" spc="-20" dirty="0">
                <a:solidFill>
                  <a:srgbClr val="001F40"/>
                </a:solidFill>
                <a:latin typeface="Arial" panose="020B0604020202020204" pitchFamily="34" charset="0"/>
                <a:cs typeface="Arial" panose="020B0604020202020204" pitchFamily="34" charset="0"/>
              </a:rPr>
              <a:t>REQUISITOS</a:t>
            </a:r>
            <a:r>
              <a:rPr sz="2000" b="1" spc="-25" dirty="0">
                <a:solidFill>
                  <a:srgbClr val="001F40"/>
                </a:solidFill>
                <a:latin typeface="Arial" panose="020B0604020202020204" pitchFamily="34" charset="0"/>
                <a:cs typeface="Arial" panose="020B0604020202020204" pitchFamily="34" charset="0"/>
              </a:rPr>
              <a:t> </a:t>
            </a:r>
            <a:r>
              <a:rPr sz="2000" b="1" spc="-6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DISEÑO</a:t>
            </a:r>
            <a:r>
              <a:rPr sz="2000" b="1" spc="-25" dirty="0">
                <a:solidFill>
                  <a:srgbClr val="001F40"/>
                </a:solidFill>
                <a:latin typeface="Arial" panose="020B0604020202020204" pitchFamily="34" charset="0"/>
                <a:cs typeface="Arial" panose="020B0604020202020204" pitchFamily="34" charset="0"/>
              </a:rPr>
              <a:t> </a:t>
            </a:r>
            <a:r>
              <a:rPr sz="2000" b="1" spc="-60" dirty="0">
                <a:solidFill>
                  <a:srgbClr val="001F40"/>
                </a:solidFill>
                <a:latin typeface="Arial" panose="020B0604020202020204" pitchFamily="34" charset="0"/>
                <a:cs typeface="Arial" panose="020B0604020202020204" pitchFamily="34" charset="0"/>
              </a:rPr>
              <a:t>ELÉCTRICO</a:t>
            </a:r>
            <a:endParaRPr sz="2000" dirty="0">
              <a:latin typeface="Arial" panose="020B0604020202020204" pitchFamily="34" charset="0"/>
              <a:cs typeface="Arial" panose="020B0604020202020204" pitchFamily="34" charset="0"/>
            </a:endParaRPr>
          </a:p>
          <a:p>
            <a:pPr marL="12700" algn="just">
              <a:spcBef>
                <a:spcPts val="860"/>
              </a:spcBef>
            </a:pPr>
            <a:r>
              <a:rPr sz="2000" b="1" spc="10" dirty="0">
                <a:solidFill>
                  <a:srgbClr val="001F40"/>
                </a:solidFill>
                <a:latin typeface="Arial" panose="020B0604020202020204" pitchFamily="34" charset="0"/>
                <a:cs typeface="Arial" panose="020B0604020202020204" pitchFamily="34" charset="0"/>
              </a:rPr>
              <a:t>Disponibilidad</a:t>
            </a:r>
            <a:endParaRPr sz="2000" dirty="0">
              <a:latin typeface="Arial" panose="020B0604020202020204" pitchFamily="34" charset="0"/>
              <a:cs typeface="Arial" panose="020B0604020202020204" pitchFamily="34" charset="0"/>
            </a:endParaRPr>
          </a:p>
          <a:p>
            <a:pPr marL="12700" marR="94615" algn="just">
              <a:spcBef>
                <a:spcPts val="295"/>
              </a:spcBef>
            </a:pPr>
            <a:r>
              <a:rPr sz="2000" dirty="0">
                <a:solidFill>
                  <a:srgbClr val="001F40"/>
                </a:solidFill>
                <a:latin typeface="Arial" panose="020B0604020202020204" pitchFamily="34" charset="0"/>
                <a:cs typeface="Arial" panose="020B0604020202020204" pitchFamily="34" charset="0"/>
              </a:rPr>
              <a:t>Para </a:t>
            </a:r>
            <a:r>
              <a:rPr sz="2000" spc="10" dirty="0">
                <a:solidFill>
                  <a:srgbClr val="001F40"/>
                </a:solidFill>
                <a:latin typeface="Arial" panose="020B0604020202020204" pitchFamily="34" charset="0"/>
                <a:cs typeface="Arial" panose="020B0604020202020204" pitchFamily="34" charset="0"/>
              </a:rPr>
              <a:t>la</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distribución</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eléctrica</a:t>
            </a:r>
            <a:r>
              <a:rPr sz="2000" dirty="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se</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requiere</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una</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disponibilidad</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global</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suministro</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energía</a:t>
            </a:r>
            <a:r>
              <a:rPr sz="200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superior</a:t>
            </a:r>
            <a:r>
              <a:rPr sz="2000" spc="5" dirty="0">
                <a:solidFill>
                  <a:srgbClr val="001F40"/>
                </a:solidFill>
                <a:latin typeface="Arial" panose="020B0604020202020204" pitchFamily="34" charset="0"/>
                <a:cs typeface="Arial" panose="020B0604020202020204" pitchFamily="34" charset="0"/>
              </a:rPr>
              <a:t> </a:t>
            </a:r>
            <a:r>
              <a:rPr sz="2000" spc="10" dirty="0" smtClean="0">
                <a:solidFill>
                  <a:srgbClr val="001F40"/>
                </a:solidFill>
                <a:latin typeface="Arial" panose="020B0604020202020204" pitchFamily="34" charset="0"/>
                <a:cs typeface="Arial" panose="020B0604020202020204" pitchFamily="34" charset="0"/>
              </a:rPr>
              <a:t>al</a:t>
            </a:r>
            <a:r>
              <a:rPr lang="es-ES" sz="2000" spc="10" dirty="0" smtClean="0">
                <a:solidFill>
                  <a:srgbClr val="001F40"/>
                </a:solidFill>
                <a:latin typeface="Arial" panose="020B0604020202020204" pitchFamily="34" charset="0"/>
                <a:cs typeface="Arial" panose="020B0604020202020204" pitchFamily="34" charset="0"/>
              </a:rPr>
              <a:t> </a:t>
            </a:r>
            <a:r>
              <a:rPr sz="2000" spc="5" dirty="0" smtClean="0">
                <a:solidFill>
                  <a:srgbClr val="001F40"/>
                </a:solidFill>
                <a:latin typeface="Arial" panose="020B0604020202020204" pitchFamily="34" charset="0"/>
                <a:cs typeface="Arial" panose="020B0604020202020204" pitchFamily="34" charset="0"/>
              </a:rPr>
              <a:t>99,5 </a:t>
            </a:r>
            <a:r>
              <a:rPr sz="2000" spc="-2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El </a:t>
            </a:r>
            <a:r>
              <a:rPr sz="2000" spc="20" dirty="0">
                <a:solidFill>
                  <a:srgbClr val="001F40"/>
                </a:solidFill>
                <a:latin typeface="Arial" panose="020B0604020202020204" pitchFamily="34" charset="0"/>
                <a:cs typeface="Arial" panose="020B0604020202020204" pitchFamily="34" charset="0"/>
              </a:rPr>
              <a:t>sitio </a:t>
            </a:r>
            <a:r>
              <a:rPr sz="2000" spc="15" dirty="0">
                <a:solidFill>
                  <a:srgbClr val="001F40"/>
                </a:solidFill>
                <a:latin typeface="Arial" panose="020B0604020202020204" pitchFamily="34" charset="0"/>
                <a:cs typeface="Arial" panose="020B0604020202020204" pitchFamily="34" charset="0"/>
              </a:rPr>
              <a:t>estará </a:t>
            </a:r>
            <a:r>
              <a:rPr sz="2000" spc="25" dirty="0">
                <a:solidFill>
                  <a:srgbClr val="001F40"/>
                </a:solidFill>
                <a:latin typeface="Arial" panose="020B0604020202020204" pitchFamily="34" charset="0"/>
                <a:cs typeface="Arial" panose="020B0604020202020204" pitchFamily="34" charset="0"/>
              </a:rPr>
              <a:t>equipado </a:t>
            </a:r>
            <a:r>
              <a:rPr sz="2000" spc="20" dirty="0">
                <a:solidFill>
                  <a:srgbClr val="001F40"/>
                </a:solidFill>
                <a:latin typeface="Arial" panose="020B0604020202020204" pitchFamily="34" charset="0"/>
                <a:cs typeface="Arial" panose="020B0604020202020204" pitchFamily="34" charset="0"/>
              </a:rPr>
              <a:t>con </a:t>
            </a:r>
            <a:r>
              <a:rPr sz="2000" spc="25" dirty="0">
                <a:solidFill>
                  <a:srgbClr val="001F40"/>
                </a:solidFill>
                <a:latin typeface="Arial" panose="020B0604020202020204" pitchFamily="34" charset="0"/>
                <a:cs typeface="Arial" panose="020B0604020202020204" pitchFamily="34" charset="0"/>
              </a:rPr>
              <a:t>generadores </a:t>
            </a:r>
            <a:r>
              <a:rPr sz="2000" spc="20"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reserva </a:t>
            </a:r>
            <a:r>
              <a:rPr sz="2000" spc="5" dirty="0">
                <a:solidFill>
                  <a:srgbClr val="001F40"/>
                </a:solidFill>
                <a:latin typeface="Arial" panose="020B0604020202020204" pitchFamily="34" charset="0"/>
                <a:cs typeface="Arial" panose="020B0604020202020204" pitchFamily="34" charset="0"/>
              </a:rPr>
              <a:t>y </a:t>
            </a:r>
            <a:r>
              <a:rPr sz="2000" spc="-40" dirty="0">
                <a:solidFill>
                  <a:srgbClr val="001F40"/>
                </a:solidFill>
                <a:latin typeface="Arial" panose="020B0604020202020204" pitchFamily="34" charset="0"/>
                <a:cs typeface="Arial" panose="020B0604020202020204" pitchFamily="34" charset="0"/>
              </a:rPr>
              <a:t>UPS </a:t>
            </a:r>
            <a:r>
              <a:rPr sz="2000" spc="25" dirty="0">
                <a:solidFill>
                  <a:srgbClr val="001F40"/>
                </a:solidFill>
                <a:latin typeface="Arial" panose="020B0604020202020204" pitchFamily="34" charset="0"/>
                <a:cs typeface="Arial" panose="020B0604020202020204" pitchFamily="34" charset="0"/>
              </a:rPr>
              <a:t>para </a:t>
            </a:r>
            <a:r>
              <a:rPr sz="2000" spc="15" dirty="0">
                <a:solidFill>
                  <a:srgbClr val="001F40"/>
                </a:solidFill>
                <a:latin typeface="Arial" panose="020B0604020202020204" pitchFamily="34" charset="0"/>
                <a:cs typeface="Arial" panose="020B0604020202020204" pitchFamily="34" charset="0"/>
              </a:rPr>
              <a:t>abastecer </a:t>
            </a:r>
            <a:r>
              <a:rPr sz="2000" dirty="0">
                <a:solidFill>
                  <a:srgbClr val="001F40"/>
                </a:solidFill>
                <a:latin typeface="Arial" panose="020B0604020202020204" pitchFamily="34" charset="0"/>
                <a:cs typeface="Arial" panose="020B0604020202020204" pitchFamily="34" charset="0"/>
              </a:rPr>
              <a:t>las </a:t>
            </a:r>
            <a:r>
              <a:rPr sz="2000" spc="15" dirty="0" err="1">
                <a:solidFill>
                  <a:srgbClr val="001F40"/>
                </a:solidFill>
                <a:latin typeface="Arial" panose="020B0604020202020204" pitchFamily="34" charset="0"/>
                <a:cs typeface="Arial" panose="020B0604020202020204" pitchFamily="34" charset="0"/>
              </a:rPr>
              <a:t>instalaciones</a:t>
            </a:r>
            <a:r>
              <a:rPr sz="2000" spc="15" dirty="0">
                <a:solidFill>
                  <a:srgbClr val="001F40"/>
                </a:solidFill>
                <a:latin typeface="Arial" panose="020B0604020202020204" pitchFamily="34" charset="0"/>
                <a:cs typeface="Arial" panose="020B0604020202020204" pitchFamily="34" charset="0"/>
              </a:rPr>
              <a:t> </a:t>
            </a:r>
            <a:r>
              <a:rPr sz="2000" spc="20" dirty="0" smtClean="0">
                <a:solidFill>
                  <a:srgbClr val="001F40"/>
                </a:solidFill>
                <a:latin typeface="Arial" panose="020B0604020202020204" pitchFamily="34" charset="0"/>
                <a:cs typeface="Arial" panose="020B0604020202020204" pitchFamily="34" charset="0"/>
              </a:rPr>
              <a:t>de</a:t>
            </a:r>
            <a:r>
              <a:rPr lang="es-ES" sz="2000" spc="20" dirty="0" smtClean="0">
                <a:solidFill>
                  <a:srgbClr val="001F40"/>
                </a:solidFill>
                <a:latin typeface="Arial" panose="020B0604020202020204" pitchFamily="34" charset="0"/>
                <a:cs typeface="Arial" panose="020B0604020202020204" pitchFamily="34" charset="0"/>
              </a:rPr>
              <a:t> </a:t>
            </a:r>
            <a:r>
              <a:rPr sz="2000" spc="35" dirty="0" smtClean="0">
                <a:solidFill>
                  <a:srgbClr val="001F40"/>
                </a:solidFill>
                <a:latin typeface="Arial" panose="020B0604020202020204" pitchFamily="34" charset="0"/>
                <a:cs typeface="Arial" panose="020B0604020202020204" pitchFamily="34" charset="0"/>
              </a:rPr>
              <a:t>no</a:t>
            </a:r>
            <a:r>
              <a:rPr sz="2000" dirty="0" smtClean="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proceso</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(campo</a:t>
            </a:r>
            <a:r>
              <a:rPr sz="2000" spc="5" dirty="0">
                <a:solidFill>
                  <a:srgbClr val="001F40"/>
                </a:solidFill>
                <a:latin typeface="Arial" panose="020B0604020202020204" pitchFamily="34" charset="0"/>
                <a:cs typeface="Arial" panose="020B0604020202020204" pitchFamily="34" charset="0"/>
              </a:rPr>
              <a:t> base,</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oficinas,</a:t>
            </a:r>
            <a:r>
              <a:rPr sz="2000" spc="5"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tratamiento</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agua,</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sistema</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control</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incendios,</a:t>
            </a:r>
            <a:r>
              <a:rPr sz="2000" spc="5" dirty="0">
                <a:solidFill>
                  <a:srgbClr val="001F40"/>
                </a:solidFill>
                <a:latin typeface="Arial" panose="020B0604020202020204" pitchFamily="34" charset="0"/>
                <a:cs typeface="Arial" panose="020B0604020202020204" pitchFamily="34" charset="0"/>
              </a:rPr>
              <a:t> </a:t>
            </a:r>
            <a:r>
              <a:rPr sz="2000" dirty="0">
                <a:solidFill>
                  <a:srgbClr val="001F40"/>
                </a:solidFill>
                <a:latin typeface="Arial" panose="020B0604020202020204" pitchFamily="34" charset="0"/>
                <a:cs typeface="Arial" panose="020B0604020202020204" pitchFamily="34" charset="0"/>
              </a:rPr>
              <a:t>etc.) </a:t>
            </a:r>
            <a:r>
              <a:rPr sz="2000" spc="5" dirty="0">
                <a:solidFill>
                  <a:srgbClr val="001F40"/>
                </a:solidFill>
                <a:latin typeface="Arial" panose="020B0604020202020204" pitchFamily="34" charset="0"/>
                <a:cs typeface="Arial" panose="020B0604020202020204" pitchFamily="34" charset="0"/>
              </a:rPr>
              <a:t>y </a:t>
            </a:r>
            <a:r>
              <a:rPr sz="2000" spc="20" dirty="0" err="1" smtClean="0">
                <a:solidFill>
                  <a:srgbClr val="001F40"/>
                </a:solidFill>
                <a:latin typeface="Arial" panose="020B0604020202020204" pitchFamily="34" charset="0"/>
                <a:cs typeface="Arial" panose="020B0604020202020204" pitchFamily="34" charset="0"/>
              </a:rPr>
              <a:t>algunas</a:t>
            </a:r>
            <a:r>
              <a:rPr lang="es-ES" sz="2000" spc="20" dirty="0" smtClean="0">
                <a:solidFill>
                  <a:srgbClr val="001F40"/>
                </a:solidFill>
                <a:latin typeface="Arial" panose="020B0604020202020204" pitchFamily="34" charset="0"/>
                <a:cs typeface="Arial" panose="020B0604020202020204" pitchFamily="34" charset="0"/>
              </a:rPr>
              <a:t> </a:t>
            </a:r>
            <a:r>
              <a:rPr sz="2000" spc="10" dirty="0" err="1" smtClean="0">
                <a:solidFill>
                  <a:srgbClr val="001F40"/>
                </a:solidFill>
                <a:latin typeface="Arial" panose="020B0604020202020204" pitchFamily="34" charset="0"/>
                <a:cs typeface="Arial" panose="020B0604020202020204" pitchFamily="34" charset="0"/>
              </a:rPr>
              <a:t>cargas</a:t>
            </a:r>
            <a:r>
              <a:rPr sz="2000" spc="10" dirty="0" smtClean="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críticas </a:t>
            </a:r>
            <a:r>
              <a:rPr sz="2000" spc="20" dirty="0">
                <a:solidFill>
                  <a:srgbClr val="001F40"/>
                </a:solidFill>
                <a:latin typeface="Arial" panose="020B0604020202020204" pitchFamily="34" charset="0"/>
                <a:cs typeface="Arial" panose="020B0604020202020204" pitchFamily="34" charset="0"/>
              </a:rPr>
              <a:t>en </a:t>
            </a:r>
            <a:r>
              <a:rPr sz="2000" spc="10" dirty="0">
                <a:solidFill>
                  <a:srgbClr val="001F40"/>
                </a:solidFill>
                <a:latin typeface="Arial" panose="020B0604020202020204" pitchFamily="34" charset="0"/>
                <a:cs typeface="Arial" panose="020B0604020202020204" pitchFamily="34" charset="0"/>
              </a:rPr>
              <a:t>el </a:t>
            </a:r>
            <a:r>
              <a:rPr sz="2000" spc="20" dirty="0">
                <a:solidFill>
                  <a:srgbClr val="001F40"/>
                </a:solidFill>
                <a:latin typeface="Arial" panose="020B0604020202020204" pitchFamily="34" charset="0"/>
                <a:cs typeface="Arial" panose="020B0604020202020204" pitchFamily="34" charset="0"/>
              </a:rPr>
              <a:t>proceso de concentración, </a:t>
            </a:r>
            <a:r>
              <a:rPr sz="2000" spc="5" dirty="0">
                <a:solidFill>
                  <a:srgbClr val="001F40"/>
                </a:solidFill>
                <a:latin typeface="Arial" panose="020B0604020202020204" pitchFamily="34" charset="0"/>
                <a:cs typeface="Arial" panose="020B0604020202020204" pitchFamily="34" charset="0"/>
              </a:rPr>
              <a:t>ya </a:t>
            </a:r>
            <a:r>
              <a:rPr sz="2000" spc="30" dirty="0">
                <a:solidFill>
                  <a:srgbClr val="001F40"/>
                </a:solidFill>
                <a:latin typeface="Arial" panose="020B0604020202020204" pitchFamily="34" charset="0"/>
                <a:cs typeface="Arial" panose="020B0604020202020204" pitchFamily="34" charset="0"/>
              </a:rPr>
              <a:t>que </a:t>
            </a:r>
            <a:r>
              <a:rPr sz="2000" spc="5" dirty="0">
                <a:solidFill>
                  <a:srgbClr val="001F40"/>
                </a:solidFill>
                <a:latin typeface="Arial" panose="020B0604020202020204" pitchFamily="34" charset="0"/>
                <a:cs typeface="Arial" panose="020B0604020202020204" pitchFamily="34" charset="0"/>
              </a:rPr>
              <a:t>estas </a:t>
            </a:r>
            <a:r>
              <a:rPr sz="2000" spc="10" dirty="0">
                <a:solidFill>
                  <a:srgbClr val="001F40"/>
                </a:solidFill>
                <a:latin typeface="Arial" panose="020B0604020202020204" pitchFamily="34" charset="0"/>
                <a:cs typeface="Arial" panose="020B0604020202020204" pitchFamily="34" charset="0"/>
              </a:rPr>
              <a:t>cargas </a:t>
            </a:r>
            <a:r>
              <a:rPr sz="2000" spc="30" dirty="0">
                <a:solidFill>
                  <a:srgbClr val="001F40"/>
                </a:solidFill>
                <a:latin typeface="Arial" panose="020B0604020202020204" pitchFamily="34" charset="0"/>
                <a:cs typeface="Arial" panose="020B0604020202020204" pitchFamily="34" charset="0"/>
              </a:rPr>
              <a:t>requieren </a:t>
            </a:r>
            <a:r>
              <a:rPr sz="2000" spc="40" dirty="0">
                <a:solidFill>
                  <a:srgbClr val="001F40"/>
                </a:solidFill>
                <a:latin typeface="Arial" panose="020B0604020202020204" pitchFamily="34" charset="0"/>
                <a:cs typeface="Arial" panose="020B0604020202020204" pitchFamily="34" charset="0"/>
              </a:rPr>
              <a:t>un </a:t>
            </a:r>
            <a:r>
              <a:rPr sz="2000" spc="30" dirty="0">
                <a:solidFill>
                  <a:srgbClr val="001F40"/>
                </a:solidFill>
                <a:latin typeface="Arial" panose="020B0604020202020204" pitchFamily="34" charset="0"/>
                <a:cs typeface="Arial" panose="020B0604020202020204" pitchFamily="34" charset="0"/>
              </a:rPr>
              <a:t>mayor </a:t>
            </a:r>
            <a:r>
              <a:rPr sz="2000" spc="15" dirty="0" err="1">
                <a:solidFill>
                  <a:srgbClr val="001F40"/>
                </a:solidFill>
                <a:latin typeface="Arial" panose="020B0604020202020204" pitchFamily="34" charset="0"/>
                <a:cs typeface="Arial" panose="020B0604020202020204" pitchFamily="34" charset="0"/>
              </a:rPr>
              <a:t>nivel</a:t>
            </a:r>
            <a:r>
              <a:rPr sz="2000" spc="15" dirty="0">
                <a:solidFill>
                  <a:srgbClr val="001F40"/>
                </a:solidFill>
                <a:latin typeface="Arial" panose="020B0604020202020204" pitchFamily="34" charset="0"/>
                <a:cs typeface="Arial" panose="020B0604020202020204" pitchFamily="34" charset="0"/>
              </a:rPr>
              <a:t> </a:t>
            </a:r>
            <a:r>
              <a:rPr sz="2000" spc="20" dirty="0" smtClean="0">
                <a:solidFill>
                  <a:srgbClr val="001F40"/>
                </a:solidFill>
                <a:latin typeface="Arial" panose="020B0604020202020204" pitchFamily="34" charset="0"/>
                <a:cs typeface="Arial" panose="020B0604020202020204" pitchFamily="34" charset="0"/>
              </a:rPr>
              <a:t>de</a:t>
            </a:r>
            <a:r>
              <a:rPr lang="es-ES" sz="2000" spc="20" dirty="0" smtClean="0">
                <a:solidFill>
                  <a:srgbClr val="001F40"/>
                </a:solidFill>
                <a:latin typeface="Arial" panose="020B0604020202020204" pitchFamily="34" charset="0"/>
                <a:cs typeface="Arial" panose="020B0604020202020204" pitchFamily="34" charset="0"/>
              </a:rPr>
              <a:t> </a:t>
            </a:r>
            <a:r>
              <a:rPr sz="2000" spc="20" dirty="0" err="1" smtClean="0">
                <a:solidFill>
                  <a:srgbClr val="001F40"/>
                </a:solidFill>
                <a:latin typeface="Arial" panose="020B0604020202020204" pitchFamily="34" charset="0"/>
                <a:cs typeface="Arial" panose="020B0604020202020204" pitchFamily="34" charset="0"/>
              </a:rPr>
              <a:t>disponibilidad</a:t>
            </a:r>
            <a:r>
              <a:rPr sz="2000" spc="20" dirty="0">
                <a:solidFill>
                  <a:srgbClr val="001F40"/>
                </a:solidFill>
                <a:latin typeface="Arial" panose="020B0604020202020204" pitchFamily="34" charset="0"/>
                <a:cs typeface="Arial" panose="020B0604020202020204" pitchFamily="34" charset="0"/>
              </a:rPr>
              <a:t>.</a:t>
            </a:r>
            <a:endParaRPr sz="2000" dirty="0">
              <a:latin typeface="Arial" panose="020B0604020202020204" pitchFamily="34" charset="0"/>
              <a:cs typeface="Arial" panose="020B0604020202020204" pitchFamily="34" charset="0"/>
            </a:endParaRPr>
          </a:p>
          <a:p>
            <a:pPr algn="just">
              <a:spcBef>
                <a:spcPts val="40"/>
              </a:spcBef>
            </a:pPr>
            <a:endParaRPr sz="2000" dirty="0">
              <a:latin typeface="Arial" panose="020B0604020202020204" pitchFamily="34" charset="0"/>
              <a:cs typeface="Arial" panose="020B0604020202020204" pitchFamily="34" charset="0"/>
            </a:endParaRPr>
          </a:p>
          <a:p>
            <a:pPr marL="12700" algn="just">
              <a:spcBef>
                <a:spcPts val="5"/>
              </a:spcBef>
            </a:pPr>
            <a:r>
              <a:rPr sz="2000" b="1" spc="35" dirty="0">
                <a:solidFill>
                  <a:srgbClr val="001F40"/>
                </a:solidFill>
                <a:latin typeface="Arial" panose="020B0604020202020204" pitchFamily="34" charset="0"/>
                <a:cs typeface="Arial" panose="020B0604020202020204" pitchFamily="34" charset="0"/>
              </a:rPr>
              <a:t>Altitud</a:t>
            </a:r>
            <a:endParaRPr sz="2000" dirty="0">
              <a:latin typeface="Arial" panose="020B0604020202020204" pitchFamily="34" charset="0"/>
              <a:cs typeface="Arial" panose="020B0604020202020204" pitchFamily="34" charset="0"/>
            </a:endParaRPr>
          </a:p>
          <a:p>
            <a:pPr marL="12700" marR="5080" algn="just">
              <a:spcBef>
                <a:spcPts val="240"/>
              </a:spcBef>
            </a:pPr>
            <a:r>
              <a:rPr sz="2000" spc="-35"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diseño</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1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sistema</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1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energía</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eléctrica</a:t>
            </a:r>
            <a:r>
              <a:rPr sz="2000" spc="1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en</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altitudes</a:t>
            </a:r>
            <a:r>
              <a:rPr sz="2000" spc="10" dirty="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muy</a:t>
            </a:r>
            <a:r>
              <a:rPr sz="2000" spc="5" dirty="0">
                <a:solidFill>
                  <a:srgbClr val="001F40"/>
                </a:solidFill>
                <a:latin typeface="Arial" panose="020B0604020202020204" pitchFamily="34" charset="0"/>
                <a:cs typeface="Arial" panose="020B0604020202020204" pitchFamily="34" charset="0"/>
              </a:rPr>
              <a:t> elevadas</a:t>
            </a:r>
            <a:r>
              <a:rPr sz="2000" spc="1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plantea</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muchas</a:t>
            </a:r>
            <a:r>
              <a:rPr sz="2000" spc="10" dirty="0">
                <a:solidFill>
                  <a:srgbClr val="001F40"/>
                </a:solidFill>
                <a:latin typeface="Arial" panose="020B0604020202020204" pitchFamily="34" charset="0"/>
                <a:cs typeface="Arial" panose="020B0604020202020204" pitchFamily="34" charset="0"/>
              </a:rPr>
              <a:t> </a:t>
            </a:r>
            <a:r>
              <a:rPr sz="2000" spc="20" dirty="0" err="1">
                <a:solidFill>
                  <a:srgbClr val="001F40"/>
                </a:solidFill>
                <a:latin typeface="Arial" panose="020B0604020202020204" pitchFamily="34" charset="0"/>
                <a:cs typeface="Arial" panose="020B0604020202020204" pitchFamily="34" charset="0"/>
              </a:rPr>
              <a:t>limitaciones</a:t>
            </a:r>
            <a:r>
              <a:rPr sz="2000" spc="5" dirty="0">
                <a:solidFill>
                  <a:srgbClr val="001F40"/>
                </a:solidFill>
                <a:latin typeface="Arial" panose="020B0604020202020204" pitchFamily="34" charset="0"/>
                <a:cs typeface="Arial" panose="020B0604020202020204" pitchFamily="34" charset="0"/>
              </a:rPr>
              <a:t> </a:t>
            </a:r>
            <a:r>
              <a:rPr sz="2000" dirty="0" smtClean="0">
                <a:solidFill>
                  <a:srgbClr val="001F40"/>
                </a:solidFill>
                <a:latin typeface="Arial" panose="020B0604020202020204" pitchFamily="34" charset="0"/>
                <a:cs typeface="Arial" panose="020B0604020202020204" pitchFamily="34" charset="0"/>
              </a:rPr>
              <a:t>a</a:t>
            </a:r>
            <a:r>
              <a:rPr lang="es-ES" sz="2000" dirty="0" smtClean="0">
                <a:solidFill>
                  <a:srgbClr val="001F40"/>
                </a:solidFill>
                <a:latin typeface="Arial" panose="020B0604020202020204" pitchFamily="34" charset="0"/>
                <a:cs typeface="Arial" panose="020B0604020202020204" pitchFamily="34" charset="0"/>
              </a:rPr>
              <a:t> </a:t>
            </a:r>
            <a:r>
              <a:rPr sz="2000" spc="10" dirty="0" err="1" smtClean="0">
                <a:solidFill>
                  <a:srgbClr val="001F40"/>
                </a:solidFill>
                <a:latin typeface="Arial" panose="020B0604020202020204" pitchFamily="34" charset="0"/>
                <a:cs typeface="Arial" panose="020B0604020202020204" pitchFamily="34" charset="0"/>
              </a:rPr>
              <a:t>los</a:t>
            </a:r>
            <a:r>
              <a:rPr sz="2000" spc="10"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equipos </a:t>
            </a:r>
            <a:r>
              <a:rPr sz="2000" spc="5" dirty="0">
                <a:solidFill>
                  <a:srgbClr val="001F40"/>
                </a:solidFill>
                <a:latin typeface="Arial" panose="020B0604020202020204" pitchFamily="34" charset="0"/>
                <a:cs typeface="Arial" panose="020B0604020202020204" pitchFamily="34" charset="0"/>
              </a:rPr>
              <a:t>y </a:t>
            </a:r>
            <a:r>
              <a:rPr sz="2000" spc="25" dirty="0">
                <a:solidFill>
                  <a:srgbClr val="001F40"/>
                </a:solidFill>
                <a:latin typeface="Arial" panose="020B0604020202020204" pitchFamily="34" charset="0"/>
                <a:cs typeface="Arial" panose="020B0604020202020204" pitchFamily="34" charset="0"/>
              </a:rPr>
              <a:t>máquinas </a:t>
            </a:r>
            <a:r>
              <a:rPr sz="2000" spc="15" dirty="0">
                <a:solidFill>
                  <a:srgbClr val="001F40"/>
                </a:solidFill>
                <a:latin typeface="Arial" panose="020B0604020202020204" pitchFamily="34" charset="0"/>
                <a:cs typeface="Arial" panose="020B0604020202020204" pitchFamily="34" charset="0"/>
              </a:rPr>
              <a:t>eléctricos </a:t>
            </a:r>
            <a:r>
              <a:rPr sz="2000" spc="30" dirty="0">
                <a:solidFill>
                  <a:srgbClr val="001F40"/>
                </a:solidFill>
                <a:latin typeface="Arial" panose="020B0604020202020204" pitchFamily="34" charset="0"/>
                <a:cs typeface="Arial" panose="020B0604020202020204" pitchFamily="34" charset="0"/>
              </a:rPr>
              <a:t>debido </a:t>
            </a:r>
            <a:r>
              <a:rPr sz="2000" dirty="0">
                <a:solidFill>
                  <a:srgbClr val="001F40"/>
                </a:solidFill>
                <a:latin typeface="Arial" panose="020B0604020202020204" pitchFamily="34" charset="0"/>
                <a:cs typeface="Arial" panose="020B0604020202020204" pitchFamily="34" charset="0"/>
              </a:rPr>
              <a:t>a </a:t>
            </a:r>
            <a:r>
              <a:rPr sz="2000" spc="15" dirty="0">
                <a:solidFill>
                  <a:srgbClr val="001F40"/>
                </a:solidFill>
                <a:latin typeface="Arial" panose="020B0604020202020204" pitchFamily="34" charset="0"/>
                <a:cs typeface="Arial" panose="020B0604020202020204" pitchFamily="34" charset="0"/>
              </a:rPr>
              <a:t>su </a:t>
            </a:r>
            <a:r>
              <a:rPr sz="2000" spc="25" dirty="0">
                <a:solidFill>
                  <a:srgbClr val="001F40"/>
                </a:solidFill>
                <a:latin typeface="Arial" panose="020B0604020202020204" pitchFamily="34" charset="0"/>
                <a:cs typeface="Arial" panose="020B0604020202020204" pitchFamily="34" charset="0"/>
              </a:rPr>
              <a:t>reducida </a:t>
            </a:r>
            <a:r>
              <a:rPr sz="2000" spc="15" dirty="0">
                <a:solidFill>
                  <a:srgbClr val="001F40"/>
                </a:solidFill>
                <a:latin typeface="Arial" panose="020B0604020202020204" pitchFamily="34" charset="0"/>
                <a:cs typeface="Arial" panose="020B0604020202020204" pitchFamily="34" charset="0"/>
              </a:rPr>
              <a:t>resistencia dieléctrica </a:t>
            </a:r>
            <a:r>
              <a:rPr sz="2000" spc="20" dirty="0">
                <a:solidFill>
                  <a:srgbClr val="001F40"/>
                </a:solidFill>
                <a:latin typeface="Arial" panose="020B0604020202020204" pitchFamily="34" charset="0"/>
                <a:cs typeface="Arial" panose="020B0604020202020204" pitchFamily="34" charset="0"/>
              </a:rPr>
              <a:t>del </a:t>
            </a:r>
            <a:r>
              <a:rPr sz="2000" spc="20" dirty="0" err="1">
                <a:solidFill>
                  <a:srgbClr val="001F40"/>
                </a:solidFill>
                <a:latin typeface="Arial" panose="020B0604020202020204" pitchFamily="34" charset="0"/>
                <a:cs typeface="Arial" panose="020B0604020202020204" pitchFamily="34" charset="0"/>
              </a:rPr>
              <a:t>aire</a:t>
            </a:r>
            <a:r>
              <a:rPr sz="2000" spc="20" dirty="0">
                <a:solidFill>
                  <a:srgbClr val="001F40"/>
                </a:solidFill>
                <a:latin typeface="Arial" panose="020B0604020202020204" pitchFamily="34" charset="0"/>
                <a:cs typeface="Arial" panose="020B0604020202020204" pitchFamily="34" charset="0"/>
              </a:rPr>
              <a:t> </a:t>
            </a:r>
            <a:r>
              <a:rPr sz="2000" spc="5" dirty="0" smtClean="0">
                <a:solidFill>
                  <a:srgbClr val="001F40"/>
                </a:solidFill>
                <a:latin typeface="Arial" panose="020B0604020202020204" pitchFamily="34" charset="0"/>
                <a:cs typeface="Arial" panose="020B0604020202020204" pitchFamily="34" charset="0"/>
              </a:rPr>
              <a:t>y</a:t>
            </a:r>
            <a:r>
              <a:rPr lang="es-ES" sz="2000" spc="5"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propiedades</a:t>
            </a:r>
            <a:r>
              <a:rPr sz="2000" spc="25"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 </a:t>
            </a:r>
            <a:r>
              <a:rPr sz="2000" spc="30" dirty="0">
                <a:solidFill>
                  <a:srgbClr val="001F40"/>
                </a:solidFill>
                <a:latin typeface="Arial" panose="020B0604020202020204" pitchFamily="34" charset="0"/>
                <a:cs typeface="Arial" panose="020B0604020202020204" pitchFamily="34" charset="0"/>
              </a:rPr>
              <a:t>enfriamiento. </a:t>
            </a:r>
            <a:r>
              <a:rPr sz="2000" spc="15" dirty="0">
                <a:solidFill>
                  <a:srgbClr val="001F40"/>
                </a:solidFill>
                <a:latin typeface="Arial" panose="020B0604020202020204" pitchFamily="34" charset="0"/>
                <a:cs typeface="Arial" panose="020B0604020202020204" pitchFamily="34" charset="0"/>
              </a:rPr>
              <a:t>Una </a:t>
            </a:r>
            <a:r>
              <a:rPr sz="2000" spc="25" dirty="0">
                <a:solidFill>
                  <a:srgbClr val="001F40"/>
                </a:solidFill>
                <a:latin typeface="Arial" panose="020B0604020202020204" pitchFamily="34" charset="0"/>
                <a:cs typeface="Arial" panose="020B0604020202020204" pitchFamily="34" charset="0"/>
              </a:rPr>
              <a:t>mala </a:t>
            </a:r>
            <a:r>
              <a:rPr sz="2000" spc="10" dirty="0">
                <a:solidFill>
                  <a:srgbClr val="001F40"/>
                </a:solidFill>
                <a:latin typeface="Arial" panose="020B0604020202020204" pitchFamily="34" charset="0"/>
                <a:cs typeface="Arial" panose="020B0604020202020204" pitchFamily="34" charset="0"/>
              </a:rPr>
              <a:t>elección </a:t>
            </a:r>
            <a:r>
              <a:rPr sz="2000" spc="25"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voltajes </a:t>
            </a:r>
            <a:r>
              <a:rPr sz="2000" spc="25" dirty="0">
                <a:solidFill>
                  <a:srgbClr val="001F40"/>
                </a:solidFill>
                <a:latin typeface="Arial" panose="020B0604020202020204" pitchFamily="34" charset="0"/>
                <a:cs typeface="Arial" panose="020B0604020202020204" pitchFamily="34" charset="0"/>
              </a:rPr>
              <a:t>de red, corrientes de </a:t>
            </a:r>
            <a:r>
              <a:rPr sz="2000" spc="15" dirty="0" err="1">
                <a:solidFill>
                  <a:srgbClr val="001F40"/>
                </a:solidFill>
                <a:latin typeface="Arial" panose="020B0604020202020204" pitchFamily="34" charset="0"/>
                <a:cs typeface="Arial" panose="020B0604020202020204" pitchFamily="34" charset="0"/>
              </a:rPr>
              <a:t>carga</a:t>
            </a:r>
            <a:r>
              <a:rPr sz="2000" spc="15" dirty="0">
                <a:solidFill>
                  <a:srgbClr val="001F40"/>
                </a:solidFill>
                <a:latin typeface="Arial" panose="020B0604020202020204" pitchFamily="34" charset="0"/>
                <a:cs typeface="Arial" panose="020B0604020202020204" pitchFamily="34" charset="0"/>
              </a:rPr>
              <a:t> </a:t>
            </a:r>
            <a:r>
              <a:rPr sz="2000" spc="5" dirty="0" smtClean="0">
                <a:solidFill>
                  <a:srgbClr val="001F40"/>
                </a:solidFill>
                <a:latin typeface="Arial" panose="020B0604020202020204" pitchFamily="34" charset="0"/>
                <a:cs typeface="Arial" panose="020B0604020202020204" pitchFamily="34" charset="0"/>
              </a:rPr>
              <a:t>y</a:t>
            </a:r>
            <a:r>
              <a:rPr lang="es-ES" sz="2000" spc="5"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tecnología</a:t>
            </a:r>
            <a:r>
              <a:rPr sz="2000" spc="25"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 equipos puede </a:t>
            </a:r>
            <a:r>
              <a:rPr sz="2000" spc="30" dirty="0">
                <a:solidFill>
                  <a:srgbClr val="001F40"/>
                </a:solidFill>
                <a:latin typeface="Arial" panose="020B0604020202020204" pitchFamily="34" charset="0"/>
                <a:cs typeface="Arial" panose="020B0604020202020204" pitchFamily="34" charset="0"/>
              </a:rPr>
              <a:t>resultar </a:t>
            </a:r>
            <a:r>
              <a:rPr sz="2000" spc="25" dirty="0">
                <a:solidFill>
                  <a:srgbClr val="001F40"/>
                </a:solidFill>
                <a:latin typeface="Arial" panose="020B0604020202020204" pitchFamily="34" charset="0"/>
                <a:cs typeface="Arial" panose="020B0604020202020204" pitchFamily="34" charset="0"/>
              </a:rPr>
              <a:t>en </a:t>
            </a:r>
            <a:r>
              <a:rPr sz="2000" spc="45" dirty="0">
                <a:solidFill>
                  <a:srgbClr val="001F40"/>
                </a:solidFill>
                <a:latin typeface="Arial" panose="020B0604020202020204" pitchFamily="34" charset="0"/>
                <a:cs typeface="Arial" panose="020B0604020202020204" pitchFamily="34" charset="0"/>
              </a:rPr>
              <a:t>un </a:t>
            </a:r>
            <a:r>
              <a:rPr sz="2000" spc="30" dirty="0">
                <a:solidFill>
                  <a:srgbClr val="001F40"/>
                </a:solidFill>
                <a:latin typeface="Arial" panose="020B0604020202020204" pitchFamily="34" charset="0"/>
                <a:cs typeface="Arial" panose="020B0604020202020204" pitchFamily="34" charset="0"/>
              </a:rPr>
              <a:t>requisito </a:t>
            </a:r>
            <a:r>
              <a:rPr sz="2000" spc="25" dirty="0">
                <a:solidFill>
                  <a:srgbClr val="001F40"/>
                </a:solidFill>
                <a:latin typeface="Arial" panose="020B0604020202020204" pitchFamily="34" charset="0"/>
                <a:cs typeface="Arial" panose="020B0604020202020204" pitchFamily="34" charset="0"/>
              </a:rPr>
              <a:t>de inversión de </a:t>
            </a:r>
            <a:r>
              <a:rPr sz="2000" spc="20" dirty="0">
                <a:solidFill>
                  <a:srgbClr val="001F40"/>
                </a:solidFill>
                <a:latin typeface="Arial" panose="020B0604020202020204" pitchFamily="34" charset="0"/>
                <a:cs typeface="Arial" panose="020B0604020202020204" pitchFamily="34" charset="0"/>
              </a:rPr>
              <a:t>capital </a:t>
            </a:r>
            <a:r>
              <a:rPr sz="2000" spc="25" dirty="0" err="1" smtClean="0">
                <a:solidFill>
                  <a:srgbClr val="001F40"/>
                </a:solidFill>
                <a:latin typeface="Arial" panose="020B0604020202020204" pitchFamily="34" charset="0"/>
                <a:cs typeface="Arial" panose="020B0604020202020204" pitchFamily="34" charset="0"/>
              </a:rPr>
              <a:t>significativamente</a:t>
            </a:r>
            <a:r>
              <a:rPr lang="es-ES" sz="2000" spc="25" dirty="0" smtClean="0">
                <a:solidFill>
                  <a:srgbClr val="001F40"/>
                </a:solidFill>
                <a:latin typeface="Arial" panose="020B0604020202020204" pitchFamily="34" charset="0"/>
                <a:cs typeface="Arial" panose="020B0604020202020204" pitchFamily="34" charset="0"/>
              </a:rPr>
              <a:t> </a:t>
            </a:r>
            <a:r>
              <a:rPr sz="2000" spc="35" dirty="0" smtClean="0">
                <a:solidFill>
                  <a:srgbClr val="001F40"/>
                </a:solidFill>
                <a:latin typeface="Arial" panose="020B0604020202020204" pitchFamily="34" charset="0"/>
                <a:cs typeface="Arial" panose="020B0604020202020204" pitchFamily="34" charset="0"/>
              </a:rPr>
              <a:t>mayor</a:t>
            </a:r>
            <a:r>
              <a:rPr sz="2000" spc="-5" dirty="0" smtClean="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que</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una</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planta</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similar</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construida</a:t>
            </a:r>
            <a:r>
              <a:rPr sz="2000" spc="-5" dirty="0">
                <a:solidFill>
                  <a:srgbClr val="001F40"/>
                </a:solidFill>
                <a:latin typeface="Arial" panose="020B0604020202020204" pitchFamily="34" charset="0"/>
                <a:cs typeface="Arial" panose="020B0604020202020204" pitchFamily="34" charset="0"/>
              </a:rPr>
              <a:t> </a:t>
            </a:r>
            <a:r>
              <a:rPr sz="2000" dirty="0">
                <a:solidFill>
                  <a:srgbClr val="001F40"/>
                </a:solidFill>
                <a:latin typeface="Arial" panose="020B0604020202020204" pitchFamily="34" charset="0"/>
                <a:cs typeface="Arial" panose="020B0604020202020204" pitchFamily="34" charset="0"/>
              </a:rPr>
              <a:t>a</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nivel</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mar.</a:t>
            </a:r>
            <a:endParaRPr sz="2000" dirty="0">
              <a:latin typeface="Arial" panose="020B0604020202020204" pitchFamily="34" charset="0"/>
              <a:cs typeface="Arial" panose="020B0604020202020204" pitchFamily="34" charset="0"/>
            </a:endParaRPr>
          </a:p>
          <a:p>
            <a:pPr marL="12700" marR="91440" algn="just"/>
            <a:r>
              <a:rPr sz="2000" spc="5" dirty="0" smtClean="0">
                <a:solidFill>
                  <a:srgbClr val="001F40"/>
                </a:solidFill>
                <a:latin typeface="Arial" panose="020B0604020202020204" pitchFamily="34" charset="0"/>
                <a:cs typeface="Arial" panose="020B0604020202020204" pitchFamily="34" charset="0"/>
              </a:rPr>
              <a:t>Para</a:t>
            </a:r>
            <a:r>
              <a:rPr sz="2000" dirty="0" smtClean="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optimizar</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el</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costo</a:t>
            </a:r>
            <a:r>
              <a:rPr sz="2000" spc="5"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total</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la</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instalación,</a:t>
            </a:r>
            <a:r>
              <a:rPr sz="2000" dirty="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se</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debe</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considerar</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impacto</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la</a:t>
            </a:r>
            <a:r>
              <a:rPr sz="2000"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gran</a:t>
            </a:r>
            <a:r>
              <a:rPr sz="2000" spc="5" dirty="0">
                <a:solidFill>
                  <a:srgbClr val="001F40"/>
                </a:solidFill>
                <a:latin typeface="Arial" panose="020B0604020202020204" pitchFamily="34" charset="0"/>
                <a:cs typeface="Arial" panose="020B0604020202020204" pitchFamily="34" charset="0"/>
              </a:rPr>
              <a:t> </a:t>
            </a:r>
            <a:r>
              <a:rPr sz="2000" spc="35" dirty="0" err="1">
                <a:solidFill>
                  <a:srgbClr val="001F40"/>
                </a:solidFill>
                <a:latin typeface="Arial" panose="020B0604020202020204" pitchFamily="34" charset="0"/>
                <a:cs typeface="Arial" panose="020B0604020202020204" pitchFamily="34" charset="0"/>
              </a:rPr>
              <a:t>altitud</a:t>
            </a:r>
            <a:r>
              <a:rPr sz="2000" dirty="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en</a:t>
            </a:r>
            <a:r>
              <a:rPr lang="es-ES" sz="2000" spc="25" dirty="0" smtClean="0">
                <a:solidFill>
                  <a:srgbClr val="001F40"/>
                </a:solidFill>
                <a:latin typeface="Arial" panose="020B0604020202020204" pitchFamily="34" charset="0"/>
                <a:cs typeface="Arial" panose="020B0604020202020204" pitchFamily="34" charset="0"/>
              </a:rPr>
              <a:t> </a:t>
            </a:r>
            <a:r>
              <a:rPr sz="2000" spc="10" dirty="0" smtClean="0">
                <a:solidFill>
                  <a:srgbClr val="001F40"/>
                </a:solidFill>
                <a:latin typeface="Arial" panose="020B0604020202020204" pitchFamily="34" charset="0"/>
                <a:cs typeface="Arial" panose="020B0604020202020204" pitchFamily="34" charset="0"/>
              </a:rPr>
              <a:t>la </a:t>
            </a:r>
            <a:r>
              <a:rPr sz="2000" spc="30" dirty="0">
                <a:solidFill>
                  <a:srgbClr val="001F40"/>
                </a:solidFill>
                <a:latin typeface="Arial" panose="020B0604020202020204" pitchFamily="34" charset="0"/>
                <a:cs typeface="Arial" panose="020B0604020202020204" pitchFamily="34" charset="0"/>
              </a:rPr>
              <a:t>aparamenta </a:t>
            </a:r>
            <a:r>
              <a:rPr sz="2000" spc="25" dirty="0">
                <a:solidFill>
                  <a:srgbClr val="001F40"/>
                </a:solidFill>
                <a:latin typeface="Arial" panose="020B0604020202020204" pitchFamily="34" charset="0"/>
                <a:cs typeface="Arial" panose="020B0604020202020204" pitchFamily="34" charset="0"/>
              </a:rPr>
              <a:t>de </a:t>
            </a:r>
            <a:r>
              <a:rPr sz="2000" dirty="0">
                <a:solidFill>
                  <a:srgbClr val="001F40"/>
                </a:solidFill>
                <a:latin typeface="Arial" panose="020B0604020202020204" pitchFamily="34" charset="0"/>
                <a:cs typeface="Arial" panose="020B0604020202020204" pitchFamily="34" charset="0"/>
              </a:rPr>
              <a:t>MT, </a:t>
            </a:r>
            <a:r>
              <a:rPr sz="2000" spc="10" dirty="0">
                <a:solidFill>
                  <a:srgbClr val="001F40"/>
                </a:solidFill>
                <a:latin typeface="Arial" panose="020B0604020202020204" pitchFamily="34" charset="0"/>
                <a:cs typeface="Arial" panose="020B0604020202020204" pitchFamily="34" charset="0"/>
              </a:rPr>
              <a:t>los </a:t>
            </a:r>
            <a:r>
              <a:rPr sz="2000" spc="30" dirty="0">
                <a:solidFill>
                  <a:srgbClr val="001F40"/>
                </a:solidFill>
                <a:latin typeface="Arial" panose="020B0604020202020204" pitchFamily="34" charset="0"/>
                <a:cs typeface="Arial" panose="020B0604020202020204" pitchFamily="34" charset="0"/>
              </a:rPr>
              <a:t>transformadores </a:t>
            </a:r>
            <a:r>
              <a:rPr sz="2000" spc="25" dirty="0">
                <a:solidFill>
                  <a:srgbClr val="001F40"/>
                </a:solidFill>
                <a:latin typeface="Arial" panose="020B0604020202020204" pitchFamily="34" charset="0"/>
                <a:cs typeface="Arial" panose="020B0604020202020204" pitchFamily="34" charset="0"/>
              </a:rPr>
              <a:t>de </a:t>
            </a:r>
            <a:r>
              <a:rPr sz="2000" dirty="0">
                <a:solidFill>
                  <a:srgbClr val="001F40"/>
                </a:solidFill>
                <a:latin typeface="Arial" panose="020B0604020202020204" pitchFamily="34" charset="0"/>
                <a:cs typeface="Arial" panose="020B0604020202020204" pitchFamily="34" charset="0"/>
              </a:rPr>
              <a:t>MT/BT, </a:t>
            </a:r>
            <a:r>
              <a:rPr sz="2000" spc="10" dirty="0">
                <a:solidFill>
                  <a:srgbClr val="001F40"/>
                </a:solidFill>
                <a:latin typeface="Arial" panose="020B0604020202020204" pitchFamily="34" charset="0"/>
                <a:cs typeface="Arial" panose="020B0604020202020204" pitchFamily="34" charset="0"/>
              </a:rPr>
              <a:t>la </a:t>
            </a:r>
            <a:r>
              <a:rPr sz="2000" spc="30" dirty="0">
                <a:solidFill>
                  <a:srgbClr val="001F40"/>
                </a:solidFill>
                <a:latin typeface="Arial" panose="020B0604020202020204" pitchFamily="34" charset="0"/>
                <a:cs typeface="Arial" panose="020B0604020202020204" pitchFamily="34" charset="0"/>
              </a:rPr>
              <a:t>aparamenta </a:t>
            </a:r>
            <a:r>
              <a:rPr sz="2000" spc="25" dirty="0">
                <a:solidFill>
                  <a:srgbClr val="001F40"/>
                </a:solidFill>
                <a:latin typeface="Arial" panose="020B0604020202020204" pitchFamily="34" charset="0"/>
                <a:cs typeface="Arial" panose="020B0604020202020204" pitchFamily="34" charset="0"/>
              </a:rPr>
              <a:t>de </a:t>
            </a:r>
            <a:r>
              <a:rPr sz="2000" spc="-25" dirty="0">
                <a:solidFill>
                  <a:srgbClr val="001F40"/>
                </a:solidFill>
                <a:latin typeface="Arial" panose="020B0604020202020204" pitchFamily="34" charset="0"/>
                <a:cs typeface="Arial" panose="020B0604020202020204" pitchFamily="34" charset="0"/>
              </a:rPr>
              <a:t>BT, </a:t>
            </a:r>
            <a:r>
              <a:rPr sz="2000" spc="10" dirty="0">
                <a:solidFill>
                  <a:srgbClr val="001F40"/>
                </a:solidFill>
                <a:latin typeface="Arial" panose="020B0604020202020204" pitchFamily="34" charset="0"/>
                <a:cs typeface="Arial" panose="020B0604020202020204" pitchFamily="34" charset="0"/>
              </a:rPr>
              <a:t>los </a:t>
            </a:r>
            <a:r>
              <a:rPr sz="2000" spc="30" dirty="0">
                <a:solidFill>
                  <a:srgbClr val="001F40"/>
                </a:solidFill>
                <a:latin typeface="Arial" panose="020B0604020202020204" pitchFamily="34" charset="0"/>
                <a:cs typeface="Arial" panose="020B0604020202020204" pitchFamily="34" charset="0"/>
              </a:rPr>
              <a:t>motores, </a:t>
            </a:r>
            <a:r>
              <a:rPr sz="2000" spc="10" dirty="0" err="1" smtClean="0">
                <a:solidFill>
                  <a:srgbClr val="001F40"/>
                </a:solidFill>
                <a:latin typeface="Arial" panose="020B0604020202020204" pitchFamily="34" charset="0"/>
                <a:cs typeface="Arial" panose="020B0604020202020204" pitchFamily="34" charset="0"/>
              </a:rPr>
              <a:t>los</a:t>
            </a:r>
            <a:r>
              <a:rPr lang="es-ES" sz="2000" spc="10"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generadores</a:t>
            </a:r>
            <a:r>
              <a:rPr sz="2000" spc="25" dirty="0" smtClean="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y </a:t>
            </a:r>
            <a:r>
              <a:rPr sz="2000" spc="10" dirty="0">
                <a:solidFill>
                  <a:srgbClr val="001F40"/>
                </a:solidFill>
                <a:latin typeface="Arial" panose="020B0604020202020204" pitchFamily="34" charset="0"/>
                <a:cs typeface="Arial" panose="020B0604020202020204" pitchFamily="34" charset="0"/>
              </a:rPr>
              <a:t>los </a:t>
            </a:r>
            <a:r>
              <a:rPr sz="2000" spc="20" dirty="0">
                <a:solidFill>
                  <a:srgbClr val="001F40"/>
                </a:solidFill>
                <a:latin typeface="Arial" panose="020B0604020202020204" pitchFamily="34" charset="0"/>
                <a:cs typeface="Arial" panose="020B0604020202020204" pitchFamily="34" charset="0"/>
              </a:rPr>
              <a:t>variadores </a:t>
            </a:r>
            <a:r>
              <a:rPr sz="2000" spc="25"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velocidad. </a:t>
            </a:r>
            <a:r>
              <a:rPr sz="2000" spc="-15" dirty="0">
                <a:solidFill>
                  <a:srgbClr val="001F40"/>
                </a:solidFill>
                <a:latin typeface="Arial" panose="020B0604020202020204" pitchFamily="34" charset="0"/>
                <a:cs typeface="Arial" panose="020B0604020202020204" pitchFamily="34" charset="0"/>
              </a:rPr>
              <a:t>La </a:t>
            </a:r>
            <a:r>
              <a:rPr sz="2000" spc="15" dirty="0">
                <a:solidFill>
                  <a:srgbClr val="001F40"/>
                </a:solidFill>
                <a:latin typeface="Arial" panose="020B0604020202020204" pitchFamily="34" charset="0"/>
                <a:cs typeface="Arial" panose="020B0604020202020204" pitchFamily="34" charset="0"/>
              </a:rPr>
              <a:t>Huella </a:t>
            </a:r>
            <a:r>
              <a:rPr sz="2000" spc="5" dirty="0">
                <a:solidFill>
                  <a:srgbClr val="001F40"/>
                </a:solidFill>
                <a:latin typeface="Arial" panose="020B0604020202020204" pitchFamily="34" charset="0"/>
                <a:cs typeface="Arial" panose="020B0604020202020204" pitchFamily="34" charset="0"/>
              </a:rPr>
              <a:t>y </a:t>
            </a:r>
            <a:r>
              <a:rPr sz="2000" spc="10" dirty="0">
                <a:solidFill>
                  <a:srgbClr val="001F40"/>
                </a:solidFill>
                <a:latin typeface="Arial" panose="020B0604020202020204" pitchFamily="34" charset="0"/>
                <a:cs typeface="Arial" panose="020B0604020202020204" pitchFamily="34" charset="0"/>
              </a:rPr>
              <a:t>el </a:t>
            </a:r>
            <a:r>
              <a:rPr sz="2000" spc="15" dirty="0">
                <a:solidFill>
                  <a:srgbClr val="001F40"/>
                </a:solidFill>
                <a:latin typeface="Arial" panose="020B0604020202020204" pitchFamily="34" charset="0"/>
                <a:cs typeface="Arial" panose="020B0604020202020204" pitchFamily="34" charset="0"/>
              </a:rPr>
              <a:t>peso </a:t>
            </a:r>
            <a:r>
              <a:rPr sz="2000" spc="20" dirty="0">
                <a:solidFill>
                  <a:srgbClr val="001F40"/>
                </a:solidFill>
                <a:latin typeface="Arial" panose="020B0604020202020204" pitchFamily="34" charset="0"/>
                <a:cs typeface="Arial" panose="020B0604020202020204" pitchFamily="34" charset="0"/>
              </a:rPr>
              <a:t>son </a:t>
            </a:r>
            <a:r>
              <a:rPr sz="2000" spc="30" dirty="0" err="1">
                <a:solidFill>
                  <a:srgbClr val="001F40"/>
                </a:solidFill>
                <a:latin typeface="Arial" panose="020B0604020202020204" pitchFamily="34" charset="0"/>
                <a:cs typeface="Arial" panose="020B0604020202020204" pitchFamily="34" charset="0"/>
              </a:rPr>
              <a:t>particularmente</a:t>
            </a:r>
            <a:r>
              <a:rPr sz="2000" spc="30" dirty="0">
                <a:solidFill>
                  <a:srgbClr val="001F40"/>
                </a:solidFill>
                <a:latin typeface="Arial" panose="020B0604020202020204" pitchFamily="34" charset="0"/>
                <a:cs typeface="Arial" panose="020B0604020202020204" pitchFamily="34" charset="0"/>
              </a:rPr>
              <a:t> </a:t>
            </a:r>
            <a:r>
              <a:rPr sz="2000" spc="35" dirty="0" err="1" smtClean="0">
                <a:solidFill>
                  <a:srgbClr val="001F40"/>
                </a:solidFill>
                <a:latin typeface="Arial" panose="020B0604020202020204" pitchFamily="34" charset="0"/>
                <a:cs typeface="Arial" panose="020B0604020202020204" pitchFamily="34" charset="0"/>
              </a:rPr>
              <a:t>importantes</a:t>
            </a:r>
            <a:r>
              <a:rPr lang="es-ES" sz="2000" spc="35" dirty="0" smtClean="0">
                <a:solidFill>
                  <a:srgbClr val="001F40"/>
                </a:solidFill>
                <a:latin typeface="Arial" panose="020B0604020202020204" pitchFamily="34" charset="0"/>
                <a:cs typeface="Arial" panose="020B0604020202020204" pitchFamily="34" charset="0"/>
              </a:rPr>
              <a:t> </a:t>
            </a:r>
            <a:r>
              <a:rPr sz="2000" spc="5" dirty="0" err="1" smtClean="0">
                <a:solidFill>
                  <a:srgbClr val="001F40"/>
                </a:solidFill>
                <a:latin typeface="Arial" panose="020B0604020202020204" pitchFamily="34" charset="0"/>
                <a:cs typeface="Arial" panose="020B0604020202020204" pitchFamily="34" charset="0"/>
              </a:rPr>
              <a:t>ya</a:t>
            </a:r>
            <a:r>
              <a:rPr sz="2000" spc="5" dirty="0" smtClean="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que </a:t>
            </a:r>
            <a:r>
              <a:rPr sz="2000" spc="35" dirty="0">
                <a:solidFill>
                  <a:srgbClr val="001F40"/>
                </a:solidFill>
                <a:latin typeface="Arial" panose="020B0604020202020204" pitchFamily="34" charset="0"/>
                <a:cs typeface="Arial" panose="020B0604020202020204" pitchFamily="34" charset="0"/>
              </a:rPr>
              <a:t>determinan </a:t>
            </a:r>
            <a:r>
              <a:rPr sz="2000" spc="10" dirty="0">
                <a:solidFill>
                  <a:srgbClr val="001F40"/>
                </a:solidFill>
                <a:latin typeface="Arial" panose="020B0604020202020204" pitchFamily="34" charset="0"/>
                <a:cs typeface="Arial" panose="020B0604020202020204" pitchFamily="34" charset="0"/>
              </a:rPr>
              <a:t>el </a:t>
            </a:r>
            <a:r>
              <a:rPr sz="2000" spc="35" dirty="0">
                <a:solidFill>
                  <a:srgbClr val="001F40"/>
                </a:solidFill>
                <a:latin typeface="Arial" panose="020B0604020202020204" pitchFamily="34" charset="0"/>
                <a:cs typeface="Arial" panose="020B0604020202020204" pitchFamily="34" charset="0"/>
              </a:rPr>
              <a:t>tamaño </a:t>
            </a:r>
            <a:r>
              <a:rPr sz="2000" spc="5" dirty="0">
                <a:solidFill>
                  <a:srgbClr val="001F40"/>
                </a:solidFill>
                <a:latin typeface="Arial" panose="020B0604020202020204" pitchFamily="34" charset="0"/>
                <a:cs typeface="Arial" panose="020B0604020202020204" pitchFamily="34" charset="0"/>
              </a:rPr>
              <a:t>y </a:t>
            </a:r>
            <a:r>
              <a:rPr sz="2000" spc="10" dirty="0">
                <a:solidFill>
                  <a:srgbClr val="001F40"/>
                </a:solidFill>
                <a:latin typeface="Arial" panose="020B0604020202020204" pitchFamily="34" charset="0"/>
                <a:cs typeface="Arial" panose="020B0604020202020204" pitchFamily="34" charset="0"/>
              </a:rPr>
              <a:t>el </a:t>
            </a:r>
            <a:r>
              <a:rPr sz="2000" spc="20" dirty="0">
                <a:solidFill>
                  <a:srgbClr val="001F40"/>
                </a:solidFill>
                <a:latin typeface="Arial" panose="020B0604020202020204" pitchFamily="34" charset="0"/>
                <a:cs typeface="Arial" panose="020B0604020202020204" pitchFamily="34" charset="0"/>
              </a:rPr>
              <a:t>costo </a:t>
            </a:r>
            <a:r>
              <a:rPr sz="2000" spc="25" dirty="0">
                <a:solidFill>
                  <a:srgbClr val="001F40"/>
                </a:solidFill>
                <a:latin typeface="Arial" panose="020B0604020202020204" pitchFamily="34" charset="0"/>
                <a:cs typeface="Arial" panose="020B0604020202020204" pitchFamily="34" charset="0"/>
              </a:rPr>
              <a:t>de </a:t>
            </a:r>
            <a:r>
              <a:rPr sz="2000" spc="10" dirty="0">
                <a:solidFill>
                  <a:srgbClr val="001F40"/>
                </a:solidFill>
                <a:latin typeface="Arial" panose="020B0604020202020204" pitchFamily="34" charset="0"/>
                <a:cs typeface="Arial" panose="020B0604020202020204" pitchFamily="34" charset="0"/>
              </a:rPr>
              <a:t>los </a:t>
            </a:r>
            <a:r>
              <a:rPr sz="2000" spc="15" dirty="0">
                <a:solidFill>
                  <a:srgbClr val="001F40"/>
                </a:solidFill>
                <a:latin typeface="Arial" panose="020B0604020202020204" pitchFamily="34" charset="0"/>
                <a:cs typeface="Arial" panose="020B0604020202020204" pitchFamily="34" charset="0"/>
              </a:rPr>
              <a:t>edificios </a:t>
            </a:r>
            <a:r>
              <a:rPr sz="2000" spc="25" dirty="0">
                <a:solidFill>
                  <a:srgbClr val="001F40"/>
                </a:solidFill>
                <a:latin typeface="Arial" panose="020B0604020202020204" pitchFamily="34" charset="0"/>
                <a:cs typeface="Arial" panose="020B0604020202020204" pitchFamily="34" charset="0"/>
              </a:rPr>
              <a:t>prefabricados </a:t>
            </a:r>
            <a:r>
              <a:rPr sz="2000" spc="30" dirty="0">
                <a:solidFill>
                  <a:srgbClr val="001F40"/>
                </a:solidFill>
                <a:latin typeface="Arial" panose="020B0604020202020204" pitchFamily="34" charset="0"/>
                <a:cs typeface="Arial" panose="020B0604020202020204" pitchFamily="34" charset="0"/>
              </a:rPr>
              <a:t>que </a:t>
            </a:r>
            <a:r>
              <a:rPr sz="2000" spc="25" dirty="0">
                <a:solidFill>
                  <a:srgbClr val="001F40"/>
                </a:solidFill>
                <a:latin typeface="Arial" panose="020B0604020202020204" pitchFamily="34" charset="0"/>
                <a:cs typeface="Arial" panose="020B0604020202020204" pitchFamily="34" charset="0"/>
              </a:rPr>
              <a:t>albergan </a:t>
            </a:r>
            <a:r>
              <a:rPr sz="2000" spc="10" dirty="0">
                <a:solidFill>
                  <a:srgbClr val="001F40"/>
                </a:solidFill>
                <a:latin typeface="Arial" panose="020B0604020202020204" pitchFamily="34" charset="0"/>
                <a:cs typeface="Arial" panose="020B0604020202020204" pitchFamily="34" charset="0"/>
              </a:rPr>
              <a:t>el </a:t>
            </a:r>
            <a:r>
              <a:rPr sz="2000" spc="30" dirty="0" err="1" smtClean="0">
                <a:solidFill>
                  <a:srgbClr val="001F40"/>
                </a:solidFill>
                <a:latin typeface="Arial" panose="020B0604020202020204" pitchFamily="34" charset="0"/>
                <a:cs typeface="Arial" panose="020B0604020202020204" pitchFamily="34" charset="0"/>
              </a:rPr>
              <a:t>equipo</a:t>
            </a:r>
            <a:r>
              <a:rPr lang="es-ES" sz="2000" spc="30" dirty="0" smtClean="0">
                <a:solidFill>
                  <a:srgbClr val="001F40"/>
                </a:solidFill>
                <a:latin typeface="Arial" panose="020B0604020202020204" pitchFamily="34" charset="0"/>
                <a:cs typeface="Arial" panose="020B0604020202020204" pitchFamily="34" charset="0"/>
              </a:rPr>
              <a:t> </a:t>
            </a:r>
            <a:r>
              <a:rPr sz="2000" spc="20" dirty="0" err="1" smtClean="0">
                <a:solidFill>
                  <a:srgbClr val="001F40"/>
                </a:solidFill>
                <a:latin typeface="Arial" panose="020B0604020202020204" pitchFamily="34" charset="0"/>
                <a:cs typeface="Arial" panose="020B0604020202020204" pitchFamily="34" charset="0"/>
              </a:rPr>
              <a:t>eléctrico</a:t>
            </a:r>
            <a:r>
              <a:rPr sz="2000" spc="-10" dirty="0" smtClean="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(E-Houses</a:t>
            </a:r>
            <a:r>
              <a:rPr sz="2000" spc="-10" dirty="0" smtClean="0">
                <a:solidFill>
                  <a:srgbClr val="001F40"/>
                </a:solidFill>
                <a:latin typeface="Arial" panose="020B0604020202020204" pitchFamily="34" charset="0"/>
                <a:cs typeface="Arial" panose="020B0604020202020204" pitchFamily="34" charset="0"/>
              </a:rPr>
              <a:t>).</a:t>
            </a:r>
            <a:endParaRPr lang="es-ES" sz="2000" spc="-10" dirty="0" smtClean="0">
              <a:solidFill>
                <a:srgbClr val="001F40"/>
              </a:solidFill>
              <a:latin typeface="Arial" panose="020B0604020202020204" pitchFamily="34" charset="0"/>
              <a:cs typeface="Arial" panose="020B0604020202020204" pitchFamily="34" charset="0"/>
            </a:endParaRPr>
          </a:p>
          <a:p>
            <a:pPr marL="12700" algn="just">
              <a:spcBef>
                <a:spcPts val="100"/>
              </a:spcBef>
            </a:pPr>
            <a:r>
              <a:rPr lang="es-ES" sz="2000" b="1" spc="-70" dirty="0">
                <a:solidFill>
                  <a:srgbClr val="001F40"/>
                </a:solidFill>
                <a:latin typeface="Arial" panose="020B0604020202020204" pitchFamily="34" charset="0"/>
                <a:cs typeface="Arial" panose="020B0604020202020204" pitchFamily="34" charset="0"/>
              </a:rPr>
              <a:t>CARGAS</a:t>
            </a:r>
            <a:r>
              <a:rPr lang="es-ES" sz="2000" b="1" spc="-20" dirty="0">
                <a:solidFill>
                  <a:srgbClr val="001F40"/>
                </a:solidFill>
                <a:latin typeface="Arial" panose="020B0604020202020204" pitchFamily="34" charset="0"/>
                <a:cs typeface="Arial" panose="020B0604020202020204" pitchFamily="34" charset="0"/>
              </a:rPr>
              <a:t> </a:t>
            </a:r>
            <a:r>
              <a:rPr lang="es-ES" sz="2000" b="1" spc="-60" dirty="0">
                <a:solidFill>
                  <a:srgbClr val="001F40"/>
                </a:solidFill>
                <a:latin typeface="Arial" panose="020B0604020202020204" pitchFamily="34" charset="0"/>
                <a:cs typeface="Arial" panose="020B0604020202020204" pitchFamily="34" charset="0"/>
              </a:rPr>
              <a:t>ELÉCTRICAS</a:t>
            </a:r>
            <a:r>
              <a:rPr lang="es-ES" sz="2000" b="1" spc="-20" dirty="0">
                <a:solidFill>
                  <a:srgbClr val="001F40"/>
                </a:solidFill>
                <a:latin typeface="Arial" panose="020B0604020202020204" pitchFamily="34" charset="0"/>
                <a:cs typeface="Arial" panose="020B0604020202020204" pitchFamily="34" charset="0"/>
              </a:rPr>
              <a:t> </a:t>
            </a:r>
            <a:r>
              <a:rPr lang="es-ES" sz="2000" b="1" spc="-50" dirty="0">
                <a:solidFill>
                  <a:srgbClr val="001F40"/>
                </a:solidFill>
                <a:latin typeface="Arial" panose="020B0604020202020204" pitchFamily="34" charset="0"/>
                <a:cs typeface="Arial" panose="020B0604020202020204" pitchFamily="34" charset="0"/>
              </a:rPr>
              <a:t>DEL</a:t>
            </a:r>
            <a:r>
              <a:rPr lang="es-ES" sz="2000" b="1" spc="-20"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SITIO</a:t>
            </a:r>
            <a:endParaRPr lang="es-ES" sz="2000" dirty="0">
              <a:latin typeface="Arial" panose="020B0604020202020204" pitchFamily="34" charset="0"/>
              <a:cs typeface="Arial" panose="020B0604020202020204" pitchFamily="34" charset="0"/>
            </a:endParaRPr>
          </a:p>
          <a:p>
            <a:pPr marL="12700" marR="5080" algn="just">
              <a:spcBef>
                <a:spcPts val="200"/>
              </a:spcBef>
            </a:pPr>
            <a:r>
              <a:rPr lang="es-ES" sz="2000" spc="-15" dirty="0">
                <a:solidFill>
                  <a:srgbClr val="001F40"/>
                </a:solidFill>
                <a:latin typeface="Arial" panose="020B0604020202020204" pitchFamily="34" charset="0"/>
                <a:cs typeface="Arial" panose="020B0604020202020204" pitchFamily="34" charset="0"/>
              </a:rPr>
              <a:t>Las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cargas</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eléctricas</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planta</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procesamiento</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litio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involucran</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motores</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BT</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tamaño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pequeño</a:t>
            </a:r>
            <a:r>
              <a:rPr lang="es-ES" sz="2000" spc="5" dirty="0">
                <a:solidFill>
                  <a:srgbClr val="001F40"/>
                </a:solidFill>
                <a:latin typeface="Arial" panose="020B0604020202020204" pitchFamily="34" charset="0"/>
                <a:cs typeface="Arial" panose="020B0604020202020204" pitchFamily="34" charset="0"/>
              </a:rPr>
              <a:t> </a:t>
            </a:r>
            <a:r>
              <a:rPr lang="es-ES" sz="2000" spc="5" dirty="0" smtClean="0">
                <a:solidFill>
                  <a:srgbClr val="001F40"/>
                </a:solidFill>
                <a:latin typeface="Arial" panose="020B0604020202020204" pitchFamily="34" charset="0"/>
                <a:cs typeface="Arial" panose="020B0604020202020204" pitchFamily="34" charset="0"/>
              </a:rPr>
              <a:t>y </a:t>
            </a:r>
            <a:r>
              <a:rPr lang="es-ES" sz="2000" spc="25" dirty="0" smtClean="0">
                <a:solidFill>
                  <a:srgbClr val="001F40"/>
                </a:solidFill>
                <a:latin typeface="Arial" panose="020B0604020202020204" pitchFamily="34" charset="0"/>
                <a:cs typeface="Arial" panose="020B0604020202020204" pitchFamily="34" charset="0"/>
              </a:rPr>
              <a:t>mediano </a:t>
            </a:r>
            <a:r>
              <a:rPr lang="es-ES" sz="2000" spc="15" dirty="0">
                <a:solidFill>
                  <a:srgbClr val="001F40"/>
                </a:solidFill>
                <a:latin typeface="Arial" panose="020B0604020202020204" pitchFamily="34" charset="0"/>
                <a:cs typeface="Arial" panose="020B0604020202020204" pitchFamily="34" charset="0"/>
              </a:rPr>
              <a:t>(menos </a:t>
            </a:r>
            <a:r>
              <a:rPr lang="es-ES" sz="2000" spc="20"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500 </a:t>
            </a:r>
            <a:r>
              <a:rPr lang="es-ES" sz="2000" spc="-5" dirty="0">
                <a:solidFill>
                  <a:srgbClr val="001F40"/>
                </a:solidFill>
                <a:latin typeface="Arial" panose="020B0604020202020204" pitchFamily="34" charset="0"/>
                <a:cs typeface="Arial" panose="020B0604020202020204" pitchFamily="34" charset="0"/>
              </a:rPr>
              <a:t>kW) </a:t>
            </a:r>
            <a:r>
              <a:rPr lang="es-ES" sz="2000" spc="25" dirty="0">
                <a:solidFill>
                  <a:srgbClr val="001F40"/>
                </a:solidFill>
                <a:latin typeface="Arial" panose="020B0604020202020204" pitchFamily="34" charset="0"/>
                <a:cs typeface="Arial" panose="020B0604020202020204" pitchFamily="34" charset="0"/>
              </a:rPr>
              <a:t>que </a:t>
            </a:r>
            <a:r>
              <a:rPr lang="es-ES" sz="2000" spc="10" dirty="0">
                <a:solidFill>
                  <a:srgbClr val="001F40"/>
                </a:solidFill>
                <a:latin typeface="Arial" panose="020B0604020202020204" pitchFamily="34" charset="0"/>
                <a:cs typeface="Arial" panose="020B0604020202020204" pitchFamily="34" charset="0"/>
              </a:rPr>
              <a:t>accionan </a:t>
            </a:r>
            <a:r>
              <a:rPr lang="es-ES" sz="2000" dirty="0">
                <a:solidFill>
                  <a:srgbClr val="001F40"/>
                </a:solidFill>
                <a:latin typeface="Arial" panose="020B0604020202020204" pitchFamily="34" charset="0"/>
                <a:cs typeface="Arial" panose="020B0604020202020204" pitchFamily="34" charset="0"/>
              </a:rPr>
              <a:t>las </a:t>
            </a:r>
            <a:r>
              <a:rPr lang="es-ES" sz="2000" spc="25" dirty="0">
                <a:solidFill>
                  <a:srgbClr val="001F40"/>
                </a:solidFill>
                <a:latin typeface="Arial" panose="020B0604020202020204" pitchFamily="34" charset="0"/>
                <a:cs typeface="Arial" panose="020B0604020202020204" pitchFamily="34" charset="0"/>
              </a:rPr>
              <a:t>bombas </a:t>
            </a:r>
            <a:r>
              <a:rPr lang="es-ES" sz="2000" spc="5" dirty="0">
                <a:solidFill>
                  <a:srgbClr val="001F40"/>
                </a:solidFill>
                <a:latin typeface="Arial" panose="020B0604020202020204" pitchFamily="34" charset="0"/>
                <a:cs typeface="Arial" panose="020B0604020202020204" pitchFamily="34" charset="0"/>
              </a:rPr>
              <a:t>y </a:t>
            </a:r>
            <a:r>
              <a:rPr lang="es-ES" sz="2000" spc="10" dirty="0">
                <a:solidFill>
                  <a:srgbClr val="001F40"/>
                </a:solidFill>
                <a:latin typeface="Arial" panose="020B0604020202020204" pitchFamily="34" charset="0"/>
                <a:cs typeface="Arial" panose="020B0604020202020204" pitchFamily="34" charset="0"/>
              </a:rPr>
              <a:t>los </a:t>
            </a:r>
            <a:r>
              <a:rPr lang="es-ES" sz="2000" spc="15" dirty="0">
                <a:solidFill>
                  <a:srgbClr val="001F40"/>
                </a:solidFill>
                <a:latin typeface="Arial" panose="020B0604020202020204" pitchFamily="34" charset="0"/>
                <a:cs typeface="Arial" panose="020B0604020202020204" pitchFamily="34" charset="0"/>
              </a:rPr>
              <a:t>sopladores, </a:t>
            </a:r>
            <a:r>
              <a:rPr lang="es-ES" sz="2000" dirty="0">
                <a:solidFill>
                  <a:srgbClr val="001F40"/>
                </a:solidFill>
                <a:latin typeface="Arial" panose="020B0604020202020204" pitchFamily="34" charset="0"/>
                <a:cs typeface="Arial" panose="020B0604020202020204" pitchFamily="34" charset="0"/>
              </a:rPr>
              <a:t>así </a:t>
            </a:r>
            <a:r>
              <a:rPr lang="es-ES" sz="2000" spc="25" dirty="0">
                <a:solidFill>
                  <a:srgbClr val="001F40"/>
                </a:solidFill>
                <a:latin typeface="Arial" panose="020B0604020202020204" pitchFamily="34" charset="0"/>
                <a:cs typeface="Arial" panose="020B0604020202020204" pitchFamily="34" charset="0"/>
              </a:rPr>
              <a:t>como </a:t>
            </a:r>
            <a:r>
              <a:rPr lang="es-ES" sz="2000" spc="30" dirty="0">
                <a:solidFill>
                  <a:srgbClr val="001F40"/>
                </a:solidFill>
                <a:latin typeface="Arial" panose="020B0604020202020204" pitchFamily="34" charset="0"/>
                <a:cs typeface="Arial" panose="020B0604020202020204" pitchFamily="34" charset="0"/>
              </a:rPr>
              <a:t>motores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a:t>
            </a:r>
            <a:r>
              <a:rPr lang="es-ES" sz="2000" spc="20" dirty="0">
                <a:solidFill>
                  <a:srgbClr val="001F40"/>
                </a:solidFill>
                <a:latin typeface="Arial" panose="020B0604020202020204" pitchFamily="34" charset="0"/>
                <a:cs typeface="Arial" panose="020B0604020202020204" pitchFamily="34" charset="0"/>
              </a:rPr>
              <a:t>de </a:t>
            </a:r>
            <a:r>
              <a:rPr lang="es-ES" sz="2000" spc="30" dirty="0" smtClean="0">
                <a:solidFill>
                  <a:srgbClr val="001F40"/>
                </a:solidFill>
                <a:latin typeface="Arial" panose="020B0604020202020204" pitchFamily="34" charset="0"/>
                <a:cs typeface="Arial" panose="020B0604020202020204" pitchFamily="34" charset="0"/>
              </a:rPr>
              <a:t>gran tamaño</a:t>
            </a:r>
            <a:r>
              <a:rPr lang="es-ES" sz="2000" dirty="0" smtClean="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(1,5</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MW)</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que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accionan</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los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compresores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necesarios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para</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proceso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evaporación</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forzada.</a:t>
            </a:r>
          </a:p>
          <a:p>
            <a:pPr marL="12700" algn="just">
              <a:spcBef>
                <a:spcPts val="100"/>
              </a:spcBef>
            </a:pPr>
            <a:r>
              <a:rPr lang="es-ES" sz="2000" spc="-15" dirty="0">
                <a:solidFill>
                  <a:srgbClr val="001F40"/>
                </a:solidFill>
                <a:latin typeface="Arial" panose="020B0604020202020204" pitchFamily="34" charset="0"/>
                <a:cs typeface="Arial" panose="020B0604020202020204" pitchFamily="34" charset="0"/>
              </a:rPr>
              <a:t>Las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principales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cargas</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eléctricas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del</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proceso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producción</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 </a:t>
            </a:r>
            <a:r>
              <a:rPr lang="es-ES" sz="2000" dirty="0">
                <a:solidFill>
                  <a:srgbClr val="001F40"/>
                </a:solidFill>
                <a:latin typeface="Arial" panose="020B0604020202020204" pitchFamily="34" charset="0"/>
                <a:cs typeface="Arial" panose="020B0604020202020204" pitchFamily="34" charset="0"/>
              </a:rPr>
              <a:t>las </a:t>
            </a:r>
            <a:r>
              <a:rPr lang="es-ES" sz="2000" spc="20" dirty="0">
                <a:solidFill>
                  <a:srgbClr val="001F40"/>
                </a:solidFill>
                <a:latin typeface="Arial" panose="020B0604020202020204" pitchFamily="34" charset="0"/>
                <a:cs typeface="Arial" panose="020B0604020202020204" pitchFamily="34" charset="0"/>
              </a:rPr>
              <a:t>utilidades</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se</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enumeran</a:t>
            </a:r>
            <a:r>
              <a:rPr lang="es-ES" sz="2000" spc="5" dirty="0">
                <a:solidFill>
                  <a:srgbClr val="001F40"/>
                </a:solidFill>
                <a:latin typeface="Arial" panose="020B0604020202020204" pitchFamily="34" charset="0"/>
                <a:cs typeface="Arial" panose="020B0604020202020204" pitchFamily="34" charset="0"/>
              </a:rPr>
              <a:t> </a:t>
            </a:r>
            <a:r>
              <a:rPr lang="es-ES" sz="2000" dirty="0">
                <a:solidFill>
                  <a:srgbClr val="001F40"/>
                </a:solidFill>
                <a:latin typeface="Arial" panose="020B0604020202020204" pitchFamily="34" charset="0"/>
                <a:cs typeface="Arial" panose="020B0604020202020204" pitchFamily="34" charset="0"/>
              </a:rPr>
              <a:t>a</a:t>
            </a:r>
            <a:endParaRPr lang="es-ES" sz="2000" dirty="0">
              <a:latin typeface="Arial" panose="020B0604020202020204" pitchFamily="34" charset="0"/>
              <a:cs typeface="Arial" panose="020B0604020202020204" pitchFamily="34" charset="0"/>
            </a:endParaRPr>
          </a:p>
          <a:p>
            <a:pPr marL="12700" algn="just">
              <a:spcBef>
                <a:spcPts val="660"/>
              </a:spcBef>
            </a:pPr>
            <a:r>
              <a:rPr lang="es-ES" sz="2000" spc="20" dirty="0">
                <a:solidFill>
                  <a:srgbClr val="001F40"/>
                </a:solidFill>
                <a:latin typeface="Arial" panose="020B0604020202020204" pitchFamily="34" charset="0"/>
                <a:cs typeface="Arial" panose="020B0604020202020204" pitchFamily="34" charset="0"/>
              </a:rPr>
              <a:t>continuación.</a:t>
            </a:r>
            <a:endParaRPr lang="es-ES" sz="2000" dirty="0">
              <a:latin typeface="Arial" panose="020B0604020202020204" pitchFamily="34" charset="0"/>
              <a:cs typeface="Arial" panose="020B0604020202020204" pitchFamily="34" charset="0"/>
            </a:endParaRPr>
          </a:p>
          <a:p>
            <a:pPr marL="12700" marR="91440">
              <a:lnSpc>
                <a:spcPct val="166700"/>
              </a:lnSpc>
            </a:pPr>
            <a:endParaRPr sz="750" dirty="0">
              <a:latin typeface="Microsoft Sans Serif"/>
              <a:cs typeface="Microsoft Sans Serif"/>
            </a:endParaRPr>
          </a:p>
        </p:txBody>
      </p:sp>
      <p:sp>
        <p:nvSpPr>
          <p:cNvPr id="7" name="object 7"/>
          <p:cNvSpPr txBox="1"/>
          <p:nvPr/>
        </p:nvSpPr>
        <p:spPr>
          <a:xfrm>
            <a:off x="10648156" y="8470900"/>
            <a:ext cx="5334000" cy="320601"/>
          </a:xfrm>
          <a:prstGeom prst="rect">
            <a:avLst/>
          </a:prstGeom>
        </p:spPr>
        <p:txBody>
          <a:bodyPr vert="horz" wrap="square" lIns="0" tIns="12700" rIns="0" bIns="0" rtlCol="0">
            <a:spAutoFit/>
          </a:bodyPr>
          <a:lstStyle/>
          <a:p>
            <a:pPr marL="12700" algn="ctr">
              <a:spcBef>
                <a:spcPts val="100"/>
              </a:spcBef>
            </a:pPr>
            <a:r>
              <a:rPr sz="2000" b="1" spc="15" dirty="0">
                <a:solidFill>
                  <a:srgbClr val="001F40"/>
                </a:solidFill>
                <a:latin typeface="Arial"/>
                <a:cs typeface="Arial"/>
              </a:rPr>
              <a:t>Tabla</a:t>
            </a:r>
            <a:r>
              <a:rPr sz="2000" b="1" spc="-25" dirty="0">
                <a:solidFill>
                  <a:srgbClr val="001F40"/>
                </a:solidFill>
                <a:latin typeface="Arial"/>
                <a:cs typeface="Arial"/>
              </a:rPr>
              <a:t> </a:t>
            </a:r>
            <a:r>
              <a:rPr sz="2000" b="1" spc="5" dirty="0">
                <a:solidFill>
                  <a:srgbClr val="001F40"/>
                </a:solidFill>
                <a:latin typeface="Arial"/>
                <a:cs typeface="Arial"/>
              </a:rPr>
              <a:t>2.</a:t>
            </a:r>
            <a:r>
              <a:rPr sz="2000" b="1" spc="-20" dirty="0">
                <a:solidFill>
                  <a:srgbClr val="001F40"/>
                </a:solidFill>
                <a:latin typeface="Arial"/>
                <a:cs typeface="Arial"/>
              </a:rPr>
              <a:t> </a:t>
            </a:r>
            <a:r>
              <a:rPr sz="2000" b="1" spc="10" dirty="0">
                <a:solidFill>
                  <a:srgbClr val="001F40"/>
                </a:solidFill>
                <a:latin typeface="Arial"/>
                <a:cs typeface="Arial"/>
              </a:rPr>
              <a:t>Principales</a:t>
            </a:r>
            <a:r>
              <a:rPr sz="2000" b="1" spc="-20" dirty="0">
                <a:solidFill>
                  <a:srgbClr val="001F40"/>
                </a:solidFill>
                <a:latin typeface="Arial"/>
                <a:cs typeface="Arial"/>
              </a:rPr>
              <a:t> </a:t>
            </a:r>
            <a:r>
              <a:rPr sz="2000" b="1" spc="5" dirty="0">
                <a:solidFill>
                  <a:srgbClr val="001F40"/>
                </a:solidFill>
                <a:latin typeface="Arial"/>
                <a:cs typeface="Arial"/>
              </a:rPr>
              <a:t>cargas</a:t>
            </a:r>
            <a:r>
              <a:rPr sz="2000" b="1" spc="-20" dirty="0">
                <a:solidFill>
                  <a:srgbClr val="001F40"/>
                </a:solidFill>
                <a:latin typeface="Arial"/>
                <a:cs typeface="Arial"/>
              </a:rPr>
              <a:t> </a:t>
            </a:r>
            <a:r>
              <a:rPr sz="2000" b="1" spc="10" dirty="0">
                <a:solidFill>
                  <a:srgbClr val="001F40"/>
                </a:solidFill>
                <a:latin typeface="Arial"/>
                <a:cs typeface="Arial"/>
              </a:rPr>
              <a:t>eléctricas</a:t>
            </a:r>
            <a:endParaRPr sz="20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2781756" y="1532251"/>
            <a:ext cx="5592450" cy="5145497"/>
          </a:xfrm>
          <a:custGeom>
            <a:avLst/>
            <a:gdLst/>
            <a:ahLst/>
            <a:cxnLst/>
            <a:rect l="l" t="t" r="r" b="b"/>
            <a:pathLst>
              <a:path w="2513965" h="3119754">
                <a:moveTo>
                  <a:pt x="0" y="3119297"/>
                </a:moveTo>
                <a:lnTo>
                  <a:pt x="2513660" y="3119297"/>
                </a:lnTo>
              </a:path>
              <a:path w="2513965" h="3119754">
                <a:moveTo>
                  <a:pt x="2513660" y="0"/>
                </a:moveTo>
                <a:lnTo>
                  <a:pt x="0" y="0"/>
                </a:lnTo>
                <a:lnTo>
                  <a:pt x="0" y="3119297"/>
                </a:lnTo>
              </a:path>
            </a:pathLst>
          </a:custGeom>
          <a:ln w="12700">
            <a:solidFill>
              <a:srgbClr val="F5821F"/>
            </a:solidFill>
          </a:ln>
        </p:spPr>
        <p:txBody>
          <a:bodyPr wrap="square" lIns="0" tIns="0" rIns="0" bIns="0" rtlCol="0"/>
          <a:lstStyle/>
          <a:p>
            <a:endParaRPr/>
          </a:p>
        </p:txBody>
      </p:sp>
      <p:sp>
        <p:nvSpPr>
          <p:cNvPr id="4" name="object 4"/>
          <p:cNvSpPr txBox="1"/>
          <p:nvPr/>
        </p:nvSpPr>
        <p:spPr>
          <a:xfrm>
            <a:off x="284956" y="317500"/>
            <a:ext cx="12192000" cy="9964716"/>
          </a:xfrm>
          <a:prstGeom prst="rect">
            <a:avLst/>
          </a:prstGeom>
        </p:spPr>
        <p:txBody>
          <a:bodyPr vert="horz" wrap="square" lIns="0" tIns="12700" rIns="0" bIns="0" rtlCol="0">
            <a:spAutoFit/>
          </a:bodyPr>
          <a:lstStyle/>
          <a:p>
            <a:pPr marL="12700" algn="just">
              <a:spcBef>
                <a:spcPts val="100"/>
              </a:spcBef>
            </a:pPr>
            <a:r>
              <a:rPr sz="2000" b="1" spc="-45" dirty="0">
                <a:solidFill>
                  <a:srgbClr val="001F40"/>
                </a:solidFill>
                <a:latin typeface="Arial" panose="020B0604020202020204" pitchFamily="34" charset="0"/>
                <a:cs typeface="Arial" panose="020B0604020202020204" pitchFamily="34" charset="0"/>
              </a:rPr>
              <a:t>ARQUITECTURA</a:t>
            </a:r>
            <a:r>
              <a:rPr sz="2000" b="1" spc="-40" dirty="0">
                <a:solidFill>
                  <a:srgbClr val="001F40"/>
                </a:solidFill>
                <a:latin typeface="Arial" panose="020B0604020202020204" pitchFamily="34" charset="0"/>
                <a:cs typeface="Arial" panose="020B0604020202020204" pitchFamily="34" charset="0"/>
              </a:rPr>
              <a:t> </a:t>
            </a:r>
            <a:r>
              <a:rPr sz="2000" b="1" spc="-90" dirty="0">
                <a:solidFill>
                  <a:srgbClr val="001F40"/>
                </a:solidFill>
                <a:latin typeface="Arial" panose="020B0604020202020204" pitchFamily="34" charset="0"/>
                <a:cs typeface="Arial" panose="020B0604020202020204" pitchFamily="34" charset="0"/>
              </a:rPr>
              <a:t>DE</a:t>
            </a:r>
            <a:r>
              <a:rPr sz="2000" b="1" spc="-40" dirty="0">
                <a:solidFill>
                  <a:srgbClr val="001F40"/>
                </a:solidFill>
                <a:latin typeface="Arial" panose="020B0604020202020204" pitchFamily="34" charset="0"/>
                <a:cs typeface="Arial" panose="020B0604020202020204" pitchFamily="34" charset="0"/>
              </a:rPr>
              <a:t> </a:t>
            </a:r>
            <a:r>
              <a:rPr sz="2000" b="1" spc="-105" dirty="0">
                <a:solidFill>
                  <a:srgbClr val="001F40"/>
                </a:solidFill>
                <a:latin typeface="Arial" panose="020B0604020202020204" pitchFamily="34" charset="0"/>
                <a:cs typeface="Arial" panose="020B0604020202020204" pitchFamily="34" charset="0"/>
              </a:rPr>
              <a:t>RED</a:t>
            </a:r>
            <a:r>
              <a:rPr sz="2000" b="1" spc="-40" dirty="0">
                <a:solidFill>
                  <a:srgbClr val="001F40"/>
                </a:solidFill>
                <a:latin typeface="Arial" panose="020B0604020202020204" pitchFamily="34" charset="0"/>
                <a:cs typeface="Arial" panose="020B0604020202020204" pitchFamily="34" charset="0"/>
              </a:rPr>
              <a:t> </a:t>
            </a:r>
            <a:r>
              <a:rPr sz="2000" b="1" spc="-100" dirty="0" smtClean="0">
                <a:solidFill>
                  <a:srgbClr val="001F40"/>
                </a:solidFill>
                <a:latin typeface="Arial" panose="020B0604020202020204" pitchFamily="34" charset="0"/>
                <a:cs typeface="Arial" panose="020B0604020202020204" pitchFamily="34" charset="0"/>
              </a:rPr>
              <a:t>ELÉCTRICA</a:t>
            </a:r>
            <a:endParaRPr lang="es-ES" sz="2000" b="1" spc="-100" dirty="0" smtClean="0">
              <a:solidFill>
                <a:srgbClr val="001F40"/>
              </a:solidFill>
              <a:latin typeface="Arial" panose="020B0604020202020204" pitchFamily="34" charset="0"/>
              <a:cs typeface="Arial" panose="020B0604020202020204" pitchFamily="34" charset="0"/>
            </a:endParaRPr>
          </a:p>
          <a:p>
            <a:pPr marL="12700" algn="just">
              <a:spcBef>
                <a:spcPts val="100"/>
              </a:spcBef>
            </a:pPr>
            <a:endParaRPr sz="2000" dirty="0">
              <a:latin typeface="Arial" panose="020B0604020202020204" pitchFamily="34" charset="0"/>
              <a:cs typeface="Arial" panose="020B0604020202020204" pitchFamily="34" charset="0"/>
            </a:endParaRPr>
          </a:p>
          <a:p>
            <a:pPr marL="12700" algn="just">
              <a:spcBef>
                <a:spcPts val="1635"/>
              </a:spcBef>
            </a:pPr>
            <a:r>
              <a:rPr sz="2000" b="1" spc="-20" dirty="0">
                <a:solidFill>
                  <a:srgbClr val="001F40"/>
                </a:solidFill>
                <a:latin typeface="Arial" panose="020B0604020202020204" pitchFamily="34" charset="0"/>
                <a:cs typeface="Arial" panose="020B0604020202020204" pitchFamily="34" charset="0"/>
              </a:rPr>
              <a:t>GENERACIÓN</a:t>
            </a:r>
            <a:r>
              <a:rPr sz="2000" b="1" spc="-25" dirty="0">
                <a:solidFill>
                  <a:srgbClr val="001F40"/>
                </a:solidFill>
                <a:latin typeface="Arial" panose="020B0604020202020204" pitchFamily="34" charset="0"/>
                <a:cs typeface="Arial" panose="020B0604020202020204" pitchFamily="34" charset="0"/>
              </a:rPr>
              <a:t> </a:t>
            </a:r>
            <a:r>
              <a:rPr sz="2000" b="1" spc="-5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ENERGÍA</a:t>
            </a:r>
            <a:r>
              <a:rPr sz="2000" b="1" spc="-25" dirty="0">
                <a:solidFill>
                  <a:srgbClr val="001F40"/>
                </a:solidFill>
                <a:latin typeface="Arial" panose="020B0604020202020204" pitchFamily="34" charset="0"/>
                <a:cs typeface="Arial" panose="020B0604020202020204" pitchFamily="34" charset="0"/>
              </a:rPr>
              <a:t> </a:t>
            </a:r>
            <a:r>
              <a:rPr sz="2000" b="1" spc="-45" dirty="0" smtClean="0">
                <a:solidFill>
                  <a:srgbClr val="001F40"/>
                </a:solidFill>
                <a:latin typeface="Arial" panose="020B0604020202020204" pitchFamily="34" charset="0"/>
                <a:cs typeface="Arial" panose="020B0604020202020204" pitchFamily="34" charset="0"/>
              </a:rPr>
              <a:t>FLEXIBLE</a:t>
            </a:r>
            <a:endParaRPr lang="es-ES" sz="2000" b="1" spc="-45" dirty="0" smtClean="0">
              <a:solidFill>
                <a:srgbClr val="001F40"/>
              </a:solidFill>
              <a:latin typeface="Arial" panose="020B0604020202020204" pitchFamily="34" charset="0"/>
              <a:cs typeface="Arial" panose="020B0604020202020204" pitchFamily="34" charset="0"/>
            </a:endParaRPr>
          </a:p>
          <a:p>
            <a:pPr marL="12700" algn="just">
              <a:spcBef>
                <a:spcPts val="1635"/>
              </a:spcBef>
            </a:pPr>
            <a:endParaRPr sz="2000" dirty="0">
              <a:latin typeface="Arial" panose="020B0604020202020204" pitchFamily="34" charset="0"/>
              <a:cs typeface="Arial" panose="020B0604020202020204" pitchFamily="34" charset="0"/>
            </a:endParaRPr>
          </a:p>
          <a:p>
            <a:pPr marL="12700" marR="245745" algn="just">
              <a:spcBef>
                <a:spcPts val="190"/>
              </a:spcBef>
            </a:pPr>
            <a:r>
              <a:rPr sz="2000" spc="-30" dirty="0">
                <a:solidFill>
                  <a:srgbClr val="001F40"/>
                </a:solidFill>
                <a:latin typeface="Arial" panose="020B0604020202020204" pitchFamily="34" charset="0"/>
                <a:cs typeface="Arial" panose="020B0604020202020204" pitchFamily="34" charset="0"/>
              </a:rPr>
              <a:t>El</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sitio</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requiere</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una</a:t>
            </a:r>
            <a:r>
              <a:rPr sz="200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fuente</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alimentación</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flexible</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con</a:t>
            </a:r>
            <a:r>
              <a:rPr sz="200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una</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capacidad</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20</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MW.</a:t>
            </a:r>
            <a:r>
              <a:rPr sz="2000" spc="5" dirty="0">
                <a:solidFill>
                  <a:srgbClr val="001F40"/>
                </a:solidFill>
                <a:latin typeface="Arial" panose="020B0604020202020204" pitchFamily="34" charset="0"/>
                <a:cs typeface="Arial" panose="020B0604020202020204" pitchFamily="34" charset="0"/>
              </a:rPr>
              <a:t> </a:t>
            </a:r>
            <a:r>
              <a:rPr sz="2000" spc="-5" dirty="0" err="1">
                <a:solidFill>
                  <a:srgbClr val="001F40"/>
                </a:solidFill>
                <a:latin typeface="Arial" panose="020B0604020202020204" pitchFamily="34" charset="0"/>
                <a:cs typeface="Arial" panose="020B0604020202020204" pitchFamily="34" charset="0"/>
              </a:rPr>
              <a:t>Será</a:t>
            </a:r>
            <a:r>
              <a:rPr sz="2000" dirty="0">
                <a:solidFill>
                  <a:srgbClr val="001F40"/>
                </a:solidFill>
                <a:latin typeface="Arial" panose="020B0604020202020204" pitchFamily="34" charset="0"/>
                <a:cs typeface="Arial" panose="020B0604020202020204" pitchFamily="34" charset="0"/>
              </a:rPr>
              <a:t> </a:t>
            </a:r>
            <a:r>
              <a:rPr sz="2000" spc="15" dirty="0" err="1" smtClean="0">
                <a:solidFill>
                  <a:srgbClr val="001F40"/>
                </a:solidFill>
                <a:latin typeface="Arial" panose="020B0604020202020204" pitchFamily="34" charset="0"/>
                <a:cs typeface="Arial" panose="020B0604020202020204" pitchFamily="34" charset="0"/>
              </a:rPr>
              <a:t>abastecido</a:t>
            </a:r>
            <a:r>
              <a:rPr lang="es-ES" sz="2000" spc="15" dirty="0" smtClean="0">
                <a:solidFill>
                  <a:srgbClr val="001F40"/>
                </a:solidFill>
                <a:latin typeface="Arial" panose="020B0604020202020204" pitchFamily="34" charset="0"/>
                <a:cs typeface="Arial" panose="020B0604020202020204" pitchFamily="34" charset="0"/>
              </a:rPr>
              <a:t> </a:t>
            </a:r>
            <a:r>
              <a:rPr sz="2000" spc="40" dirty="0" err="1" smtClean="0">
                <a:solidFill>
                  <a:srgbClr val="001F40"/>
                </a:solidFill>
                <a:latin typeface="Arial" panose="020B0604020202020204" pitchFamily="34" charset="0"/>
                <a:cs typeface="Arial" panose="020B0604020202020204" pitchFamily="34" charset="0"/>
              </a:rPr>
              <a:t>por</a:t>
            </a:r>
            <a:r>
              <a:rPr sz="2000" spc="40" dirty="0" smtClean="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generadores </a:t>
            </a:r>
            <a:r>
              <a:rPr sz="2000" spc="20" dirty="0">
                <a:solidFill>
                  <a:srgbClr val="001F40"/>
                </a:solidFill>
                <a:latin typeface="Arial" panose="020B0604020202020204" pitchFamily="34" charset="0"/>
                <a:cs typeface="Arial" panose="020B0604020202020204" pitchFamily="34" charset="0"/>
              </a:rPr>
              <a:t>impulsados</a:t>
            </a:r>
            <a:r>
              <a:rPr sz="2000" spc="25" dirty="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por </a:t>
            </a:r>
            <a:r>
              <a:rPr sz="2000" spc="35" dirty="0">
                <a:solidFill>
                  <a:srgbClr val="001F40"/>
                </a:solidFill>
                <a:latin typeface="Arial" panose="020B0604020202020204" pitchFamily="34" charset="0"/>
                <a:cs typeface="Arial" panose="020B0604020202020204" pitchFamily="34" charset="0"/>
              </a:rPr>
              <a:t>motores </a:t>
            </a:r>
            <a:r>
              <a:rPr sz="2000" spc="20" dirty="0">
                <a:solidFill>
                  <a:srgbClr val="001F40"/>
                </a:solidFill>
                <a:latin typeface="Arial" panose="020B0604020202020204" pitchFamily="34" charset="0"/>
                <a:cs typeface="Arial" panose="020B0604020202020204" pitchFamily="34" charset="0"/>
              </a:rPr>
              <a:t>de </a:t>
            </a:r>
            <a:r>
              <a:rPr sz="2000" spc="10" dirty="0">
                <a:solidFill>
                  <a:srgbClr val="001F40"/>
                </a:solidFill>
                <a:latin typeface="Arial" panose="020B0604020202020204" pitchFamily="34" charset="0"/>
                <a:cs typeface="Arial" panose="020B0604020202020204" pitchFamily="34" charset="0"/>
              </a:rPr>
              <a:t>gas </a:t>
            </a:r>
            <a:r>
              <a:rPr sz="2000" spc="30" dirty="0">
                <a:solidFill>
                  <a:srgbClr val="001F40"/>
                </a:solidFill>
                <a:latin typeface="Arial" panose="020B0604020202020204" pitchFamily="34" charset="0"/>
                <a:cs typeface="Arial" panose="020B0604020202020204" pitchFamily="34" charset="0"/>
              </a:rPr>
              <a:t>natural </a:t>
            </a:r>
            <a:r>
              <a:rPr sz="2000" spc="5" dirty="0">
                <a:solidFill>
                  <a:srgbClr val="001F40"/>
                </a:solidFill>
                <a:latin typeface="Arial" panose="020B0604020202020204" pitchFamily="34" charset="0"/>
                <a:cs typeface="Arial" panose="020B0604020202020204" pitchFamily="34" charset="0"/>
              </a:rPr>
              <a:t>ya </a:t>
            </a:r>
            <a:r>
              <a:rPr sz="2000" spc="30" dirty="0">
                <a:solidFill>
                  <a:srgbClr val="001F40"/>
                </a:solidFill>
                <a:latin typeface="Arial" panose="020B0604020202020204" pitchFamily="34" charset="0"/>
                <a:cs typeface="Arial" panose="020B0604020202020204" pitchFamily="34" charset="0"/>
              </a:rPr>
              <a:t>que </a:t>
            </a:r>
            <a:r>
              <a:rPr sz="2000" spc="35" dirty="0">
                <a:solidFill>
                  <a:srgbClr val="001F40"/>
                </a:solidFill>
                <a:latin typeface="Arial" panose="020B0604020202020204" pitchFamily="34" charset="0"/>
                <a:cs typeface="Arial" panose="020B0604020202020204" pitchFamily="34" charset="0"/>
              </a:rPr>
              <a:t>no </a:t>
            </a:r>
            <a:r>
              <a:rPr sz="2000" spc="15" dirty="0">
                <a:solidFill>
                  <a:srgbClr val="001F40"/>
                </a:solidFill>
                <a:latin typeface="Arial" panose="020B0604020202020204" pitchFamily="34" charset="0"/>
                <a:cs typeface="Arial" panose="020B0604020202020204" pitchFamily="34" charset="0"/>
              </a:rPr>
              <a:t>hay </a:t>
            </a:r>
            <a:r>
              <a:rPr sz="2000" spc="30" dirty="0">
                <a:solidFill>
                  <a:srgbClr val="001F40"/>
                </a:solidFill>
                <a:latin typeface="Arial" panose="020B0604020202020204" pitchFamily="34" charset="0"/>
                <a:cs typeface="Arial" panose="020B0604020202020204" pitchFamily="34" charset="0"/>
              </a:rPr>
              <a:t>suministro </a:t>
            </a:r>
            <a:r>
              <a:rPr sz="2000" spc="20" dirty="0">
                <a:solidFill>
                  <a:srgbClr val="001F40"/>
                </a:solidFill>
                <a:latin typeface="Arial" panose="020B0604020202020204" pitchFamily="34" charset="0"/>
                <a:cs typeface="Arial" panose="020B0604020202020204" pitchFamily="34" charset="0"/>
              </a:rPr>
              <a:t>de </a:t>
            </a:r>
            <a:r>
              <a:rPr sz="2000" spc="25" dirty="0" err="1" smtClean="0">
                <a:solidFill>
                  <a:srgbClr val="001F40"/>
                </a:solidFill>
                <a:latin typeface="Arial" panose="020B0604020202020204" pitchFamily="34" charset="0"/>
                <a:cs typeface="Arial" panose="020B0604020202020204" pitchFamily="34" charset="0"/>
              </a:rPr>
              <a:t>energía</a:t>
            </a:r>
            <a:r>
              <a:rPr lang="es-ES" sz="2000" spc="25" dirty="0" smtClean="0">
                <a:solidFill>
                  <a:srgbClr val="001F40"/>
                </a:solidFill>
                <a:latin typeface="Arial" panose="020B0604020202020204" pitchFamily="34" charset="0"/>
                <a:cs typeface="Arial" panose="020B0604020202020204" pitchFamily="34" charset="0"/>
              </a:rPr>
              <a:t> </a:t>
            </a:r>
            <a:r>
              <a:rPr sz="2000" spc="15" dirty="0" err="1" smtClean="0">
                <a:solidFill>
                  <a:srgbClr val="001F40"/>
                </a:solidFill>
                <a:latin typeface="Arial" panose="020B0604020202020204" pitchFamily="34" charset="0"/>
                <a:cs typeface="Arial" panose="020B0604020202020204" pitchFamily="34" charset="0"/>
              </a:rPr>
              <a:t>eléctrica</a:t>
            </a:r>
            <a:r>
              <a:rPr sz="2000" spc="-10" dirty="0" smtClean="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cerca</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5" dirty="0">
                <a:solidFill>
                  <a:srgbClr val="001F40"/>
                </a:solidFill>
                <a:latin typeface="Arial" panose="020B0604020202020204" pitchFamily="34" charset="0"/>
                <a:cs typeface="Arial" panose="020B0604020202020204" pitchFamily="34" charset="0"/>
              </a:rPr>
              <a:t> </a:t>
            </a:r>
            <a:r>
              <a:rPr sz="2000" spc="15" dirty="0" err="1">
                <a:solidFill>
                  <a:srgbClr val="001F40"/>
                </a:solidFill>
                <a:latin typeface="Arial" panose="020B0604020202020204" pitchFamily="34" charset="0"/>
                <a:cs typeface="Arial" panose="020B0604020202020204" pitchFamily="34" charset="0"/>
              </a:rPr>
              <a:t>sitio</a:t>
            </a:r>
            <a:r>
              <a:rPr sz="2000" spc="15" dirty="0" smtClean="0">
                <a:solidFill>
                  <a:srgbClr val="001F40"/>
                </a:solidFill>
                <a:latin typeface="Arial" panose="020B0604020202020204" pitchFamily="34" charset="0"/>
                <a:cs typeface="Arial" panose="020B0604020202020204" pitchFamily="34" charset="0"/>
              </a:rPr>
              <a:t>.</a:t>
            </a:r>
            <a:endParaRPr lang="es-ES" sz="2000" spc="15" dirty="0" smtClean="0">
              <a:solidFill>
                <a:srgbClr val="001F40"/>
              </a:solidFill>
              <a:latin typeface="Arial" panose="020B0604020202020204" pitchFamily="34" charset="0"/>
              <a:cs typeface="Arial" panose="020B0604020202020204" pitchFamily="34" charset="0"/>
            </a:endParaRPr>
          </a:p>
          <a:p>
            <a:pPr marL="12700" marR="245745" algn="just">
              <a:spcBef>
                <a:spcPts val="190"/>
              </a:spcBef>
            </a:pPr>
            <a:endParaRPr lang="es-ES" sz="2000" spc="15" dirty="0" smtClean="0">
              <a:solidFill>
                <a:srgbClr val="001F40"/>
              </a:solidFill>
              <a:latin typeface="Arial" panose="020B0604020202020204" pitchFamily="34" charset="0"/>
              <a:cs typeface="Arial" panose="020B0604020202020204" pitchFamily="34" charset="0"/>
            </a:endParaRPr>
          </a:p>
          <a:p>
            <a:pPr marL="12700" algn="just">
              <a:spcBef>
                <a:spcPts val="100"/>
              </a:spcBef>
            </a:pPr>
            <a:r>
              <a:rPr lang="es-ES" sz="2000" b="1" spc="-55" dirty="0">
                <a:solidFill>
                  <a:srgbClr val="001F40"/>
                </a:solidFill>
                <a:latin typeface="Arial" panose="020B0604020202020204" pitchFamily="34" charset="0"/>
                <a:cs typeface="Arial" panose="020B0604020202020204" pitchFamily="34" charset="0"/>
              </a:rPr>
              <a:t>CARACTERÍSTICAS</a:t>
            </a:r>
            <a:r>
              <a:rPr lang="es-ES" sz="2000" b="1" spc="-25" dirty="0">
                <a:solidFill>
                  <a:srgbClr val="001F40"/>
                </a:solidFill>
                <a:latin typeface="Arial" panose="020B0604020202020204" pitchFamily="34" charset="0"/>
                <a:cs typeface="Arial" panose="020B0604020202020204" pitchFamily="34" charset="0"/>
              </a:rPr>
              <a:t> </a:t>
            </a:r>
            <a:r>
              <a:rPr lang="es-ES" sz="2000" b="1" spc="-55" dirty="0">
                <a:solidFill>
                  <a:srgbClr val="001F40"/>
                </a:solidFill>
                <a:latin typeface="Arial" panose="020B0604020202020204" pitchFamily="34" charset="0"/>
                <a:cs typeface="Arial" panose="020B0604020202020204" pitchFamily="34" charset="0"/>
              </a:rPr>
              <a:t>DE</a:t>
            </a:r>
            <a:r>
              <a:rPr lang="es-ES" sz="2000" b="1" spc="-20" dirty="0">
                <a:solidFill>
                  <a:srgbClr val="001F40"/>
                </a:solidFill>
                <a:latin typeface="Arial" panose="020B0604020202020204" pitchFamily="34" charset="0"/>
                <a:cs typeface="Arial" panose="020B0604020202020204" pitchFamily="34" charset="0"/>
              </a:rPr>
              <a:t> </a:t>
            </a:r>
            <a:r>
              <a:rPr lang="es-ES" sz="2000" b="1" spc="-50" dirty="0">
                <a:solidFill>
                  <a:srgbClr val="001F40"/>
                </a:solidFill>
                <a:latin typeface="Arial" panose="020B0604020202020204" pitchFamily="34" charset="0"/>
                <a:cs typeface="Arial" panose="020B0604020202020204" pitchFamily="34" charset="0"/>
              </a:rPr>
              <a:t>LA</a:t>
            </a:r>
            <a:r>
              <a:rPr lang="es-ES" sz="2000" b="1" spc="-20" dirty="0">
                <a:solidFill>
                  <a:srgbClr val="001F40"/>
                </a:solidFill>
                <a:latin typeface="Arial" panose="020B0604020202020204" pitchFamily="34" charset="0"/>
                <a:cs typeface="Arial" panose="020B0604020202020204" pitchFamily="34" charset="0"/>
              </a:rPr>
              <a:t> </a:t>
            </a:r>
            <a:r>
              <a:rPr lang="es-ES" sz="2000" b="1" spc="-65" dirty="0">
                <a:solidFill>
                  <a:srgbClr val="001F40"/>
                </a:solidFill>
                <a:latin typeface="Arial" panose="020B0604020202020204" pitchFamily="34" charset="0"/>
                <a:cs typeface="Arial" panose="020B0604020202020204" pitchFamily="34" charset="0"/>
              </a:rPr>
              <a:t>RED</a:t>
            </a:r>
            <a:r>
              <a:rPr lang="es-ES" sz="2000" b="1" spc="-25" dirty="0">
                <a:solidFill>
                  <a:srgbClr val="001F40"/>
                </a:solidFill>
                <a:latin typeface="Arial" panose="020B0604020202020204" pitchFamily="34" charset="0"/>
                <a:cs typeface="Arial" panose="020B0604020202020204" pitchFamily="34" charset="0"/>
              </a:rPr>
              <a:t> </a:t>
            </a:r>
            <a:r>
              <a:rPr lang="es-ES" sz="2000" b="1" spc="-55" dirty="0">
                <a:solidFill>
                  <a:srgbClr val="001F40"/>
                </a:solidFill>
                <a:latin typeface="Arial" panose="020B0604020202020204" pitchFamily="34" charset="0"/>
                <a:cs typeface="Arial" panose="020B0604020202020204" pitchFamily="34" charset="0"/>
              </a:rPr>
              <a:t>DE</a:t>
            </a:r>
            <a:r>
              <a:rPr lang="es-ES" sz="2000" b="1" spc="-20" dirty="0">
                <a:solidFill>
                  <a:srgbClr val="001F40"/>
                </a:solidFill>
                <a:latin typeface="Arial" panose="020B0604020202020204" pitchFamily="34" charset="0"/>
                <a:cs typeface="Arial" panose="020B0604020202020204" pitchFamily="34" charset="0"/>
              </a:rPr>
              <a:t> </a:t>
            </a:r>
            <a:r>
              <a:rPr lang="es-ES" sz="2000" b="1" spc="10" dirty="0">
                <a:solidFill>
                  <a:srgbClr val="001F40"/>
                </a:solidFill>
                <a:latin typeface="Arial" panose="020B0604020202020204" pitchFamily="34" charset="0"/>
                <a:cs typeface="Arial" panose="020B0604020202020204" pitchFamily="34" charset="0"/>
              </a:rPr>
              <a:t>DISTRIBUCIÓN</a:t>
            </a:r>
            <a:r>
              <a:rPr lang="es-ES" sz="2000" b="1" spc="-20" dirty="0">
                <a:solidFill>
                  <a:srgbClr val="001F40"/>
                </a:solidFill>
                <a:latin typeface="Arial" panose="020B0604020202020204" pitchFamily="34" charset="0"/>
                <a:cs typeface="Arial" panose="020B0604020202020204" pitchFamily="34" charset="0"/>
              </a:rPr>
              <a:t> </a:t>
            </a:r>
            <a:r>
              <a:rPr lang="es-ES" sz="2000" b="1" spc="-55" dirty="0">
                <a:solidFill>
                  <a:srgbClr val="001F40"/>
                </a:solidFill>
                <a:latin typeface="Arial" panose="020B0604020202020204" pitchFamily="34" charset="0"/>
                <a:cs typeface="Arial" panose="020B0604020202020204" pitchFamily="34" charset="0"/>
              </a:rPr>
              <a:t>DE</a:t>
            </a:r>
            <a:r>
              <a:rPr lang="es-ES" sz="2000" b="1" spc="-25" dirty="0">
                <a:solidFill>
                  <a:srgbClr val="001F40"/>
                </a:solidFill>
                <a:latin typeface="Arial" panose="020B0604020202020204" pitchFamily="34" charset="0"/>
                <a:cs typeface="Arial" panose="020B0604020202020204" pitchFamily="34" charset="0"/>
              </a:rPr>
              <a:t> </a:t>
            </a:r>
            <a:r>
              <a:rPr lang="es-ES" sz="2000" b="1" spc="45" dirty="0" smtClean="0">
                <a:solidFill>
                  <a:srgbClr val="001F40"/>
                </a:solidFill>
                <a:latin typeface="Arial" panose="020B0604020202020204" pitchFamily="34" charset="0"/>
                <a:cs typeface="Arial" panose="020B0604020202020204" pitchFamily="34" charset="0"/>
              </a:rPr>
              <a:t>MT</a:t>
            </a:r>
          </a:p>
          <a:p>
            <a:pPr marL="12700" algn="just">
              <a:spcBef>
                <a:spcPts val="100"/>
              </a:spcBef>
            </a:pPr>
            <a:endParaRPr lang="es-ES" sz="2000" dirty="0">
              <a:latin typeface="Arial" panose="020B0604020202020204" pitchFamily="34" charset="0"/>
              <a:cs typeface="Arial" panose="020B0604020202020204" pitchFamily="34" charset="0"/>
            </a:endParaRPr>
          </a:p>
          <a:p>
            <a:pPr marL="12700" algn="just">
              <a:spcBef>
                <a:spcPts val="840"/>
              </a:spcBef>
            </a:pPr>
            <a:r>
              <a:rPr lang="es-ES" sz="2000" b="1" spc="25" dirty="0">
                <a:solidFill>
                  <a:srgbClr val="001F40"/>
                </a:solidFill>
                <a:latin typeface="Arial" panose="020B0604020202020204" pitchFamily="34" charset="0"/>
                <a:cs typeface="Arial" panose="020B0604020202020204" pitchFamily="34" charset="0"/>
              </a:rPr>
              <a:t>Nivel</a:t>
            </a:r>
            <a:r>
              <a:rPr lang="es-ES" sz="2000" b="1" spc="-45"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de</a:t>
            </a:r>
            <a:r>
              <a:rPr lang="es-ES" sz="2000" b="1" spc="-40" dirty="0">
                <a:solidFill>
                  <a:srgbClr val="001F40"/>
                </a:solidFill>
                <a:latin typeface="Arial" panose="020B0604020202020204" pitchFamily="34" charset="0"/>
                <a:cs typeface="Arial" panose="020B0604020202020204" pitchFamily="34" charset="0"/>
              </a:rPr>
              <a:t> </a:t>
            </a:r>
            <a:r>
              <a:rPr lang="es-ES" sz="2000" b="1" spc="25" dirty="0">
                <a:solidFill>
                  <a:srgbClr val="001F40"/>
                </a:solidFill>
                <a:latin typeface="Arial" panose="020B0604020202020204" pitchFamily="34" charset="0"/>
                <a:cs typeface="Arial" panose="020B0604020202020204" pitchFamily="34" charset="0"/>
              </a:rPr>
              <a:t>voltaje</a:t>
            </a:r>
            <a:endParaRPr lang="es-ES" sz="2000" dirty="0">
              <a:latin typeface="Arial" panose="020B0604020202020204" pitchFamily="34" charset="0"/>
              <a:cs typeface="Arial" panose="020B0604020202020204" pitchFamily="34" charset="0"/>
            </a:endParaRPr>
          </a:p>
          <a:p>
            <a:pPr marL="12700" marR="5080" algn="just">
              <a:spcBef>
                <a:spcPts val="305"/>
              </a:spcBef>
            </a:pPr>
            <a:r>
              <a:rPr lang="es-ES" sz="2000" spc="-15" dirty="0">
                <a:solidFill>
                  <a:srgbClr val="001F40"/>
                </a:solidFill>
                <a:latin typeface="Arial" panose="020B0604020202020204" pitchFamily="34" charset="0"/>
                <a:cs typeface="Arial" panose="020B0604020202020204" pitchFamily="34" charset="0"/>
              </a:rPr>
              <a:t>La</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tensión</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la</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red</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MT</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tiene</a:t>
            </a:r>
            <a:r>
              <a:rPr lang="es-ES" sz="2000" spc="-5" dirty="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un</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impacto</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directo</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en</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TCO.</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La</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práctica</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común</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usar</a:t>
            </a:r>
            <a:r>
              <a:rPr lang="es-ES" sz="2000" dirty="0">
                <a:solidFill>
                  <a:srgbClr val="001F40"/>
                </a:solidFill>
                <a:latin typeface="Arial" panose="020B0604020202020204" pitchFamily="34" charset="0"/>
                <a:cs typeface="Arial" panose="020B0604020202020204" pitchFamily="34" charset="0"/>
              </a:rPr>
              <a:t> </a:t>
            </a:r>
            <a:r>
              <a:rPr lang="es-ES" sz="2000" spc="15" dirty="0" smtClean="0">
                <a:solidFill>
                  <a:srgbClr val="001F40"/>
                </a:solidFill>
                <a:latin typeface="Arial" panose="020B0604020202020204" pitchFamily="34" charset="0"/>
                <a:cs typeface="Arial" panose="020B0604020202020204" pitchFamily="34" charset="0"/>
              </a:rPr>
              <a:t>el </a:t>
            </a:r>
            <a:r>
              <a:rPr lang="es-ES" sz="2000" spc="40" dirty="0" smtClean="0">
                <a:solidFill>
                  <a:srgbClr val="001F40"/>
                </a:solidFill>
                <a:latin typeface="Arial" panose="020B0604020202020204" pitchFamily="34" charset="0"/>
                <a:cs typeface="Arial" panose="020B0604020202020204" pitchFamily="34" charset="0"/>
              </a:rPr>
              <a:t>mismo </a:t>
            </a:r>
            <a:r>
              <a:rPr lang="es-ES" sz="2000" spc="20" dirty="0">
                <a:solidFill>
                  <a:srgbClr val="001F40"/>
                </a:solidFill>
                <a:latin typeface="Arial" panose="020B0604020202020204" pitchFamily="34" charset="0"/>
                <a:cs typeface="Arial" panose="020B0604020202020204" pitchFamily="34" charset="0"/>
              </a:rPr>
              <a:t>voltaje </a:t>
            </a:r>
            <a:r>
              <a:rPr lang="es-ES" sz="2000" spc="30" dirty="0">
                <a:solidFill>
                  <a:srgbClr val="001F40"/>
                </a:solidFill>
                <a:latin typeface="Arial" panose="020B0604020202020204" pitchFamily="34" charset="0"/>
                <a:cs typeface="Arial" panose="020B0604020202020204" pitchFamily="34" charset="0"/>
              </a:rPr>
              <a:t>que </a:t>
            </a:r>
            <a:r>
              <a:rPr lang="es-ES" sz="2000" spc="10" dirty="0">
                <a:solidFill>
                  <a:srgbClr val="001F40"/>
                </a:solidFill>
                <a:latin typeface="Arial" panose="020B0604020202020204" pitchFamily="34" charset="0"/>
                <a:cs typeface="Arial" panose="020B0604020202020204" pitchFamily="34" charset="0"/>
              </a:rPr>
              <a:t>la </a:t>
            </a:r>
            <a:r>
              <a:rPr lang="es-ES" sz="2000" spc="35" dirty="0">
                <a:solidFill>
                  <a:srgbClr val="001F40"/>
                </a:solidFill>
                <a:latin typeface="Arial" panose="020B0604020202020204" pitchFamily="34" charset="0"/>
                <a:cs typeface="Arial" panose="020B0604020202020204" pitchFamily="34" charset="0"/>
              </a:rPr>
              <a:t>red </a:t>
            </a:r>
            <a:r>
              <a:rPr lang="es-ES" sz="2000" spc="15" dirty="0">
                <a:solidFill>
                  <a:srgbClr val="001F40"/>
                </a:solidFill>
                <a:latin typeface="Arial" panose="020B0604020202020204" pitchFamily="34" charset="0"/>
                <a:cs typeface="Arial" panose="020B0604020202020204" pitchFamily="34" charset="0"/>
              </a:rPr>
              <a:t>eléctrica </a:t>
            </a:r>
            <a:r>
              <a:rPr lang="es-ES" sz="2000" spc="10" dirty="0">
                <a:solidFill>
                  <a:srgbClr val="001F40"/>
                </a:solidFill>
                <a:latin typeface="Arial" panose="020B0604020202020204" pitchFamily="34" charset="0"/>
                <a:cs typeface="Arial" panose="020B0604020202020204" pitchFamily="34" charset="0"/>
              </a:rPr>
              <a:t>local, </a:t>
            </a:r>
            <a:r>
              <a:rPr lang="es-ES" sz="2000" spc="35" dirty="0">
                <a:solidFill>
                  <a:srgbClr val="001F40"/>
                </a:solidFill>
                <a:latin typeface="Arial" panose="020B0604020202020204" pitchFamily="34" charset="0"/>
                <a:cs typeface="Arial" panose="020B0604020202020204" pitchFamily="34" charset="0"/>
              </a:rPr>
              <a:t>pero </a:t>
            </a:r>
            <a:r>
              <a:rPr lang="es-ES" sz="2000" dirty="0">
                <a:solidFill>
                  <a:srgbClr val="001F40"/>
                </a:solidFill>
                <a:latin typeface="Arial" panose="020B0604020202020204" pitchFamily="34" charset="0"/>
                <a:cs typeface="Arial" panose="020B0604020202020204" pitchFamily="34" charset="0"/>
              </a:rPr>
              <a:t>a </a:t>
            </a:r>
            <a:r>
              <a:rPr lang="es-ES" sz="2000" spc="45" dirty="0">
                <a:solidFill>
                  <a:srgbClr val="001F40"/>
                </a:solidFill>
                <a:latin typeface="Arial" panose="020B0604020202020204" pitchFamily="34" charset="0"/>
                <a:cs typeface="Arial" panose="020B0604020202020204" pitchFamily="34" charset="0"/>
              </a:rPr>
              <a:t>menudo </a:t>
            </a:r>
            <a:r>
              <a:rPr lang="es-ES" sz="2000" spc="20" dirty="0">
                <a:solidFill>
                  <a:srgbClr val="001F40"/>
                </a:solidFill>
                <a:latin typeface="Arial" panose="020B0604020202020204" pitchFamily="34" charset="0"/>
                <a:cs typeface="Arial" panose="020B0604020202020204" pitchFamily="34" charset="0"/>
              </a:rPr>
              <a:t>esto </a:t>
            </a:r>
            <a:r>
              <a:rPr lang="es-ES" sz="2000" spc="40" dirty="0">
                <a:solidFill>
                  <a:srgbClr val="001F40"/>
                </a:solidFill>
                <a:latin typeface="Arial" panose="020B0604020202020204" pitchFamily="34" charset="0"/>
                <a:cs typeface="Arial" panose="020B0604020202020204" pitchFamily="34" charset="0"/>
              </a:rPr>
              <a:t>no </a:t>
            </a:r>
            <a:r>
              <a:rPr lang="es-ES" sz="2000" spc="35" dirty="0">
                <a:solidFill>
                  <a:srgbClr val="001F40"/>
                </a:solidFill>
                <a:latin typeface="Arial" panose="020B0604020202020204" pitchFamily="34" charset="0"/>
                <a:cs typeface="Arial" panose="020B0604020202020204" pitchFamily="34" charset="0"/>
              </a:rPr>
              <a:t>proporciona </a:t>
            </a:r>
            <a:r>
              <a:rPr lang="es-ES" sz="2000" spc="30" dirty="0" smtClean="0">
                <a:solidFill>
                  <a:srgbClr val="001F40"/>
                </a:solidFill>
                <a:latin typeface="Arial" panose="020B0604020202020204" pitchFamily="34" charset="0"/>
                <a:cs typeface="Arial" panose="020B0604020202020204" pitchFamily="34" charset="0"/>
              </a:rPr>
              <a:t>una </a:t>
            </a:r>
            <a:r>
              <a:rPr lang="es-ES" sz="2000" spc="20" dirty="0" smtClean="0">
                <a:solidFill>
                  <a:srgbClr val="001F40"/>
                </a:solidFill>
                <a:latin typeface="Arial" panose="020B0604020202020204" pitchFamily="34" charset="0"/>
                <a:cs typeface="Arial" panose="020B0604020202020204" pitchFamily="34" charset="0"/>
              </a:rPr>
              <a:t>instalación </a:t>
            </a:r>
            <a:r>
              <a:rPr lang="es-ES" sz="2000" spc="30" dirty="0">
                <a:solidFill>
                  <a:srgbClr val="001F40"/>
                </a:solidFill>
                <a:latin typeface="Arial" panose="020B0604020202020204" pitchFamily="34" charset="0"/>
                <a:cs typeface="Arial" panose="020B0604020202020204" pitchFamily="34" charset="0"/>
              </a:rPr>
              <a:t>optimizada </a:t>
            </a:r>
            <a:r>
              <a:rPr lang="es-ES" sz="2000" spc="25" dirty="0">
                <a:solidFill>
                  <a:srgbClr val="001F40"/>
                </a:solidFill>
                <a:latin typeface="Arial" panose="020B0604020202020204" pitchFamily="34" charset="0"/>
                <a:cs typeface="Arial" panose="020B0604020202020204" pitchFamily="34" charset="0"/>
              </a:rPr>
              <a:t>en </a:t>
            </a:r>
            <a:r>
              <a:rPr lang="es-ES" sz="2000" spc="10" dirty="0">
                <a:solidFill>
                  <a:srgbClr val="001F40"/>
                </a:solidFill>
                <a:latin typeface="Arial" panose="020B0604020202020204" pitchFamily="34" charset="0"/>
                <a:cs typeface="Arial" panose="020B0604020202020204" pitchFamily="34" charset="0"/>
              </a:rPr>
              <a:t>costos. </a:t>
            </a:r>
            <a:r>
              <a:rPr lang="es-ES" sz="2000" spc="-15" dirty="0">
                <a:solidFill>
                  <a:srgbClr val="001F40"/>
                </a:solidFill>
                <a:latin typeface="Arial" panose="020B0604020202020204" pitchFamily="34" charset="0"/>
                <a:cs typeface="Arial" panose="020B0604020202020204" pitchFamily="34" charset="0"/>
              </a:rPr>
              <a:t>Las </a:t>
            </a:r>
            <a:r>
              <a:rPr lang="es-ES" sz="2000" spc="20" dirty="0">
                <a:solidFill>
                  <a:srgbClr val="001F40"/>
                </a:solidFill>
                <a:latin typeface="Arial" panose="020B0604020202020204" pitchFamily="34" charset="0"/>
                <a:cs typeface="Arial" panose="020B0604020202020204" pitchFamily="34" charset="0"/>
              </a:rPr>
              <a:t>comparaciones </a:t>
            </a:r>
            <a:r>
              <a:rPr lang="es-ES" sz="2000" spc="25" dirty="0">
                <a:solidFill>
                  <a:srgbClr val="001F40"/>
                </a:solidFill>
                <a:latin typeface="Arial" panose="020B0604020202020204" pitchFamily="34" charset="0"/>
                <a:cs typeface="Arial" panose="020B0604020202020204" pitchFamily="34" charset="0"/>
              </a:rPr>
              <a:t>de </a:t>
            </a:r>
            <a:r>
              <a:rPr lang="es-ES" sz="2000" spc="15" dirty="0">
                <a:solidFill>
                  <a:srgbClr val="001F40"/>
                </a:solidFill>
                <a:latin typeface="Arial" panose="020B0604020202020204" pitchFamily="34" charset="0"/>
                <a:cs typeface="Arial" panose="020B0604020202020204" pitchFamily="34" charset="0"/>
              </a:rPr>
              <a:t>costos </a:t>
            </a:r>
            <a:r>
              <a:rPr lang="es-ES" sz="2000" spc="20" dirty="0">
                <a:solidFill>
                  <a:srgbClr val="001F40"/>
                </a:solidFill>
                <a:latin typeface="Arial" panose="020B0604020202020204" pitchFamily="34" charset="0"/>
                <a:cs typeface="Arial" panose="020B0604020202020204" pitchFamily="34" charset="0"/>
              </a:rPr>
              <a:t>con </a:t>
            </a:r>
            <a:r>
              <a:rPr lang="es-ES" sz="2000" spc="15" dirty="0">
                <a:solidFill>
                  <a:srgbClr val="001F40"/>
                </a:solidFill>
                <a:latin typeface="Arial" panose="020B0604020202020204" pitchFamily="34" charset="0"/>
                <a:cs typeface="Arial" panose="020B0604020202020204" pitchFamily="34" charset="0"/>
              </a:rPr>
              <a:t>voltajes </a:t>
            </a:r>
            <a:r>
              <a:rPr lang="es-ES" sz="2000" spc="25" dirty="0">
                <a:solidFill>
                  <a:srgbClr val="001F40"/>
                </a:solidFill>
                <a:latin typeface="Arial" panose="020B0604020202020204" pitchFamily="34" charset="0"/>
                <a:cs typeface="Arial" panose="020B0604020202020204" pitchFamily="34" charset="0"/>
              </a:rPr>
              <a:t>de </a:t>
            </a:r>
            <a:r>
              <a:rPr lang="es-ES" sz="2000" spc="35" dirty="0">
                <a:solidFill>
                  <a:srgbClr val="001F40"/>
                </a:solidFill>
                <a:latin typeface="Arial" panose="020B0604020202020204" pitchFamily="34" charset="0"/>
                <a:cs typeface="Arial" panose="020B0604020202020204" pitchFamily="34" charset="0"/>
              </a:rPr>
              <a:t>red </a:t>
            </a:r>
            <a:r>
              <a:rPr lang="es-ES" sz="2000" spc="25" dirty="0">
                <a:solidFill>
                  <a:srgbClr val="001F40"/>
                </a:solidFill>
                <a:latin typeface="Arial" panose="020B0604020202020204" pitchFamily="34" charset="0"/>
                <a:cs typeface="Arial" panose="020B0604020202020204" pitchFamily="34" charset="0"/>
              </a:rPr>
              <a:t>de </a:t>
            </a:r>
            <a:r>
              <a:rPr lang="es-ES" sz="2000" spc="5" dirty="0" smtClean="0">
                <a:solidFill>
                  <a:srgbClr val="001F40"/>
                </a:solidFill>
                <a:latin typeface="Arial" panose="020B0604020202020204" pitchFamily="34" charset="0"/>
                <a:cs typeface="Arial" panose="020B0604020202020204" pitchFamily="34" charset="0"/>
              </a:rPr>
              <a:t>MT </a:t>
            </a:r>
            <a:r>
              <a:rPr lang="es-ES" sz="2000" spc="25" dirty="0" smtClean="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6,6 </a:t>
            </a:r>
            <a:r>
              <a:rPr lang="es-ES" sz="2000" spc="-15" dirty="0" err="1">
                <a:solidFill>
                  <a:srgbClr val="001F40"/>
                </a:solidFill>
                <a:latin typeface="Arial" panose="020B0604020202020204" pitchFamily="34" charset="0"/>
                <a:cs typeface="Arial" panose="020B0604020202020204" pitchFamily="34" charset="0"/>
              </a:rPr>
              <a:t>kV</a:t>
            </a:r>
            <a:r>
              <a:rPr lang="es-ES" sz="2000" spc="-1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11 </a:t>
            </a:r>
            <a:r>
              <a:rPr lang="es-ES" sz="2000" spc="-15" dirty="0" err="1">
                <a:solidFill>
                  <a:srgbClr val="001F40"/>
                </a:solidFill>
                <a:latin typeface="Arial" panose="020B0604020202020204" pitchFamily="34" charset="0"/>
                <a:cs typeface="Arial" panose="020B0604020202020204" pitchFamily="34" charset="0"/>
              </a:rPr>
              <a:t>kV</a:t>
            </a:r>
            <a:r>
              <a:rPr lang="es-ES" sz="2000" spc="-1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 </a:t>
            </a:r>
            <a:r>
              <a:rPr lang="es-ES" sz="2000" spc="10" dirty="0">
                <a:solidFill>
                  <a:srgbClr val="001F40"/>
                </a:solidFill>
                <a:latin typeface="Arial" panose="020B0604020202020204" pitchFamily="34" charset="0"/>
                <a:cs typeface="Arial" panose="020B0604020202020204" pitchFamily="34" charset="0"/>
              </a:rPr>
              <a:t>22 </a:t>
            </a:r>
            <a:r>
              <a:rPr lang="es-ES" sz="2000" spc="-15" dirty="0" err="1">
                <a:solidFill>
                  <a:srgbClr val="001F40"/>
                </a:solidFill>
                <a:latin typeface="Arial" panose="020B0604020202020204" pitchFamily="34" charset="0"/>
                <a:cs typeface="Arial" panose="020B0604020202020204" pitchFamily="34" charset="0"/>
              </a:rPr>
              <a:t>kV</a:t>
            </a:r>
            <a:r>
              <a:rPr lang="es-ES" sz="2000" spc="-1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mostraron </a:t>
            </a:r>
            <a:r>
              <a:rPr lang="es-ES" sz="2000" spc="30" dirty="0">
                <a:solidFill>
                  <a:srgbClr val="001F40"/>
                </a:solidFill>
                <a:latin typeface="Arial" panose="020B0604020202020204" pitchFamily="34" charset="0"/>
                <a:cs typeface="Arial" panose="020B0604020202020204" pitchFamily="34" charset="0"/>
              </a:rPr>
              <a:t>que </a:t>
            </a:r>
            <a:r>
              <a:rPr lang="es-ES" sz="2000" spc="15" dirty="0">
                <a:solidFill>
                  <a:srgbClr val="001F40"/>
                </a:solidFill>
                <a:latin typeface="Arial" panose="020B0604020202020204" pitchFamily="34" charset="0"/>
                <a:cs typeface="Arial" panose="020B0604020202020204" pitchFamily="34" charset="0"/>
              </a:rPr>
              <a:t>el </a:t>
            </a:r>
            <a:r>
              <a:rPr lang="es-ES" sz="2000" spc="-40" dirty="0">
                <a:solidFill>
                  <a:srgbClr val="001F40"/>
                </a:solidFill>
                <a:latin typeface="Arial" panose="020B0604020202020204" pitchFamily="34" charset="0"/>
                <a:cs typeface="Arial" panose="020B0604020202020204" pitchFamily="34" charset="0"/>
              </a:rPr>
              <a:t>TCO </a:t>
            </a:r>
            <a:r>
              <a:rPr lang="es-ES" sz="2000" spc="20" dirty="0">
                <a:solidFill>
                  <a:srgbClr val="001F40"/>
                </a:solidFill>
                <a:latin typeface="Arial" panose="020B0604020202020204" pitchFamily="34" charset="0"/>
                <a:cs typeface="Arial" panose="020B0604020202020204" pitchFamily="34" charset="0"/>
              </a:rPr>
              <a:t>más </a:t>
            </a:r>
            <a:r>
              <a:rPr lang="es-ES" sz="2000" spc="25" dirty="0">
                <a:solidFill>
                  <a:srgbClr val="001F40"/>
                </a:solidFill>
                <a:latin typeface="Arial" panose="020B0604020202020204" pitchFamily="34" charset="0"/>
                <a:cs typeface="Arial" panose="020B0604020202020204" pitchFamily="34" charset="0"/>
              </a:rPr>
              <a:t>bajo </a:t>
            </a:r>
            <a:r>
              <a:rPr lang="es-ES" sz="2000" spc="-10" dirty="0">
                <a:solidFill>
                  <a:srgbClr val="001F40"/>
                </a:solidFill>
                <a:latin typeface="Arial" panose="020B0604020202020204" pitchFamily="34" charset="0"/>
                <a:cs typeface="Arial" panose="020B0604020202020204" pitchFamily="34" charset="0"/>
              </a:rPr>
              <a:t>se </a:t>
            </a:r>
            <a:r>
              <a:rPr lang="es-ES" sz="2000" spc="35" dirty="0">
                <a:solidFill>
                  <a:srgbClr val="001F40"/>
                </a:solidFill>
                <a:latin typeface="Arial" panose="020B0604020202020204" pitchFamily="34" charset="0"/>
                <a:cs typeface="Arial" panose="020B0604020202020204" pitchFamily="34" charset="0"/>
              </a:rPr>
              <a:t>logra </a:t>
            </a:r>
            <a:r>
              <a:rPr lang="es-ES" sz="2000" spc="20" dirty="0">
                <a:solidFill>
                  <a:srgbClr val="001F40"/>
                </a:solidFill>
                <a:latin typeface="Arial" panose="020B0604020202020204" pitchFamily="34" charset="0"/>
                <a:cs typeface="Arial" panose="020B0604020202020204" pitchFamily="34" charset="0"/>
              </a:rPr>
              <a:t>con </a:t>
            </a:r>
            <a:r>
              <a:rPr lang="es-ES" sz="2000" spc="10" dirty="0">
                <a:solidFill>
                  <a:srgbClr val="001F40"/>
                </a:solidFill>
                <a:latin typeface="Arial" panose="020B0604020202020204" pitchFamily="34" charset="0"/>
                <a:cs typeface="Arial" panose="020B0604020202020204" pitchFamily="34" charset="0"/>
              </a:rPr>
              <a:t>11 </a:t>
            </a:r>
            <a:r>
              <a:rPr lang="es-ES" sz="2000" spc="-15" dirty="0" err="1">
                <a:solidFill>
                  <a:srgbClr val="001F40"/>
                </a:solidFill>
                <a:latin typeface="Arial" panose="020B0604020202020204" pitchFamily="34" charset="0"/>
                <a:cs typeface="Arial" panose="020B0604020202020204" pitchFamily="34" charset="0"/>
              </a:rPr>
              <a:t>kV</a:t>
            </a:r>
            <a:r>
              <a:rPr lang="es-ES" sz="2000" spc="-1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Esta </a:t>
            </a:r>
            <a:r>
              <a:rPr lang="es-ES" sz="2000" spc="30" dirty="0">
                <a:solidFill>
                  <a:srgbClr val="001F40"/>
                </a:solidFill>
                <a:latin typeface="Arial" panose="020B0604020202020204" pitchFamily="34" charset="0"/>
                <a:cs typeface="Arial" panose="020B0604020202020204" pitchFamily="34" charset="0"/>
              </a:rPr>
              <a:t>opción </a:t>
            </a:r>
            <a:r>
              <a:rPr lang="es-ES" sz="2000" spc="40" dirty="0" smtClean="0">
                <a:solidFill>
                  <a:srgbClr val="001F40"/>
                </a:solidFill>
                <a:latin typeface="Arial" panose="020B0604020202020204" pitchFamily="34" charset="0"/>
                <a:cs typeface="Arial" panose="020B0604020202020204" pitchFamily="34" charset="0"/>
              </a:rPr>
              <a:t>no </a:t>
            </a:r>
            <a:r>
              <a:rPr lang="es-ES" sz="2000" spc="15" dirty="0" smtClean="0">
                <a:solidFill>
                  <a:srgbClr val="001F40"/>
                </a:solidFill>
                <a:latin typeface="Arial" panose="020B0604020202020204" pitchFamily="34" charset="0"/>
                <a:cs typeface="Arial" panose="020B0604020202020204" pitchFamily="34" charset="0"/>
              </a:rPr>
              <a:t>necesita</a:t>
            </a:r>
            <a:r>
              <a:rPr lang="es-ES" sz="2000" spc="-5" dirty="0" smtClean="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transformadores</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MV/MV</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adicionales</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para</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suministrar</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líneas</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aéreas</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para</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los</a:t>
            </a:r>
            <a:r>
              <a:rPr lang="es-ES" sz="2000" dirty="0">
                <a:solidFill>
                  <a:srgbClr val="001F40"/>
                </a:solidFill>
                <a:latin typeface="Arial" panose="020B0604020202020204" pitchFamily="34" charset="0"/>
                <a:cs typeface="Arial" panose="020B0604020202020204" pitchFamily="34" charset="0"/>
              </a:rPr>
              <a:t> </a:t>
            </a:r>
            <a:r>
              <a:rPr lang="es-ES" sz="2000" spc="15" dirty="0" smtClean="0">
                <a:solidFill>
                  <a:srgbClr val="001F40"/>
                </a:solidFill>
                <a:latin typeface="Arial" panose="020B0604020202020204" pitchFamily="34" charset="0"/>
                <a:cs typeface="Arial" panose="020B0604020202020204" pitchFamily="34" charset="0"/>
              </a:rPr>
              <a:t>pozos </a:t>
            </a:r>
            <a:r>
              <a:rPr lang="es-ES" sz="2000" spc="25" dirty="0" smtClean="0">
                <a:solidFill>
                  <a:srgbClr val="001F40"/>
                </a:solidFill>
                <a:latin typeface="Arial" panose="020B0604020202020204" pitchFamily="34" charset="0"/>
                <a:cs typeface="Arial" panose="020B0604020202020204" pitchFamily="34" charset="0"/>
              </a:rPr>
              <a:t>de</a:t>
            </a:r>
            <a:r>
              <a:rPr lang="es-ES" sz="2000" spc="-5" dirty="0" smtClean="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salmuera</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permite</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uso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30" dirty="0" err="1">
                <a:solidFill>
                  <a:srgbClr val="001F40"/>
                </a:solidFill>
                <a:latin typeface="Arial" panose="020B0604020202020204" pitchFamily="34" charset="0"/>
                <a:cs typeface="Arial" panose="020B0604020202020204" pitchFamily="34" charset="0"/>
              </a:rPr>
              <a:t>aparamenta</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cables</a:t>
            </a:r>
            <a:r>
              <a:rPr lang="es-ES" sz="2000" dirty="0">
                <a:solidFill>
                  <a:srgbClr val="001F40"/>
                </a:solidFill>
                <a:latin typeface="Arial" panose="020B0604020202020204" pitchFamily="34" charset="0"/>
                <a:cs typeface="Arial" panose="020B0604020202020204" pitchFamily="34" charset="0"/>
              </a:rPr>
              <a:t> MV</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rentables</a:t>
            </a:r>
            <a:r>
              <a:rPr lang="es-ES" sz="2000" spc="20" dirty="0" smtClean="0">
                <a:solidFill>
                  <a:srgbClr val="001F40"/>
                </a:solidFill>
                <a:latin typeface="Arial" panose="020B0604020202020204" pitchFamily="34" charset="0"/>
                <a:cs typeface="Arial" panose="020B0604020202020204" pitchFamily="34" charset="0"/>
              </a:rPr>
              <a:t>.</a:t>
            </a:r>
          </a:p>
          <a:p>
            <a:pPr marL="12700" marR="5080" algn="just">
              <a:spcBef>
                <a:spcPts val="305"/>
              </a:spcBef>
            </a:pPr>
            <a:endParaRPr lang="es-ES" sz="2000" spc="20" dirty="0">
              <a:solidFill>
                <a:srgbClr val="001F40"/>
              </a:solidFill>
              <a:latin typeface="Arial" panose="020B0604020202020204" pitchFamily="34" charset="0"/>
              <a:cs typeface="Arial" panose="020B0604020202020204" pitchFamily="34" charset="0"/>
            </a:endParaRPr>
          </a:p>
          <a:p>
            <a:pPr marL="12700" algn="just">
              <a:spcBef>
                <a:spcPts val="100"/>
              </a:spcBef>
            </a:pPr>
            <a:r>
              <a:rPr lang="es-ES" sz="2000" b="1" spc="30" dirty="0">
                <a:solidFill>
                  <a:srgbClr val="001F40"/>
                </a:solidFill>
                <a:latin typeface="Arial" panose="020B0604020202020204" pitchFamily="34" charset="0"/>
                <a:cs typeface="Arial" panose="020B0604020202020204" pitchFamily="34" charset="0"/>
              </a:rPr>
              <a:t>Arquitectura</a:t>
            </a:r>
            <a:endParaRPr lang="es-ES" sz="2000" dirty="0">
              <a:latin typeface="Arial" panose="020B0604020202020204" pitchFamily="34" charset="0"/>
              <a:cs typeface="Arial" panose="020B0604020202020204" pitchFamily="34" charset="0"/>
            </a:endParaRPr>
          </a:p>
          <a:p>
            <a:pPr marL="12700" algn="just">
              <a:spcBef>
                <a:spcPts val="810"/>
              </a:spcBef>
            </a:pPr>
            <a:r>
              <a:rPr lang="es-ES" sz="2000" spc="-15" dirty="0">
                <a:solidFill>
                  <a:srgbClr val="001F40"/>
                </a:solidFill>
                <a:latin typeface="Arial" panose="020B0604020202020204" pitchFamily="34" charset="0"/>
                <a:cs typeface="Arial" panose="020B0604020202020204" pitchFamily="34" charset="0"/>
              </a:rPr>
              <a:t>La</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arquitectura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red</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eléctrica</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MT/BT</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adoptada</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se</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muestra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en</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la</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Figura</a:t>
            </a:r>
            <a:r>
              <a:rPr lang="es-ES" sz="2000" dirty="0">
                <a:solidFill>
                  <a:srgbClr val="001F40"/>
                </a:solidFill>
                <a:latin typeface="Arial" panose="020B0604020202020204" pitchFamily="34" charset="0"/>
                <a:cs typeface="Arial" panose="020B0604020202020204" pitchFamily="34" charset="0"/>
              </a:rPr>
              <a:t> 3.</a:t>
            </a:r>
            <a:endParaRPr lang="es-ES" sz="2000" dirty="0">
              <a:latin typeface="Arial" panose="020B0604020202020204" pitchFamily="34" charset="0"/>
              <a:cs typeface="Arial" panose="020B0604020202020204" pitchFamily="34" charset="0"/>
            </a:endParaRPr>
          </a:p>
          <a:p>
            <a:pPr marL="12700" marR="5080" algn="just"/>
            <a:r>
              <a:rPr lang="es-ES" sz="2000" spc="-5" dirty="0" smtClean="0">
                <a:solidFill>
                  <a:srgbClr val="001F40"/>
                </a:solidFill>
                <a:latin typeface="Arial" panose="020B0604020202020204" pitchFamily="34" charset="0"/>
                <a:cs typeface="Arial" panose="020B0604020202020204" pitchFamily="34" charset="0"/>
              </a:rPr>
              <a:t>Los </a:t>
            </a:r>
            <a:r>
              <a:rPr lang="es-ES" sz="2000" spc="35" dirty="0">
                <a:solidFill>
                  <a:srgbClr val="001F40"/>
                </a:solidFill>
                <a:latin typeface="Arial" panose="020B0604020202020204" pitchFamily="34" charset="0"/>
                <a:cs typeface="Arial" panose="020B0604020202020204" pitchFamily="34" charset="0"/>
              </a:rPr>
              <a:t>grupos </a:t>
            </a:r>
            <a:r>
              <a:rPr lang="es-ES" sz="2000" spc="20" dirty="0">
                <a:solidFill>
                  <a:srgbClr val="001F40"/>
                </a:solidFill>
                <a:latin typeface="Arial" panose="020B0604020202020204" pitchFamily="34" charset="0"/>
                <a:cs typeface="Arial" panose="020B0604020202020204" pitchFamily="34" charset="0"/>
              </a:rPr>
              <a:t>electrógenos con </a:t>
            </a:r>
            <a:r>
              <a:rPr lang="es-ES" sz="2000" spc="50" dirty="0">
                <a:solidFill>
                  <a:srgbClr val="001F40"/>
                </a:solidFill>
                <a:latin typeface="Arial" panose="020B0604020202020204" pitchFamily="34" charset="0"/>
                <a:cs typeface="Arial" panose="020B0604020202020204" pitchFamily="34" charset="0"/>
              </a:rPr>
              <a:t>motor </a:t>
            </a:r>
            <a:r>
              <a:rPr lang="es-ES" sz="2000" spc="25"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gas </a:t>
            </a:r>
            <a:r>
              <a:rPr lang="es-ES" sz="2000" spc="20" dirty="0">
                <a:solidFill>
                  <a:srgbClr val="001F40"/>
                </a:solidFill>
                <a:latin typeface="Arial" panose="020B0604020202020204" pitchFamily="34" charset="0"/>
                <a:cs typeface="Arial" panose="020B0604020202020204" pitchFamily="34" charset="0"/>
              </a:rPr>
              <a:t>están </a:t>
            </a:r>
            <a:r>
              <a:rPr lang="es-ES" sz="2000" spc="15" dirty="0">
                <a:solidFill>
                  <a:srgbClr val="001F40"/>
                </a:solidFill>
                <a:latin typeface="Arial" panose="020B0604020202020204" pitchFamily="34" charset="0"/>
                <a:cs typeface="Arial" panose="020B0604020202020204" pitchFamily="34" charset="0"/>
              </a:rPr>
              <a:t>conectados </a:t>
            </a:r>
            <a:r>
              <a:rPr lang="es-ES" sz="2000" spc="10" dirty="0">
                <a:solidFill>
                  <a:srgbClr val="001F40"/>
                </a:solidFill>
                <a:latin typeface="Arial" panose="020B0604020202020204" pitchFamily="34" charset="0"/>
                <a:cs typeface="Arial" panose="020B0604020202020204" pitchFamily="34" charset="0"/>
              </a:rPr>
              <a:t>al </a:t>
            </a:r>
            <a:r>
              <a:rPr lang="es-ES" sz="2000" spc="30" dirty="0">
                <a:solidFill>
                  <a:srgbClr val="001F40"/>
                </a:solidFill>
                <a:latin typeface="Arial" panose="020B0604020202020204" pitchFamily="34" charset="0"/>
                <a:cs typeface="Arial" panose="020B0604020202020204" pitchFamily="34" charset="0"/>
              </a:rPr>
              <a:t>tablero </a:t>
            </a:r>
            <a:r>
              <a:rPr lang="es-ES" sz="2000" spc="20" dirty="0">
                <a:solidFill>
                  <a:srgbClr val="001F40"/>
                </a:solidFill>
                <a:latin typeface="Arial" panose="020B0604020202020204" pitchFamily="34" charset="0"/>
                <a:cs typeface="Arial" panose="020B0604020202020204" pitchFamily="34" charset="0"/>
              </a:rPr>
              <a:t>principal, </a:t>
            </a:r>
            <a:r>
              <a:rPr lang="es-ES" sz="2000" spc="5" dirty="0">
                <a:solidFill>
                  <a:srgbClr val="001F40"/>
                </a:solidFill>
                <a:latin typeface="Arial" panose="020B0604020202020204" pitchFamily="34" charset="0"/>
                <a:cs typeface="Arial" panose="020B0604020202020204" pitchFamily="34" charset="0"/>
              </a:rPr>
              <a:t>y </a:t>
            </a:r>
            <a:r>
              <a:rPr lang="es-ES" sz="2000" spc="15" dirty="0">
                <a:solidFill>
                  <a:srgbClr val="001F40"/>
                </a:solidFill>
                <a:latin typeface="Arial" panose="020B0604020202020204" pitchFamily="34" charset="0"/>
                <a:cs typeface="Arial" panose="020B0604020202020204" pitchFamily="34" charset="0"/>
              </a:rPr>
              <a:t>desde </a:t>
            </a:r>
            <a:r>
              <a:rPr lang="es-ES" sz="2000" spc="10" dirty="0" smtClean="0">
                <a:solidFill>
                  <a:srgbClr val="001F40"/>
                </a:solidFill>
                <a:latin typeface="Arial" panose="020B0604020202020204" pitchFamily="34" charset="0"/>
                <a:cs typeface="Arial" panose="020B0604020202020204" pitchFamily="34" charset="0"/>
              </a:rPr>
              <a:t>el </a:t>
            </a:r>
            <a:r>
              <a:rPr lang="es-ES" sz="2000" spc="30" dirty="0" smtClean="0">
                <a:solidFill>
                  <a:srgbClr val="001F40"/>
                </a:solidFill>
                <a:latin typeface="Arial" panose="020B0604020202020204" pitchFamily="34" charset="0"/>
                <a:cs typeface="Arial" panose="020B0604020202020204" pitchFamily="34" charset="0"/>
              </a:rPr>
              <a:t>tablero </a:t>
            </a:r>
            <a:r>
              <a:rPr lang="es-ES" sz="2000" spc="25" dirty="0">
                <a:solidFill>
                  <a:srgbClr val="001F40"/>
                </a:solidFill>
                <a:latin typeface="Arial" panose="020B0604020202020204" pitchFamily="34" charset="0"/>
                <a:cs typeface="Arial" panose="020B0604020202020204" pitchFamily="34" charset="0"/>
              </a:rPr>
              <a:t>principal </a:t>
            </a:r>
            <a:r>
              <a:rPr lang="es-ES" sz="2000" spc="-5" dirty="0">
                <a:solidFill>
                  <a:srgbClr val="001F40"/>
                </a:solidFill>
                <a:latin typeface="Arial" panose="020B0604020202020204" pitchFamily="34" charset="0"/>
                <a:cs typeface="Arial" panose="020B0604020202020204" pitchFamily="34" charset="0"/>
              </a:rPr>
              <a:t>se </a:t>
            </a:r>
            <a:r>
              <a:rPr lang="es-ES" sz="2000" spc="30" dirty="0">
                <a:solidFill>
                  <a:srgbClr val="001F40"/>
                </a:solidFill>
                <a:latin typeface="Arial" panose="020B0604020202020204" pitchFamily="34" charset="0"/>
                <a:cs typeface="Arial" panose="020B0604020202020204" pitchFamily="34" charset="0"/>
              </a:rPr>
              <a:t>distribuye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energía </a:t>
            </a:r>
            <a:r>
              <a:rPr lang="es-ES" sz="2000" dirty="0">
                <a:solidFill>
                  <a:srgbClr val="001F40"/>
                </a:solidFill>
                <a:latin typeface="Arial" panose="020B0604020202020204" pitchFamily="34" charset="0"/>
                <a:cs typeface="Arial" panose="020B0604020202020204" pitchFamily="34" charset="0"/>
              </a:rPr>
              <a:t>a las </a:t>
            </a:r>
            <a:r>
              <a:rPr lang="es-ES" sz="2000" spc="25" dirty="0">
                <a:solidFill>
                  <a:srgbClr val="001F40"/>
                </a:solidFill>
                <a:latin typeface="Arial" panose="020B0604020202020204" pitchFamily="34" charset="0"/>
                <a:cs typeface="Arial" panose="020B0604020202020204" pitchFamily="34" charset="0"/>
              </a:rPr>
              <a:t>diferentes </a:t>
            </a:r>
            <a:r>
              <a:rPr lang="es-ES" sz="2000" spc="15" dirty="0">
                <a:solidFill>
                  <a:srgbClr val="001F40"/>
                </a:solidFill>
                <a:latin typeface="Arial" panose="020B0604020202020204" pitchFamily="34" charset="0"/>
                <a:cs typeface="Arial" panose="020B0604020202020204" pitchFamily="34" charset="0"/>
              </a:rPr>
              <a:t>subestaciones </a:t>
            </a:r>
            <a:r>
              <a:rPr lang="es-ES" sz="2000" spc="25"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la </a:t>
            </a:r>
            <a:r>
              <a:rPr lang="es-ES" sz="2000" spc="30" dirty="0">
                <a:solidFill>
                  <a:srgbClr val="001F40"/>
                </a:solidFill>
                <a:latin typeface="Arial" panose="020B0604020202020204" pitchFamily="34" charset="0"/>
                <a:cs typeface="Arial" panose="020B0604020202020204" pitchFamily="34" charset="0"/>
              </a:rPr>
              <a:t>planta </a:t>
            </a:r>
            <a:r>
              <a:rPr lang="es-ES" sz="2000" spc="25" dirty="0" smtClean="0">
                <a:solidFill>
                  <a:srgbClr val="001F40"/>
                </a:solidFill>
                <a:latin typeface="Arial" panose="020B0604020202020204" pitchFamily="34" charset="0"/>
                <a:cs typeface="Arial" panose="020B0604020202020204" pitchFamily="34" charset="0"/>
              </a:rPr>
              <a:t>de procesamiento</a:t>
            </a:r>
            <a:r>
              <a:rPr lang="es-ES" sz="2000" spc="25" dirty="0">
                <a:solidFill>
                  <a:srgbClr val="001F40"/>
                </a:solidFill>
                <a:latin typeface="Arial" panose="020B0604020202020204" pitchFamily="34" charset="0"/>
                <a:cs typeface="Arial" panose="020B0604020202020204" pitchFamily="34" charset="0"/>
              </a:rPr>
              <a:t>.</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El</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cuadro</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principal</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está</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dividido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en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dos</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barras</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conectadas</a:t>
            </a:r>
            <a:r>
              <a:rPr lang="es-ES" sz="2000" spc="-5" dirty="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por</a:t>
            </a:r>
            <a:r>
              <a:rPr lang="es-ES" sz="2000" dirty="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un</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acoplador</a:t>
            </a:r>
            <a:r>
              <a:rPr lang="es-ES" sz="2000" dirty="0">
                <a:solidFill>
                  <a:srgbClr val="001F40"/>
                </a:solidFill>
                <a:latin typeface="Arial" panose="020B0604020202020204" pitchFamily="34" charset="0"/>
                <a:cs typeface="Arial" panose="020B0604020202020204" pitchFamily="34" charset="0"/>
              </a:rPr>
              <a:t> </a:t>
            </a:r>
            <a:r>
              <a:rPr lang="es-ES" sz="2000" spc="25" dirty="0" smtClean="0">
                <a:solidFill>
                  <a:srgbClr val="001F40"/>
                </a:solidFill>
                <a:latin typeface="Arial" panose="020B0604020202020204" pitchFamily="34" charset="0"/>
                <a:cs typeface="Arial" panose="020B0604020202020204" pitchFamily="34" charset="0"/>
              </a:rPr>
              <a:t>de </a:t>
            </a:r>
            <a:r>
              <a:rPr lang="es-ES" sz="2000" spc="15" dirty="0" smtClean="0">
                <a:solidFill>
                  <a:srgbClr val="001F40"/>
                </a:solidFill>
                <a:latin typeface="Arial" panose="020B0604020202020204" pitchFamily="34" charset="0"/>
                <a:cs typeface="Arial" panose="020B0604020202020204" pitchFamily="34" charset="0"/>
              </a:rPr>
              <a:t>bus</a:t>
            </a:r>
            <a:r>
              <a:rPr lang="es-ES" sz="2000" spc="15" dirty="0">
                <a:solidFill>
                  <a:srgbClr val="001F40"/>
                </a:solidFill>
                <a:latin typeface="Arial" panose="020B0604020202020204" pitchFamily="34" charset="0"/>
                <a:cs typeface="Arial" panose="020B0604020202020204" pitchFamily="34" charset="0"/>
              </a:rPr>
              <a:t>.</a:t>
            </a:r>
          </a:p>
          <a:p>
            <a:pPr marL="12700" algn="just">
              <a:spcBef>
                <a:spcPts val="100"/>
              </a:spcBef>
            </a:pPr>
            <a:r>
              <a:rPr lang="es-ES" sz="2000" dirty="0">
                <a:solidFill>
                  <a:srgbClr val="001F40"/>
                </a:solidFill>
                <a:latin typeface="Arial" panose="020B0604020202020204" pitchFamily="34" charset="0"/>
                <a:cs typeface="Arial" panose="020B0604020202020204" pitchFamily="34" charset="0"/>
              </a:rPr>
              <a:t>Para </a:t>
            </a:r>
            <a:r>
              <a:rPr lang="es-ES" sz="2000" spc="10" dirty="0">
                <a:solidFill>
                  <a:srgbClr val="001F40"/>
                </a:solidFill>
                <a:latin typeface="Arial" panose="020B0604020202020204" pitchFamily="34" charset="0"/>
                <a:cs typeface="Arial" panose="020B0604020202020204" pitchFamily="34" charset="0"/>
              </a:rPr>
              <a:t>la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planta</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proceso,</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se</a:t>
            </a:r>
            <a:r>
              <a:rPr lang="es-ES" sz="2000" spc="5" dirty="0">
                <a:solidFill>
                  <a:srgbClr val="001F40"/>
                </a:solidFill>
                <a:latin typeface="Arial" panose="020B0604020202020204" pitchFamily="34" charset="0"/>
                <a:cs typeface="Arial" panose="020B0604020202020204" pitchFamily="34" charset="0"/>
              </a:rPr>
              <a:t> selecciona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arquitectura</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anillo</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abierto</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para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alimentar</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los</a:t>
            </a:r>
            <a:endParaRPr lang="es-ES" sz="2000" dirty="0">
              <a:latin typeface="Arial" panose="020B0604020202020204" pitchFamily="34" charset="0"/>
              <a:cs typeface="Arial" panose="020B0604020202020204" pitchFamily="34" charset="0"/>
            </a:endParaRPr>
          </a:p>
          <a:p>
            <a:pPr marL="12700" marR="5080" algn="just"/>
            <a:r>
              <a:rPr lang="es-ES" sz="2000" spc="30" dirty="0">
                <a:solidFill>
                  <a:srgbClr val="001F40"/>
                </a:solidFill>
                <a:latin typeface="Arial" panose="020B0604020202020204" pitchFamily="34" charset="0"/>
                <a:cs typeface="Arial" panose="020B0604020202020204" pitchFamily="34" charset="0"/>
              </a:rPr>
              <a:t>transformadores </a:t>
            </a:r>
            <a:r>
              <a:rPr lang="es-ES" sz="2000" spc="20" dirty="0">
                <a:solidFill>
                  <a:srgbClr val="001F40"/>
                </a:solidFill>
                <a:latin typeface="Arial" panose="020B0604020202020204" pitchFamily="34" charset="0"/>
                <a:cs typeface="Arial" panose="020B0604020202020204" pitchFamily="34" charset="0"/>
              </a:rPr>
              <a:t>de </a:t>
            </a:r>
            <a:r>
              <a:rPr lang="es-ES" sz="2000" dirty="0">
                <a:solidFill>
                  <a:srgbClr val="001F40"/>
                </a:solidFill>
                <a:latin typeface="Arial" panose="020B0604020202020204" pitchFamily="34" charset="0"/>
                <a:cs typeface="Arial" panose="020B0604020202020204" pitchFamily="34" charset="0"/>
              </a:rPr>
              <a:t>MT/BT. </a:t>
            </a:r>
            <a:r>
              <a:rPr lang="es-ES" sz="2000" spc="-10" dirty="0">
                <a:solidFill>
                  <a:srgbClr val="001F40"/>
                </a:solidFill>
                <a:latin typeface="Arial" panose="020B0604020202020204" pitchFamily="34" charset="0"/>
                <a:cs typeface="Arial" panose="020B0604020202020204" pitchFamily="34" charset="0"/>
              </a:rPr>
              <a:t>Esta </a:t>
            </a:r>
            <a:r>
              <a:rPr lang="es-ES" sz="2000" spc="30" dirty="0">
                <a:solidFill>
                  <a:srgbClr val="001F40"/>
                </a:solidFill>
                <a:latin typeface="Arial" panose="020B0604020202020204" pitchFamily="34" charset="0"/>
                <a:cs typeface="Arial" panose="020B0604020202020204" pitchFamily="34" charset="0"/>
              </a:rPr>
              <a:t>arquitectura </a:t>
            </a:r>
            <a:r>
              <a:rPr lang="es-ES" sz="2000" spc="25" dirty="0">
                <a:solidFill>
                  <a:srgbClr val="001F40"/>
                </a:solidFill>
                <a:latin typeface="Arial" panose="020B0604020202020204" pitchFamily="34" charset="0"/>
                <a:cs typeface="Arial" panose="020B0604020202020204" pitchFamily="34" charset="0"/>
              </a:rPr>
              <a:t>minimiza </a:t>
            </a:r>
            <a:r>
              <a:rPr lang="es-ES" sz="2000" spc="10" dirty="0">
                <a:solidFill>
                  <a:srgbClr val="001F40"/>
                </a:solidFill>
                <a:latin typeface="Arial" panose="020B0604020202020204" pitchFamily="34" charset="0"/>
                <a:cs typeface="Arial" panose="020B0604020202020204" pitchFamily="34" charset="0"/>
              </a:rPr>
              <a:t>la </a:t>
            </a:r>
            <a:r>
              <a:rPr lang="es-ES" sz="2000" spc="35" dirty="0">
                <a:solidFill>
                  <a:srgbClr val="001F40"/>
                </a:solidFill>
                <a:latin typeface="Arial" panose="020B0604020202020204" pitchFamily="34" charset="0"/>
                <a:cs typeface="Arial" panose="020B0604020202020204" pitchFamily="34" charset="0"/>
              </a:rPr>
              <a:t>longitud </a:t>
            </a:r>
            <a:r>
              <a:rPr lang="es-ES" sz="2000" spc="20" dirty="0">
                <a:solidFill>
                  <a:srgbClr val="001F40"/>
                </a:solidFill>
                <a:latin typeface="Arial" panose="020B0604020202020204" pitchFamily="34" charset="0"/>
                <a:cs typeface="Arial" panose="020B0604020202020204" pitchFamily="34" charset="0"/>
              </a:rPr>
              <a:t>del </a:t>
            </a:r>
            <a:r>
              <a:rPr lang="es-ES" sz="2000" spc="10" dirty="0">
                <a:solidFill>
                  <a:srgbClr val="001F40"/>
                </a:solidFill>
                <a:latin typeface="Arial" panose="020B0604020202020204" pitchFamily="34" charset="0"/>
                <a:cs typeface="Arial" panose="020B0604020202020204" pitchFamily="34" charset="0"/>
              </a:rPr>
              <a:t>cable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y </a:t>
            </a:r>
            <a:r>
              <a:rPr lang="es-ES" sz="2000" spc="30" dirty="0">
                <a:solidFill>
                  <a:srgbClr val="001F40"/>
                </a:solidFill>
                <a:latin typeface="Arial" panose="020B0604020202020204" pitchFamily="34" charset="0"/>
                <a:cs typeface="Arial" panose="020B0604020202020204" pitchFamily="34" charset="0"/>
              </a:rPr>
              <a:t>proporciona </a:t>
            </a:r>
            <a:r>
              <a:rPr lang="es-ES" sz="2000" spc="30" dirty="0" smtClean="0">
                <a:solidFill>
                  <a:srgbClr val="001F40"/>
                </a:solidFill>
                <a:latin typeface="Arial" panose="020B0604020202020204" pitchFamily="34" charset="0"/>
                <a:cs typeface="Arial" panose="020B0604020202020204" pitchFamily="34" charset="0"/>
              </a:rPr>
              <a:t>una </a:t>
            </a:r>
            <a:r>
              <a:rPr lang="es-ES" sz="2000" spc="35" dirty="0" smtClean="0">
                <a:solidFill>
                  <a:srgbClr val="001F40"/>
                </a:solidFill>
                <a:latin typeface="Arial" panose="020B0604020202020204" pitchFamily="34" charset="0"/>
                <a:cs typeface="Arial" panose="020B0604020202020204" pitchFamily="34" charset="0"/>
              </a:rPr>
              <a:t>mejor </a:t>
            </a:r>
            <a:r>
              <a:rPr lang="es-ES" sz="2000" spc="25" dirty="0">
                <a:solidFill>
                  <a:srgbClr val="001F40"/>
                </a:solidFill>
                <a:latin typeface="Arial" panose="020B0604020202020204" pitchFamily="34" charset="0"/>
                <a:cs typeface="Arial" panose="020B0604020202020204" pitchFamily="34" charset="0"/>
              </a:rPr>
              <a:t>disponibilidad </a:t>
            </a:r>
            <a:r>
              <a:rPr lang="es-ES" sz="2000" spc="30" dirty="0">
                <a:solidFill>
                  <a:srgbClr val="001F40"/>
                </a:solidFill>
                <a:latin typeface="Arial" panose="020B0604020202020204" pitchFamily="34" charset="0"/>
                <a:cs typeface="Arial" panose="020B0604020202020204" pitchFamily="34" charset="0"/>
              </a:rPr>
              <a:t>que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distribución </a:t>
            </a:r>
            <a:r>
              <a:rPr lang="es-ES" sz="2000" spc="15" dirty="0">
                <a:solidFill>
                  <a:srgbClr val="001F40"/>
                </a:solidFill>
                <a:latin typeface="Arial" panose="020B0604020202020204" pitchFamily="34" charset="0"/>
                <a:cs typeface="Arial" panose="020B0604020202020204" pitchFamily="34" charset="0"/>
              </a:rPr>
              <a:t>radial. </a:t>
            </a:r>
            <a:r>
              <a:rPr lang="es-ES" sz="2000" spc="-10" dirty="0">
                <a:solidFill>
                  <a:srgbClr val="001F40"/>
                </a:solidFill>
                <a:latin typeface="Arial" panose="020B0604020202020204" pitchFamily="34" charset="0"/>
                <a:cs typeface="Arial" panose="020B0604020202020204" pitchFamily="34" charset="0"/>
              </a:rPr>
              <a:t>La </a:t>
            </a:r>
            <a:r>
              <a:rPr lang="es-ES" sz="2000" spc="20" dirty="0">
                <a:solidFill>
                  <a:srgbClr val="001F40"/>
                </a:solidFill>
                <a:latin typeface="Arial" panose="020B0604020202020204" pitchFamily="34" charset="0"/>
                <a:cs typeface="Arial" panose="020B0604020202020204" pitchFamily="34" charset="0"/>
              </a:rPr>
              <a:t>conexión de </a:t>
            </a:r>
            <a:r>
              <a:rPr lang="es-ES" sz="2000" spc="10" dirty="0">
                <a:solidFill>
                  <a:srgbClr val="001F40"/>
                </a:solidFill>
                <a:latin typeface="Arial" panose="020B0604020202020204" pitchFamily="34" charset="0"/>
                <a:cs typeface="Arial" panose="020B0604020202020204" pitchFamily="34" charset="0"/>
              </a:rPr>
              <a:t>los </a:t>
            </a:r>
            <a:r>
              <a:rPr lang="es-ES" sz="2000" spc="5" dirty="0">
                <a:solidFill>
                  <a:srgbClr val="001F40"/>
                </a:solidFill>
                <a:latin typeface="Arial" panose="020B0604020202020204" pitchFamily="34" charset="0"/>
                <a:cs typeface="Arial" panose="020B0604020202020204" pitchFamily="34" charset="0"/>
              </a:rPr>
              <a:t>cables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y </a:t>
            </a:r>
            <a:r>
              <a:rPr lang="es-ES" sz="2000" spc="25" dirty="0">
                <a:solidFill>
                  <a:srgbClr val="001F40"/>
                </a:solidFill>
                <a:latin typeface="Arial" panose="020B0604020202020204" pitchFamily="34" charset="0"/>
                <a:cs typeface="Arial" panose="020B0604020202020204" pitchFamily="34" charset="0"/>
              </a:rPr>
              <a:t>protección </a:t>
            </a:r>
            <a:r>
              <a:rPr lang="es-ES" sz="2000" spc="20" dirty="0">
                <a:solidFill>
                  <a:srgbClr val="001F40"/>
                </a:solidFill>
                <a:latin typeface="Arial" panose="020B0604020202020204" pitchFamily="34" charset="0"/>
                <a:cs typeface="Arial" panose="020B0604020202020204" pitchFamily="34" charset="0"/>
              </a:rPr>
              <a:t>de </a:t>
            </a:r>
            <a:r>
              <a:rPr lang="es-ES" sz="2000" spc="10" dirty="0" smtClean="0">
                <a:solidFill>
                  <a:srgbClr val="001F40"/>
                </a:solidFill>
                <a:latin typeface="Arial" panose="020B0604020202020204" pitchFamily="34" charset="0"/>
                <a:cs typeface="Arial" panose="020B0604020202020204" pitchFamily="34" charset="0"/>
              </a:rPr>
              <a:t>los </a:t>
            </a:r>
            <a:r>
              <a:rPr lang="es-ES" sz="2000" spc="30" dirty="0" smtClean="0">
                <a:solidFill>
                  <a:srgbClr val="001F40"/>
                </a:solidFill>
                <a:latin typeface="Arial" panose="020B0604020202020204" pitchFamily="34" charset="0"/>
                <a:cs typeface="Arial" panose="020B0604020202020204" pitchFamily="34" charset="0"/>
              </a:rPr>
              <a:t>transformadores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MT/BT </a:t>
            </a:r>
            <a:r>
              <a:rPr lang="es-ES" sz="2000" spc="30" dirty="0">
                <a:solidFill>
                  <a:srgbClr val="001F40"/>
                </a:solidFill>
                <a:latin typeface="Arial" panose="020B0604020202020204" pitchFamily="34" charset="0"/>
                <a:cs typeface="Arial" panose="020B0604020202020204" pitchFamily="34" charset="0"/>
              </a:rPr>
              <a:t>que </a:t>
            </a:r>
            <a:r>
              <a:rPr lang="es-ES" sz="2000" spc="25" dirty="0">
                <a:solidFill>
                  <a:srgbClr val="001F40"/>
                </a:solidFill>
                <a:latin typeface="Arial" panose="020B0604020202020204" pitchFamily="34" charset="0"/>
                <a:cs typeface="Arial" panose="020B0604020202020204" pitchFamily="34" charset="0"/>
              </a:rPr>
              <a:t>distribuyen energía </a:t>
            </a:r>
            <a:r>
              <a:rPr lang="es-ES" sz="2000" spc="20" dirty="0">
                <a:solidFill>
                  <a:srgbClr val="001F40"/>
                </a:solidFill>
                <a:latin typeface="Arial" panose="020B0604020202020204" pitchFamily="34" charset="0"/>
                <a:cs typeface="Arial" panose="020B0604020202020204" pitchFamily="34" charset="0"/>
              </a:rPr>
              <a:t>en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planta </a:t>
            </a:r>
            <a:r>
              <a:rPr lang="es-ES" sz="2000" spc="20" dirty="0">
                <a:solidFill>
                  <a:srgbClr val="001F40"/>
                </a:solidFill>
                <a:latin typeface="Arial" panose="020B0604020202020204" pitchFamily="34" charset="0"/>
                <a:cs typeface="Arial" panose="020B0604020202020204" pitchFamily="34" charset="0"/>
              </a:rPr>
              <a:t>de concentración, </a:t>
            </a:r>
            <a:r>
              <a:rPr lang="es-ES" sz="2000" spc="-5" dirty="0">
                <a:solidFill>
                  <a:srgbClr val="001F40"/>
                </a:solidFill>
                <a:latin typeface="Arial" panose="020B0604020202020204" pitchFamily="34" charset="0"/>
                <a:cs typeface="Arial" panose="020B0604020202020204" pitchFamily="34" charset="0"/>
              </a:rPr>
              <a:t>se </a:t>
            </a:r>
            <a:r>
              <a:rPr lang="es-ES" sz="2000" spc="10" dirty="0">
                <a:solidFill>
                  <a:srgbClr val="001F40"/>
                </a:solidFill>
                <a:latin typeface="Arial" panose="020B0604020202020204" pitchFamily="34" charset="0"/>
                <a:cs typeface="Arial" panose="020B0604020202020204" pitchFamily="34" charset="0"/>
              </a:rPr>
              <a:t>realiza </a:t>
            </a:r>
            <a:r>
              <a:rPr lang="es-ES" sz="2000" spc="30" dirty="0" smtClean="0">
                <a:solidFill>
                  <a:srgbClr val="001F40"/>
                </a:solidFill>
                <a:latin typeface="Arial" panose="020B0604020202020204" pitchFamily="34" charset="0"/>
                <a:cs typeface="Arial" panose="020B0604020202020204" pitchFamily="34" charset="0"/>
              </a:rPr>
              <a:t>mediante </a:t>
            </a:r>
            <a:r>
              <a:rPr lang="es-ES" sz="2000" spc="5" dirty="0" smtClean="0">
                <a:solidFill>
                  <a:srgbClr val="001F40"/>
                </a:solidFill>
                <a:latin typeface="Arial" panose="020B0604020202020204" pitchFamily="34" charset="0"/>
                <a:cs typeface="Arial" panose="020B0604020202020204" pitchFamily="34" charset="0"/>
              </a:rPr>
              <a:t>Ring </a:t>
            </a:r>
            <a:r>
              <a:rPr lang="es-ES" sz="2000" spc="25" dirty="0" err="1">
                <a:solidFill>
                  <a:srgbClr val="001F40"/>
                </a:solidFill>
                <a:latin typeface="Arial" panose="020B0604020202020204" pitchFamily="34" charset="0"/>
                <a:cs typeface="Arial" panose="020B0604020202020204" pitchFamily="34" charset="0"/>
              </a:rPr>
              <a:t>Main</a:t>
            </a:r>
            <a:r>
              <a:rPr lang="es-ES" sz="2000" spc="25" dirty="0">
                <a:solidFill>
                  <a:srgbClr val="001F40"/>
                </a:solidFill>
                <a:latin typeface="Arial" panose="020B0604020202020204" pitchFamily="34" charset="0"/>
                <a:cs typeface="Arial" panose="020B0604020202020204" pitchFamily="34" charset="0"/>
              </a:rPr>
              <a:t> </a:t>
            </a:r>
            <a:r>
              <a:rPr lang="es-ES" sz="2000" spc="20" dirty="0" err="1">
                <a:solidFill>
                  <a:srgbClr val="001F40"/>
                </a:solidFill>
                <a:latin typeface="Arial" panose="020B0604020202020204" pitchFamily="34" charset="0"/>
                <a:cs typeface="Arial" panose="020B0604020202020204" pitchFamily="34" charset="0"/>
              </a:rPr>
              <a:t>Units</a:t>
            </a:r>
            <a:r>
              <a:rPr lang="es-ES" sz="2000" spc="2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(RMU). </a:t>
            </a:r>
            <a:r>
              <a:rPr lang="es-ES" sz="2000" spc="-10" dirty="0">
                <a:solidFill>
                  <a:srgbClr val="001F40"/>
                </a:solidFill>
                <a:latin typeface="Arial" panose="020B0604020202020204" pitchFamily="34" charset="0"/>
                <a:cs typeface="Arial" panose="020B0604020202020204" pitchFamily="34" charset="0"/>
              </a:rPr>
              <a:t>Esta </a:t>
            </a:r>
            <a:r>
              <a:rPr lang="es-ES" sz="2000" spc="25" dirty="0">
                <a:solidFill>
                  <a:srgbClr val="001F40"/>
                </a:solidFill>
                <a:latin typeface="Arial" panose="020B0604020202020204" pitchFamily="34" charset="0"/>
                <a:cs typeface="Arial" panose="020B0604020202020204" pitchFamily="34" charset="0"/>
              </a:rPr>
              <a:t>configuración </a:t>
            </a:r>
            <a:r>
              <a:rPr lang="es-ES" sz="2000" spc="20" dirty="0">
                <a:solidFill>
                  <a:srgbClr val="001F40"/>
                </a:solidFill>
                <a:latin typeface="Arial" panose="020B0604020202020204" pitchFamily="34" charset="0"/>
                <a:cs typeface="Arial" panose="020B0604020202020204" pitchFamily="34" charset="0"/>
              </a:rPr>
              <a:t>de </a:t>
            </a:r>
            <a:r>
              <a:rPr lang="es-ES" sz="2000" spc="25" dirty="0" err="1">
                <a:solidFill>
                  <a:srgbClr val="001F40"/>
                </a:solidFill>
                <a:latin typeface="Arial" panose="020B0604020202020204" pitchFamily="34" charset="0"/>
                <a:cs typeface="Arial" panose="020B0604020202020204" pitchFamily="34" charset="0"/>
              </a:rPr>
              <a:t>aparamenta</a:t>
            </a:r>
            <a:r>
              <a:rPr lang="es-ES" sz="2000" spc="2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a:t>
            </a:r>
            <a:r>
              <a:rPr lang="es-ES" sz="2000" spc="25" dirty="0">
                <a:solidFill>
                  <a:srgbClr val="001F40"/>
                </a:solidFill>
                <a:latin typeface="Arial" panose="020B0604020202020204" pitchFamily="34" charset="0"/>
                <a:cs typeface="Arial" panose="020B0604020202020204" pitchFamily="34" charset="0"/>
              </a:rPr>
              <a:t>tiene </a:t>
            </a:r>
            <a:r>
              <a:rPr lang="es-ES" sz="2000" spc="10" dirty="0">
                <a:solidFill>
                  <a:srgbClr val="001F40"/>
                </a:solidFill>
                <a:latin typeface="Arial" panose="020B0604020202020204" pitchFamily="34" charset="0"/>
                <a:cs typeface="Arial" panose="020B0604020202020204" pitchFamily="34" charset="0"/>
              </a:rPr>
              <a:t>2 </a:t>
            </a:r>
            <a:r>
              <a:rPr lang="es-ES" sz="2000" spc="35" dirty="0">
                <a:solidFill>
                  <a:srgbClr val="001F40"/>
                </a:solidFill>
                <a:latin typeface="Arial" panose="020B0604020202020204" pitchFamily="34" charset="0"/>
                <a:cs typeface="Arial" panose="020B0604020202020204" pitchFamily="34" charset="0"/>
              </a:rPr>
              <a:t>interruptores </a:t>
            </a:r>
            <a:r>
              <a:rPr lang="es-ES" sz="2000" spc="15" dirty="0">
                <a:solidFill>
                  <a:srgbClr val="001F40"/>
                </a:solidFill>
                <a:latin typeface="Arial" panose="020B0604020202020204" pitchFamily="34" charset="0"/>
                <a:cs typeface="Arial" panose="020B0604020202020204" pitchFamily="34" charset="0"/>
              </a:rPr>
              <a:t>conectados </a:t>
            </a:r>
            <a:r>
              <a:rPr lang="es-ES" sz="2000" dirty="0">
                <a:solidFill>
                  <a:srgbClr val="001F40"/>
                </a:solidFill>
                <a:latin typeface="Arial" panose="020B0604020202020204" pitchFamily="34" charset="0"/>
                <a:cs typeface="Arial" panose="020B0604020202020204" pitchFamily="34" charset="0"/>
              </a:rPr>
              <a:t>a </a:t>
            </a:r>
            <a:r>
              <a:rPr lang="es-ES" sz="2000" spc="10" dirty="0" smtClean="0">
                <a:solidFill>
                  <a:srgbClr val="001F40"/>
                </a:solidFill>
                <a:latin typeface="Arial" panose="020B0604020202020204" pitchFamily="34" charset="0"/>
                <a:cs typeface="Arial" panose="020B0604020202020204" pitchFamily="34" charset="0"/>
              </a:rPr>
              <a:t>los </a:t>
            </a:r>
            <a:r>
              <a:rPr lang="es-ES" sz="2000" spc="5" dirty="0" smtClean="0">
                <a:solidFill>
                  <a:srgbClr val="001F40"/>
                </a:solidFill>
                <a:latin typeface="Arial" panose="020B0604020202020204" pitchFamily="34" charset="0"/>
                <a:cs typeface="Arial" panose="020B0604020202020204" pitchFamily="34" charset="0"/>
              </a:rPr>
              <a:t>cables</a:t>
            </a:r>
            <a:r>
              <a:rPr lang="es-ES" sz="2000" spc="-5" dirty="0" smtClean="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MT</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un</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interruptor</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automático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desconexión</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dentro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un</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tanque</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metálico</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lleno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gas</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SF6.</a:t>
            </a:r>
          </a:p>
          <a:p>
            <a:pPr marL="12700" marR="245745">
              <a:lnSpc>
                <a:spcPct val="178600"/>
              </a:lnSpc>
              <a:spcBef>
                <a:spcPts val="190"/>
              </a:spcBef>
            </a:pPr>
            <a:endParaRPr sz="700" dirty="0">
              <a:latin typeface="Microsoft Sans Serif"/>
              <a:cs typeface="Microsoft Sans Serif"/>
            </a:endParaRPr>
          </a:p>
        </p:txBody>
      </p:sp>
      <p:sp>
        <p:nvSpPr>
          <p:cNvPr id="12" name="object 12"/>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5</a:t>
            </a:fld>
            <a:endParaRPr spc="10" dirty="0"/>
          </a:p>
        </p:txBody>
      </p:sp>
      <p:sp>
        <p:nvSpPr>
          <p:cNvPr id="5" name="object 5"/>
          <p:cNvSpPr txBox="1"/>
          <p:nvPr/>
        </p:nvSpPr>
        <p:spPr>
          <a:xfrm>
            <a:off x="12781756" y="1612900"/>
            <a:ext cx="5999931" cy="5064848"/>
          </a:xfrm>
          <a:prstGeom prst="rect">
            <a:avLst/>
          </a:prstGeom>
        </p:spPr>
        <p:txBody>
          <a:bodyPr vert="horz" wrap="square" lIns="0" tIns="24765" rIns="0" bIns="0" rtlCol="0">
            <a:spAutoFit/>
          </a:bodyPr>
          <a:lstStyle/>
          <a:p>
            <a:pPr marL="12700" algn="just">
              <a:spcBef>
                <a:spcPts val="195"/>
              </a:spcBef>
            </a:pPr>
            <a:r>
              <a:rPr lang="es-ES" sz="2000" b="1" spc="15" dirty="0" smtClean="0">
                <a:solidFill>
                  <a:srgbClr val="F27900"/>
                </a:solidFill>
                <a:latin typeface="Arial" panose="020B0604020202020204" pitchFamily="34" charset="0"/>
                <a:cs typeface="Arial" panose="020B0604020202020204" pitchFamily="34" charset="0"/>
              </a:rPr>
              <a:t>Sistema de potencia</a:t>
            </a:r>
            <a:endParaRPr sz="2000" b="1" dirty="0">
              <a:latin typeface="Arial" panose="020B0604020202020204" pitchFamily="34" charset="0"/>
              <a:cs typeface="Arial" panose="020B0604020202020204" pitchFamily="34" charset="0"/>
            </a:endParaRPr>
          </a:p>
          <a:p>
            <a:pPr marL="12700" algn="just">
              <a:spcBef>
                <a:spcPts val="120"/>
              </a:spcBef>
            </a:pPr>
            <a:r>
              <a:rPr sz="2000" b="1" spc="45" dirty="0">
                <a:solidFill>
                  <a:srgbClr val="F27900"/>
                </a:solidFill>
                <a:latin typeface="Arial" panose="020B0604020202020204" pitchFamily="34" charset="0"/>
                <a:cs typeface="Arial" panose="020B0604020202020204" pitchFamily="34" charset="0"/>
              </a:rPr>
              <a:t>parámetros</a:t>
            </a:r>
            <a:endParaRPr sz="2000" b="1" dirty="0">
              <a:latin typeface="Arial" panose="020B0604020202020204" pitchFamily="34" charset="0"/>
              <a:cs typeface="Arial" panose="020B0604020202020204" pitchFamily="34" charset="0"/>
            </a:endParaRPr>
          </a:p>
          <a:p>
            <a:pPr marL="76835" indent="-64769" algn="just">
              <a:spcBef>
                <a:spcPts val="480"/>
              </a:spcBef>
              <a:buChar char="•"/>
              <a:tabLst>
                <a:tab pos="77470" algn="l"/>
              </a:tabLst>
            </a:pPr>
            <a:r>
              <a:rPr sz="2000" b="1" spc="15" dirty="0">
                <a:solidFill>
                  <a:srgbClr val="001F40"/>
                </a:solidFill>
                <a:latin typeface="Arial" panose="020B0604020202020204" pitchFamily="34" charset="0"/>
                <a:cs typeface="Arial" panose="020B0604020202020204" pitchFamily="34" charset="0"/>
              </a:rPr>
              <a:t>Potencia</a:t>
            </a:r>
            <a:r>
              <a:rPr sz="2000" b="1" spc="-1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instalada:</a:t>
            </a:r>
            <a:r>
              <a:rPr sz="2000" b="1" spc="-1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25</a:t>
            </a:r>
            <a:r>
              <a:rPr sz="2000" b="1" spc="-1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MVA</a:t>
            </a:r>
            <a:endParaRPr sz="2000" b="1" dirty="0">
              <a:latin typeface="Arial" panose="020B0604020202020204" pitchFamily="34" charset="0"/>
              <a:cs typeface="Arial" panose="020B0604020202020204" pitchFamily="34" charset="0"/>
            </a:endParaRPr>
          </a:p>
          <a:p>
            <a:pPr marL="85090" indent="-73025" algn="just">
              <a:spcBef>
                <a:spcPts val="440"/>
              </a:spcBef>
              <a:buChar char="•"/>
              <a:tabLst>
                <a:tab pos="85725" algn="l"/>
              </a:tabLst>
            </a:pPr>
            <a:r>
              <a:rPr sz="2000" b="1" spc="5" dirty="0">
                <a:solidFill>
                  <a:srgbClr val="001F40"/>
                </a:solidFill>
                <a:latin typeface="Arial" panose="020B0604020202020204" pitchFamily="34" charset="0"/>
                <a:cs typeface="Arial" panose="020B0604020202020204" pitchFamily="34" charset="0"/>
              </a:rPr>
              <a:t>Frecuencia:</a:t>
            </a:r>
            <a:r>
              <a:rPr sz="2000" b="1" spc="-2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50</a:t>
            </a:r>
            <a:r>
              <a:rPr sz="2000" b="1" spc="-2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Hz</a:t>
            </a:r>
            <a:endParaRPr sz="2000" b="1" dirty="0">
              <a:latin typeface="Arial" panose="020B0604020202020204" pitchFamily="34" charset="0"/>
              <a:cs typeface="Arial" panose="020B0604020202020204" pitchFamily="34" charset="0"/>
            </a:endParaRPr>
          </a:p>
          <a:p>
            <a:pPr marL="88900" indent="-76835" algn="just">
              <a:spcBef>
                <a:spcPts val="370"/>
              </a:spcBef>
              <a:buChar char="•"/>
              <a:tabLst>
                <a:tab pos="89535" algn="l"/>
              </a:tabLst>
            </a:pPr>
            <a:r>
              <a:rPr sz="2000" b="1" spc="20" dirty="0">
                <a:solidFill>
                  <a:srgbClr val="001F40"/>
                </a:solidFill>
                <a:latin typeface="Arial" panose="020B0604020202020204" pitchFamily="34" charset="0"/>
                <a:cs typeface="Arial" panose="020B0604020202020204" pitchFamily="34" charset="0"/>
              </a:rPr>
              <a:t>Nivel</a:t>
            </a:r>
            <a:r>
              <a:rPr sz="2000" b="1" spc="-30"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MT:</a:t>
            </a:r>
            <a:r>
              <a:rPr sz="2000" b="1" spc="-2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11</a:t>
            </a:r>
            <a:r>
              <a:rPr sz="2000" b="1" spc="-3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kV</a:t>
            </a:r>
            <a:endParaRPr sz="2000" b="1" dirty="0">
              <a:latin typeface="Arial" panose="020B0604020202020204" pitchFamily="34" charset="0"/>
              <a:cs typeface="Arial" panose="020B0604020202020204" pitchFamily="34" charset="0"/>
            </a:endParaRPr>
          </a:p>
          <a:p>
            <a:pPr marL="60960" indent="-48895" algn="just">
              <a:spcBef>
                <a:spcPts val="710"/>
              </a:spcBef>
              <a:buChar char="•"/>
              <a:tabLst>
                <a:tab pos="61594" algn="l"/>
              </a:tabLst>
            </a:pPr>
            <a:r>
              <a:rPr sz="2000" b="1" spc="30" dirty="0">
                <a:solidFill>
                  <a:srgbClr val="001F40"/>
                </a:solidFill>
                <a:latin typeface="Arial" panose="020B0604020202020204" pitchFamily="34" charset="0"/>
                <a:cs typeface="Arial" panose="020B0604020202020204" pitchFamily="34" charset="0"/>
              </a:rPr>
              <a:t>Neutro</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MT:</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resistencia</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puesta</a:t>
            </a:r>
            <a:r>
              <a:rPr sz="2000" b="1" spc="-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a</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tierra</a:t>
            </a:r>
            <a:endParaRPr sz="2000" b="1" dirty="0">
              <a:latin typeface="Arial" panose="020B0604020202020204" pitchFamily="34" charset="0"/>
              <a:cs typeface="Arial" panose="020B0604020202020204" pitchFamily="34" charset="0"/>
            </a:endParaRPr>
          </a:p>
          <a:p>
            <a:pPr marL="88900" indent="-76835" algn="just">
              <a:spcBef>
                <a:spcPts val="430"/>
              </a:spcBef>
              <a:buChar char="•"/>
              <a:tabLst>
                <a:tab pos="89535" algn="l"/>
              </a:tabLst>
            </a:pPr>
            <a:r>
              <a:rPr sz="2000" b="1" spc="-15" dirty="0">
                <a:solidFill>
                  <a:srgbClr val="001F40"/>
                </a:solidFill>
                <a:latin typeface="Arial" panose="020B0604020202020204" pitchFamily="34" charset="0"/>
                <a:cs typeface="Arial" panose="020B0604020202020204" pitchFamily="34" charset="0"/>
              </a:rPr>
              <a:t>Red</a:t>
            </a:r>
            <a:r>
              <a:rPr sz="2000" b="1" spc="-2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de</a:t>
            </a:r>
            <a:r>
              <a:rPr sz="2000" b="1" spc="-1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11</a:t>
            </a:r>
            <a:r>
              <a:rPr sz="2000" b="1" spc="-20" dirty="0">
                <a:solidFill>
                  <a:srgbClr val="001F40"/>
                </a:solidFill>
                <a:latin typeface="Arial" panose="020B0604020202020204" pitchFamily="34" charset="0"/>
                <a:cs typeface="Arial" panose="020B0604020202020204" pitchFamily="34" charset="0"/>
              </a:rPr>
              <a:t> kV</a:t>
            </a:r>
            <a:r>
              <a:rPr sz="2000" b="1" spc="-1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Isc</a:t>
            </a:r>
            <a:r>
              <a:rPr sz="2000" b="1" spc="-20"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&lt; </a:t>
            </a:r>
            <a:r>
              <a:rPr sz="2000" b="1" spc="15" dirty="0">
                <a:solidFill>
                  <a:srgbClr val="001F40"/>
                </a:solidFill>
                <a:latin typeface="Arial" panose="020B0604020202020204" pitchFamily="34" charset="0"/>
                <a:cs typeface="Arial" panose="020B0604020202020204" pitchFamily="34" charset="0"/>
              </a:rPr>
              <a:t>25</a:t>
            </a:r>
            <a:r>
              <a:rPr sz="2000" b="1" spc="-20"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kA</a:t>
            </a:r>
            <a:endParaRPr sz="2000" b="1" dirty="0">
              <a:latin typeface="Arial" panose="020B0604020202020204" pitchFamily="34" charset="0"/>
              <a:cs typeface="Arial" panose="020B0604020202020204" pitchFamily="34" charset="0"/>
            </a:endParaRPr>
          </a:p>
          <a:p>
            <a:pPr marL="85090" indent="-73025" algn="just">
              <a:spcBef>
                <a:spcPts val="409"/>
              </a:spcBef>
              <a:buChar char="•"/>
              <a:tabLst>
                <a:tab pos="85725" algn="l"/>
              </a:tabLst>
            </a:pPr>
            <a:r>
              <a:rPr sz="2000" b="1" spc="20" dirty="0">
                <a:solidFill>
                  <a:srgbClr val="001F40"/>
                </a:solidFill>
                <a:latin typeface="Arial" panose="020B0604020202020204" pitchFamily="34" charset="0"/>
                <a:cs typeface="Arial" panose="020B0604020202020204" pitchFamily="34" charset="0"/>
              </a:rPr>
              <a:t>Nivel</a:t>
            </a:r>
            <a:r>
              <a:rPr sz="2000" b="1" spc="-3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BT:</a:t>
            </a:r>
            <a:r>
              <a:rPr sz="2000" b="1" spc="-3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400</a:t>
            </a:r>
            <a:r>
              <a:rPr sz="2000" b="1" spc="-25" dirty="0">
                <a:solidFill>
                  <a:srgbClr val="001F40"/>
                </a:solidFill>
                <a:latin typeface="Arial" panose="020B0604020202020204" pitchFamily="34" charset="0"/>
                <a:cs typeface="Arial" panose="020B0604020202020204" pitchFamily="34" charset="0"/>
              </a:rPr>
              <a:t> </a:t>
            </a:r>
            <a:r>
              <a:rPr sz="2000" b="1" spc="-65" dirty="0">
                <a:solidFill>
                  <a:srgbClr val="001F40"/>
                </a:solidFill>
                <a:latin typeface="Arial" panose="020B0604020202020204" pitchFamily="34" charset="0"/>
                <a:cs typeface="Arial" panose="020B0604020202020204" pitchFamily="34" charset="0"/>
              </a:rPr>
              <a:t>V</a:t>
            </a:r>
            <a:endParaRPr sz="2000" b="1" dirty="0">
              <a:latin typeface="Arial" panose="020B0604020202020204" pitchFamily="34" charset="0"/>
              <a:cs typeface="Arial" panose="020B0604020202020204" pitchFamily="34" charset="0"/>
            </a:endParaRPr>
          </a:p>
          <a:p>
            <a:pPr marL="88900" indent="-76835" algn="just">
              <a:spcBef>
                <a:spcPts val="370"/>
              </a:spcBef>
              <a:buChar char="•"/>
              <a:tabLst>
                <a:tab pos="89535" algn="l"/>
              </a:tabLst>
            </a:pPr>
            <a:r>
              <a:rPr sz="2000" b="1" spc="50" dirty="0">
                <a:solidFill>
                  <a:srgbClr val="001F40"/>
                </a:solidFill>
                <a:latin typeface="Arial" panose="020B0604020202020204" pitchFamily="34" charset="0"/>
                <a:cs typeface="Arial" panose="020B0604020202020204" pitchFamily="34" charset="0"/>
              </a:rPr>
              <a:t>Neutro</a:t>
            </a:r>
            <a:r>
              <a:rPr sz="2000" b="1" spc="-1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BT:</a:t>
            </a:r>
            <a:r>
              <a:rPr sz="2000" b="1" spc="-10" dirty="0">
                <a:solidFill>
                  <a:srgbClr val="001F40"/>
                </a:solidFill>
                <a:latin typeface="Arial" panose="020B0604020202020204" pitchFamily="34" charset="0"/>
                <a:cs typeface="Arial" panose="020B0604020202020204" pitchFamily="34" charset="0"/>
              </a:rPr>
              <a:t> TN-</a:t>
            </a:r>
            <a:r>
              <a:rPr sz="2000" b="1" spc="-114" dirty="0">
                <a:solidFill>
                  <a:srgbClr val="001F40"/>
                </a:solidFill>
                <a:latin typeface="Arial" panose="020B0604020202020204" pitchFamily="34" charset="0"/>
                <a:cs typeface="Arial" panose="020B0604020202020204" pitchFamily="34" charset="0"/>
              </a:rPr>
              <a:t>S</a:t>
            </a:r>
            <a:endParaRPr sz="2000" b="1" dirty="0">
              <a:latin typeface="Arial" panose="020B0604020202020204" pitchFamily="34" charset="0"/>
              <a:cs typeface="Arial" panose="020B0604020202020204" pitchFamily="34" charset="0"/>
            </a:endParaRPr>
          </a:p>
          <a:p>
            <a:pPr marL="76835" indent="-64769" algn="just">
              <a:spcBef>
                <a:spcPts val="509"/>
              </a:spcBef>
              <a:buChar char="•"/>
              <a:tabLst>
                <a:tab pos="77470" algn="l"/>
              </a:tabLst>
            </a:pPr>
            <a:r>
              <a:rPr sz="2000" b="1" spc="15" dirty="0">
                <a:solidFill>
                  <a:srgbClr val="001F40"/>
                </a:solidFill>
                <a:latin typeface="Arial" panose="020B0604020202020204" pitchFamily="34" charset="0"/>
                <a:cs typeface="Arial" panose="020B0604020202020204" pitchFamily="34" charset="0"/>
              </a:rPr>
              <a:t>Estándar</a:t>
            </a:r>
            <a:r>
              <a:rPr sz="2000" b="1" spc="-2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instalación:</a:t>
            </a:r>
            <a:r>
              <a:rPr sz="2000" b="1" spc="-20"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IEC</a:t>
            </a:r>
            <a:endParaRPr sz="2000" b="1" dirty="0">
              <a:latin typeface="Arial" panose="020B0604020202020204" pitchFamily="34" charset="0"/>
              <a:cs typeface="Arial" panose="020B0604020202020204" pitchFamily="34" charset="0"/>
            </a:endParaRPr>
          </a:p>
          <a:p>
            <a:pPr marL="73025" indent="-60960" algn="just">
              <a:spcBef>
                <a:spcPts val="590"/>
              </a:spcBef>
              <a:buChar char="•"/>
              <a:tabLst>
                <a:tab pos="73660" algn="l"/>
              </a:tabLst>
            </a:pPr>
            <a:r>
              <a:rPr sz="2000" b="1" spc="5" dirty="0">
                <a:solidFill>
                  <a:srgbClr val="001F40"/>
                </a:solidFill>
                <a:latin typeface="Arial" panose="020B0604020202020204" pitchFamily="34" charset="0"/>
                <a:cs typeface="Arial" panose="020B0604020202020204" pitchFamily="34" charset="0"/>
              </a:rPr>
              <a:t>Carga</a:t>
            </a:r>
            <a:r>
              <a:rPr sz="2000" b="1" spc="-1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del</a:t>
            </a:r>
            <a:r>
              <a:rPr sz="2000" b="1" spc="-10" dirty="0">
                <a:solidFill>
                  <a:srgbClr val="001F40"/>
                </a:solidFill>
                <a:latin typeface="Arial" panose="020B0604020202020204" pitchFamily="34" charset="0"/>
                <a:cs typeface="Arial" panose="020B0604020202020204" pitchFamily="34" charset="0"/>
              </a:rPr>
              <a:t> </a:t>
            </a:r>
            <a:r>
              <a:rPr sz="2000" b="1" spc="50" dirty="0">
                <a:solidFill>
                  <a:srgbClr val="001F40"/>
                </a:solidFill>
                <a:latin typeface="Arial" panose="020B0604020202020204" pitchFamily="34" charset="0"/>
                <a:cs typeface="Arial" panose="020B0604020202020204" pitchFamily="34" charset="0"/>
              </a:rPr>
              <a:t>motor</a:t>
            </a:r>
            <a:r>
              <a:rPr sz="2000" b="1" spc="-10" dirty="0">
                <a:solidFill>
                  <a:srgbClr val="001F40"/>
                </a:solidFill>
                <a:latin typeface="Arial" panose="020B0604020202020204" pitchFamily="34" charset="0"/>
                <a:cs typeface="Arial" panose="020B0604020202020204" pitchFamily="34" charset="0"/>
              </a:rPr>
              <a:t> &gt;</a:t>
            </a:r>
            <a:r>
              <a:rPr sz="2000" b="1" spc="-1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90</a:t>
            </a:r>
            <a:r>
              <a:rPr sz="2000" b="1" spc="-10" dirty="0">
                <a:solidFill>
                  <a:srgbClr val="001F40"/>
                </a:solidFill>
                <a:latin typeface="Arial" panose="020B0604020202020204" pitchFamily="34" charset="0"/>
                <a:cs typeface="Arial" panose="020B0604020202020204" pitchFamily="34" charset="0"/>
              </a:rPr>
              <a:t> </a:t>
            </a:r>
            <a:r>
              <a:rPr sz="2000" b="1" spc="-45" dirty="0">
                <a:solidFill>
                  <a:srgbClr val="001F40"/>
                </a:solidFill>
                <a:latin typeface="Arial" panose="020B0604020202020204" pitchFamily="34" charset="0"/>
                <a:cs typeface="Arial" panose="020B0604020202020204" pitchFamily="34" charset="0"/>
              </a:rPr>
              <a:t>%</a:t>
            </a:r>
            <a:endParaRPr sz="2000" b="1" dirty="0">
              <a:latin typeface="Arial" panose="020B0604020202020204" pitchFamily="34" charset="0"/>
              <a:cs typeface="Arial" panose="020B0604020202020204" pitchFamily="34" charset="0"/>
            </a:endParaRPr>
          </a:p>
          <a:p>
            <a:pPr marL="69215" indent="-57150" algn="just">
              <a:spcBef>
                <a:spcPts val="650"/>
              </a:spcBef>
              <a:buChar char="•"/>
              <a:tabLst>
                <a:tab pos="69850" algn="l"/>
              </a:tabLst>
            </a:pPr>
            <a:r>
              <a:rPr sz="2000" b="1" spc="30" dirty="0">
                <a:solidFill>
                  <a:srgbClr val="001F40"/>
                </a:solidFill>
                <a:latin typeface="Arial" panose="020B0604020202020204" pitchFamily="34" charset="0"/>
                <a:cs typeface="Arial" panose="020B0604020202020204" pitchFamily="34" charset="0"/>
              </a:rPr>
              <a:t>Longitud</a:t>
            </a:r>
            <a:r>
              <a:rPr sz="2000" b="1" spc="-10" dirty="0">
                <a:solidFill>
                  <a:srgbClr val="001F40"/>
                </a:solidFill>
                <a:latin typeface="Arial" panose="020B0604020202020204" pitchFamily="34" charset="0"/>
                <a:cs typeface="Arial" panose="020B0604020202020204" pitchFamily="34" charset="0"/>
              </a:rPr>
              <a:t> </a:t>
            </a:r>
            <a:r>
              <a:rPr sz="2000" b="1" spc="35" dirty="0">
                <a:solidFill>
                  <a:srgbClr val="001F40"/>
                </a:solidFill>
                <a:latin typeface="Arial" panose="020B0604020202020204" pitchFamily="34" charset="0"/>
                <a:cs typeface="Arial" panose="020B0604020202020204" pitchFamily="34" charset="0"/>
              </a:rPr>
              <a:t>total</a:t>
            </a:r>
            <a:r>
              <a:rPr sz="2000" b="1" spc="-1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1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los</a:t>
            </a:r>
            <a:r>
              <a:rPr sz="2000" b="1" spc="-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cables</a:t>
            </a:r>
            <a:r>
              <a:rPr sz="2000" b="1" spc="-1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10"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MT:</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10</a:t>
            </a:r>
            <a:r>
              <a:rPr sz="2000" b="1" spc="-10" dirty="0">
                <a:solidFill>
                  <a:srgbClr val="001F40"/>
                </a:solidFill>
                <a:latin typeface="Arial" panose="020B0604020202020204" pitchFamily="34" charset="0"/>
                <a:cs typeface="Arial" panose="020B0604020202020204" pitchFamily="34" charset="0"/>
              </a:rPr>
              <a:t> </a:t>
            </a:r>
            <a:r>
              <a:rPr sz="2000" b="1" spc="45" dirty="0">
                <a:solidFill>
                  <a:srgbClr val="001F40"/>
                </a:solidFill>
                <a:latin typeface="Arial" panose="020B0604020202020204" pitchFamily="34" charset="0"/>
                <a:cs typeface="Arial" panose="020B0604020202020204" pitchFamily="34" charset="0"/>
              </a:rPr>
              <a:t>km</a:t>
            </a:r>
            <a:endParaRPr sz="2000" b="1" dirty="0">
              <a:latin typeface="Arial" panose="020B0604020202020204" pitchFamily="34" charset="0"/>
              <a:cs typeface="Arial" panose="020B0604020202020204" pitchFamily="34" charset="0"/>
            </a:endParaRPr>
          </a:p>
          <a:p>
            <a:pPr marL="77470" marR="255904" indent="-77470" algn="just">
              <a:spcBef>
                <a:spcPts val="20"/>
              </a:spcBef>
              <a:buChar char="•"/>
              <a:tabLst>
                <a:tab pos="77470" algn="l"/>
              </a:tabLst>
            </a:pPr>
            <a:r>
              <a:rPr sz="2000" b="1" spc="35" dirty="0">
                <a:solidFill>
                  <a:srgbClr val="001F40"/>
                </a:solidFill>
                <a:latin typeface="Arial" panose="020B0604020202020204" pitchFamily="34" charset="0"/>
                <a:cs typeface="Arial" panose="020B0604020202020204" pitchFamily="34" charset="0"/>
              </a:rPr>
              <a:t>Longitud</a:t>
            </a:r>
            <a:r>
              <a:rPr sz="2000" b="1" spc="-25"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total</a:t>
            </a:r>
            <a:r>
              <a:rPr sz="2000" b="1" spc="-2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15" dirty="0" err="1">
                <a:solidFill>
                  <a:srgbClr val="001F40"/>
                </a:solidFill>
                <a:latin typeface="Arial" panose="020B0604020202020204" pitchFamily="34" charset="0"/>
                <a:cs typeface="Arial" panose="020B0604020202020204" pitchFamily="34" charset="0"/>
              </a:rPr>
              <a:t>líneas</a:t>
            </a:r>
            <a:r>
              <a:rPr sz="2000" b="1" spc="-20" dirty="0">
                <a:solidFill>
                  <a:srgbClr val="001F40"/>
                </a:solidFill>
                <a:latin typeface="Arial" panose="020B0604020202020204" pitchFamily="34" charset="0"/>
                <a:cs typeface="Arial" panose="020B0604020202020204" pitchFamily="34" charset="0"/>
              </a:rPr>
              <a:t> </a:t>
            </a:r>
            <a:r>
              <a:rPr sz="2000" b="1" spc="10" dirty="0" err="1" smtClean="0">
                <a:solidFill>
                  <a:srgbClr val="001F40"/>
                </a:solidFill>
                <a:latin typeface="Arial" panose="020B0604020202020204" pitchFamily="34" charset="0"/>
                <a:cs typeface="Arial" panose="020B0604020202020204" pitchFamily="34" charset="0"/>
              </a:rPr>
              <a:t>aéreas</a:t>
            </a:r>
            <a:r>
              <a:rPr lang="es-ES" sz="2000" b="1" spc="10" dirty="0" smtClean="0">
                <a:solidFill>
                  <a:srgbClr val="001F40"/>
                </a:solidFill>
                <a:latin typeface="Arial" panose="020B0604020202020204" pitchFamily="34" charset="0"/>
                <a:cs typeface="Arial" panose="020B0604020202020204" pitchFamily="34" charset="0"/>
              </a:rPr>
              <a:t> </a:t>
            </a:r>
            <a:r>
              <a:rPr sz="2000" b="1" spc="25" dirty="0" smtClean="0">
                <a:solidFill>
                  <a:srgbClr val="001F40"/>
                </a:solidFill>
                <a:latin typeface="Arial" panose="020B0604020202020204" pitchFamily="34" charset="0"/>
                <a:cs typeface="Arial" panose="020B0604020202020204" pitchFamily="34" charset="0"/>
              </a:rPr>
              <a:t>de</a:t>
            </a:r>
            <a:r>
              <a:rPr sz="2000" b="1" spc="-10" dirty="0" smtClean="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MT:</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25</a:t>
            </a:r>
            <a:r>
              <a:rPr sz="2000" b="1" spc="-10" dirty="0">
                <a:solidFill>
                  <a:srgbClr val="001F40"/>
                </a:solidFill>
                <a:latin typeface="Arial" panose="020B0604020202020204" pitchFamily="34" charset="0"/>
                <a:cs typeface="Arial" panose="020B0604020202020204" pitchFamily="34" charset="0"/>
              </a:rPr>
              <a:t> </a:t>
            </a:r>
            <a:r>
              <a:rPr sz="2000" b="1" spc="50" dirty="0">
                <a:solidFill>
                  <a:srgbClr val="001F40"/>
                </a:solidFill>
                <a:latin typeface="Arial" panose="020B0604020202020204" pitchFamily="34" charset="0"/>
                <a:cs typeface="Arial" panose="020B0604020202020204" pitchFamily="34" charset="0"/>
              </a:rPr>
              <a:t>km</a:t>
            </a:r>
            <a:endParaRPr sz="2000" b="1" dirty="0">
              <a:latin typeface="Arial" panose="020B0604020202020204" pitchFamily="34" charset="0"/>
              <a:cs typeface="Arial" panose="020B0604020202020204" pitchFamily="34" charset="0"/>
            </a:endParaRPr>
          </a:p>
          <a:p>
            <a:pPr marL="69215" indent="-57150" algn="just">
              <a:spcBef>
                <a:spcPts val="640"/>
              </a:spcBef>
              <a:buChar char="•"/>
              <a:tabLst>
                <a:tab pos="69850" algn="l"/>
              </a:tabLst>
            </a:pPr>
            <a:r>
              <a:rPr sz="2000" b="1" spc="30" dirty="0">
                <a:solidFill>
                  <a:srgbClr val="001F40"/>
                </a:solidFill>
                <a:latin typeface="Arial" panose="020B0604020202020204" pitchFamily="34" charset="0"/>
                <a:cs typeface="Arial" panose="020B0604020202020204" pitchFamily="34" charset="0"/>
              </a:rPr>
              <a:t>Longitud</a:t>
            </a:r>
            <a:r>
              <a:rPr sz="2000" b="1" spc="-10" dirty="0">
                <a:solidFill>
                  <a:srgbClr val="001F40"/>
                </a:solidFill>
                <a:latin typeface="Arial" panose="020B0604020202020204" pitchFamily="34" charset="0"/>
                <a:cs typeface="Arial" panose="020B0604020202020204" pitchFamily="34" charset="0"/>
              </a:rPr>
              <a:t> </a:t>
            </a:r>
            <a:r>
              <a:rPr sz="2000" b="1" spc="35" dirty="0">
                <a:solidFill>
                  <a:srgbClr val="001F40"/>
                </a:solidFill>
                <a:latin typeface="Arial" panose="020B0604020202020204" pitchFamily="34" charset="0"/>
                <a:cs typeface="Arial" panose="020B0604020202020204" pitchFamily="34" charset="0"/>
              </a:rPr>
              <a:t>total</a:t>
            </a:r>
            <a:r>
              <a:rPr sz="2000" b="1" spc="-1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1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los</a:t>
            </a:r>
            <a:r>
              <a:rPr sz="2000" b="1" spc="-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cables</a:t>
            </a:r>
            <a:r>
              <a:rPr sz="2000" b="1" spc="-1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1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BT:</a:t>
            </a:r>
            <a:r>
              <a:rPr sz="2000" b="1" spc="-1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30</a:t>
            </a:r>
            <a:r>
              <a:rPr sz="2000" b="1" spc="-5" dirty="0">
                <a:solidFill>
                  <a:srgbClr val="001F40"/>
                </a:solidFill>
                <a:latin typeface="Arial" panose="020B0604020202020204" pitchFamily="34" charset="0"/>
                <a:cs typeface="Arial" panose="020B0604020202020204" pitchFamily="34" charset="0"/>
              </a:rPr>
              <a:t> </a:t>
            </a:r>
            <a:r>
              <a:rPr sz="2000" b="1" spc="45" dirty="0">
                <a:solidFill>
                  <a:srgbClr val="001F40"/>
                </a:solidFill>
                <a:latin typeface="Arial" panose="020B0604020202020204" pitchFamily="34" charset="0"/>
                <a:cs typeface="Arial" panose="020B0604020202020204" pitchFamily="34" charset="0"/>
              </a:rPr>
              <a:t>km</a:t>
            </a:r>
            <a:endParaRPr sz="2000" b="1" dirty="0">
              <a:latin typeface="Arial" panose="020B0604020202020204" pitchFamily="34" charset="0"/>
              <a:cs typeface="Arial" panose="020B0604020202020204" pitchFamily="34" charset="0"/>
            </a:endParaRPr>
          </a:p>
        </p:txBody>
      </p:sp>
      <p:sp>
        <p:nvSpPr>
          <p:cNvPr id="6" name="object 6"/>
          <p:cNvSpPr txBox="1"/>
          <p:nvPr/>
        </p:nvSpPr>
        <p:spPr>
          <a:xfrm>
            <a:off x="6182206" y="2007049"/>
            <a:ext cx="4372610" cy="179729"/>
          </a:xfrm>
          <a:prstGeom prst="rect">
            <a:avLst/>
          </a:prstGeom>
        </p:spPr>
        <p:txBody>
          <a:bodyPr vert="horz" wrap="square" lIns="0" tIns="12700" rIns="0" bIns="0" rtlCol="0">
            <a:spAutoFit/>
          </a:bodyPr>
          <a:lstStyle/>
          <a:p>
            <a:pPr marL="12700" marR="5080">
              <a:lnSpc>
                <a:spcPct val="156200"/>
              </a:lnSpc>
              <a:spcBef>
                <a:spcPts val="305"/>
              </a:spcBef>
            </a:pPr>
            <a:endParaRPr sz="800" dirty="0">
              <a:latin typeface="Microsoft Sans Serif"/>
              <a:cs typeface="Microsoft Sans Serif"/>
            </a:endParaRPr>
          </a:p>
        </p:txBody>
      </p:sp>
      <p:sp>
        <p:nvSpPr>
          <p:cNvPr id="7" name="object 7"/>
          <p:cNvSpPr txBox="1"/>
          <p:nvPr/>
        </p:nvSpPr>
        <p:spPr>
          <a:xfrm>
            <a:off x="6182207" y="3838002"/>
            <a:ext cx="4272915" cy="178832"/>
          </a:xfrm>
          <a:prstGeom prst="rect">
            <a:avLst/>
          </a:prstGeom>
        </p:spPr>
        <p:txBody>
          <a:bodyPr vert="horz" wrap="square" lIns="0" tIns="12700" rIns="0" bIns="0" rtlCol="0">
            <a:spAutoFit/>
          </a:bodyPr>
          <a:lstStyle/>
          <a:p>
            <a:pPr marL="12700" marR="5080">
              <a:lnSpc>
                <a:spcPct val="166700"/>
              </a:lnSpc>
            </a:pPr>
            <a:endParaRPr sz="750" dirty="0">
              <a:latin typeface="Microsoft Sans Serif"/>
              <a:cs typeface="Microsoft Sans Serif"/>
            </a:endParaRPr>
          </a:p>
        </p:txBody>
      </p:sp>
      <p:sp>
        <p:nvSpPr>
          <p:cNvPr id="8" name="object 8"/>
          <p:cNvSpPr txBox="1"/>
          <p:nvPr/>
        </p:nvSpPr>
        <p:spPr>
          <a:xfrm>
            <a:off x="6182206" y="5499100"/>
            <a:ext cx="4422775" cy="177484"/>
          </a:xfrm>
          <a:prstGeom prst="rect">
            <a:avLst/>
          </a:prstGeom>
        </p:spPr>
        <p:txBody>
          <a:bodyPr vert="horz" wrap="square" lIns="0" tIns="12700" rIns="0" bIns="0" rtlCol="0">
            <a:spAutoFit/>
          </a:bodyPr>
          <a:lstStyle/>
          <a:p>
            <a:pPr marL="12700" marR="5080">
              <a:lnSpc>
                <a:spcPct val="178600"/>
              </a:lnSpc>
            </a:pPr>
            <a:endParaRPr sz="700" dirty="0">
              <a:latin typeface="Microsoft Sans Serif"/>
              <a:cs typeface="Microsoft Sans Serif"/>
            </a:endParaRPr>
          </a:p>
        </p:txBody>
      </p:sp>
      <p:sp>
        <p:nvSpPr>
          <p:cNvPr id="9" name="object 9"/>
          <p:cNvSpPr txBox="1"/>
          <p:nvPr/>
        </p:nvSpPr>
        <p:spPr>
          <a:xfrm>
            <a:off x="6182207" y="6934700"/>
            <a:ext cx="4294505" cy="178832"/>
          </a:xfrm>
          <a:prstGeom prst="rect">
            <a:avLst/>
          </a:prstGeom>
        </p:spPr>
        <p:txBody>
          <a:bodyPr vert="horz" wrap="square" lIns="0" tIns="12700" rIns="0" bIns="0" rtlCol="0">
            <a:spAutoFit/>
          </a:bodyPr>
          <a:lstStyle/>
          <a:p>
            <a:pPr marL="12700" marR="187960">
              <a:lnSpc>
                <a:spcPct val="166700"/>
              </a:lnSpc>
            </a:pPr>
            <a:endParaRPr sz="750" dirty="0">
              <a:latin typeface="Microsoft Sans Serif"/>
              <a:cs typeface="Microsoft Sans Serif"/>
            </a:endParaRPr>
          </a:p>
        </p:txBody>
      </p:sp>
      <p:sp>
        <p:nvSpPr>
          <p:cNvPr id="10" name="object 10"/>
          <p:cNvSpPr txBox="1"/>
          <p:nvPr/>
        </p:nvSpPr>
        <p:spPr>
          <a:xfrm>
            <a:off x="6182206" y="7703050"/>
            <a:ext cx="4192904" cy="177484"/>
          </a:xfrm>
          <a:prstGeom prst="rect">
            <a:avLst/>
          </a:prstGeom>
        </p:spPr>
        <p:txBody>
          <a:bodyPr vert="horz" wrap="square" lIns="0" tIns="12700" rIns="0" bIns="0" rtlCol="0">
            <a:spAutoFit/>
          </a:bodyPr>
          <a:lstStyle/>
          <a:p>
            <a:pPr marL="12700" marR="5080">
              <a:lnSpc>
                <a:spcPct val="178600"/>
              </a:lnSpc>
            </a:pPr>
            <a:endParaRPr sz="700" dirty="0">
              <a:latin typeface="Microsoft Sans Serif"/>
              <a:cs typeface="Microsoft Sans Serif"/>
            </a:endParaRPr>
          </a:p>
        </p:txBody>
      </p:sp>
      <p:sp>
        <p:nvSpPr>
          <p:cNvPr id="11" name="object 11"/>
          <p:cNvSpPr txBox="1"/>
          <p:nvPr/>
        </p:nvSpPr>
        <p:spPr>
          <a:xfrm>
            <a:off x="6182206" y="9030200"/>
            <a:ext cx="4331970" cy="128240"/>
          </a:xfrm>
          <a:prstGeom prst="rect">
            <a:avLst/>
          </a:prstGeom>
        </p:spPr>
        <p:txBody>
          <a:bodyPr vert="horz" wrap="square" lIns="0" tIns="12700" rIns="0" bIns="0" rtlCol="0">
            <a:spAutoFit/>
          </a:bodyPr>
          <a:lstStyle/>
          <a:p>
            <a:pPr marL="12700">
              <a:spcBef>
                <a:spcPts val="100"/>
              </a:spcBef>
            </a:pPr>
            <a:endParaRPr sz="750" dirty="0">
              <a:latin typeface="Microsoft Sans Serif"/>
              <a:cs typeface="Microsoft Sans Serif"/>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84956" y="317500"/>
            <a:ext cx="6400800" cy="7643567"/>
          </a:xfrm>
          <a:prstGeom prst="rect">
            <a:avLst/>
          </a:prstGeom>
        </p:spPr>
        <p:txBody>
          <a:bodyPr vert="horz" wrap="square" lIns="0" tIns="12700" rIns="0" bIns="0" rtlCol="0">
            <a:spAutoFit/>
          </a:bodyPr>
          <a:lstStyle/>
          <a:p>
            <a:pPr marL="12700" algn="just">
              <a:spcBef>
                <a:spcPts val="100"/>
              </a:spcBef>
            </a:pPr>
            <a:r>
              <a:rPr lang="es-ES" sz="2000" spc="20" dirty="0" smtClean="0">
                <a:solidFill>
                  <a:srgbClr val="001F40"/>
                </a:solidFill>
                <a:latin typeface="Arial" panose="020B0604020202020204" pitchFamily="34" charset="0"/>
                <a:cs typeface="Arial" panose="020B0604020202020204" pitchFamily="34" charset="0"/>
              </a:rPr>
              <a:t>También</a:t>
            </a:r>
            <a:r>
              <a:rPr lang="es-ES" sz="2000" spc="5" dirty="0" smtClean="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se</a:t>
            </a:r>
            <a:r>
              <a:rPr lang="es-ES" sz="2000" spc="1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garantiza</a:t>
            </a:r>
            <a:r>
              <a:rPr lang="es-ES" sz="2000" spc="1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spc="1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buena</a:t>
            </a:r>
            <a:r>
              <a:rPr lang="es-ES" sz="2000" spc="1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disponibilidad</a:t>
            </a:r>
            <a:r>
              <a:rPr lang="es-ES" sz="2000" spc="1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sin</a:t>
            </a:r>
            <a:r>
              <a:rPr lang="es-ES" sz="2000" spc="1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redundancia</a:t>
            </a:r>
            <a:r>
              <a:rPr lang="es-ES" sz="2000" spc="1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total</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spc="10" dirty="0">
                <a:solidFill>
                  <a:srgbClr val="001F40"/>
                </a:solidFill>
                <a:latin typeface="Arial" panose="020B0604020202020204" pitchFamily="34" charset="0"/>
                <a:cs typeface="Arial" panose="020B0604020202020204" pitchFamily="34" charset="0"/>
              </a:rPr>
              <a:t> los </a:t>
            </a:r>
            <a:r>
              <a:rPr lang="es-ES" sz="2000" spc="30" dirty="0">
                <a:solidFill>
                  <a:srgbClr val="001F40"/>
                </a:solidFill>
                <a:latin typeface="Arial" panose="020B0604020202020204" pitchFamily="34" charset="0"/>
                <a:cs typeface="Arial" panose="020B0604020202020204" pitchFamily="34" charset="0"/>
              </a:rPr>
              <a:t>transformadores</a:t>
            </a:r>
            <a:r>
              <a:rPr lang="es-ES" sz="2000" spc="10" dirty="0">
                <a:solidFill>
                  <a:srgbClr val="001F40"/>
                </a:solidFill>
                <a:latin typeface="Arial" panose="020B0604020202020204" pitchFamily="34" charset="0"/>
                <a:cs typeface="Arial" panose="020B0604020202020204" pitchFamily="34" charset="0"/>
              </a:rPr>
              <a:t> </a:t>
            </a:r>
            <a:r>
              <a:rPr lang="es-ES" sz="2000" spc="10" dirty="0" smtClean="0">
                <a:solidFill>
                  <a:srgbClr val="001F40"/>
                </a:solidFill>
                <a:latin typeface="Arial" panose="020B0604020202020204" pitchFamily="34" charset="0"/>
                <a:cs typeface="Arial" panose="020B0604020202020204" pitchFamily="34" charset="0"/>
              </a:rPr>
              <a:t>al </a:t>
            </a:r>
            <a:r>
              <a:rPr lang="es-ES" sz="2000" spc="35" dirty="0" smtClean="0">
                <a:solidFill>
                  <a:srgbClr val="001F40"/>
                </a:solidFill>
                <a:latin typeface="Arial" panose="020B0604020202020204" pitchFamily="34" charset="0"/>
                <a:cs typeface="Arial" panose="020B0604020202020204" pitchFamily="34" charset="0"/>
              </a:rPr>
              <a:t>tener</a:t>
            </a:r>
            <a:r>
              <a:rPr lang="es-ES" sz="2000" spc="-5" dirty="0" smtClean="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un</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suministro</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repuestos</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en</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sitio.</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Para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minimizar</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cantidad</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repuestos,</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se</a:t>
            </a:r>
            <a:r>
              <a:rPr lang="es-ES" sz="2000" dirty="0">
                <a:solidFill>
                  <a:srgbClr val="001F40"/>
                </a:solidFill>
                <a:latin typeface="Arial" panose="020B0604020202020204" pitchFamily="34" charset="0"/>
                <a:cs typeface="Arial" panose="020B0604020202020204" pitchFamily="34" charset="0"/>
              </a:rPr>
              <a:t> </a:t>
            </a:r>
            <a:r>
              <a:rPr lang="es-ES" sz="2000" spc="25" dirty="0" smtClean="0">
                <a:solidFill>
                  <a:srgbClr val="001F40"/>
                </a:solidFill>
                <a:latin typeface="Arial" panose="020B0604020202020204" pitchFamily="34" charset="0"/>
                <a:cs typeface="Arial" panose="020B0604020202020204" pitchFamily="34" charset="0"/>
              </a:rPr>
              <a:t>ha </a:t>
            </a:r>
            <a:r>
              <a:rPr lang="es-ES" sz="2000" spc="20" dirty="0" smtClean="0">
                <a:solidFill>
                  <a:srgbClr val="001F40"/>
                </a:solidFill>
                <a:latin typeface="Arial" panose="020B0604020202020204" pitchFamily="34" charset="0"/>
                <a:cs typeface="Arial" panose="020B0604020202020204" pitchFamily="34" charset="0"/>
              </a:rPr>
              <a:t>aplicado</a:t>
            </a:r>
            <a:r>
              <a:rPr lang="es-ES" sz="2000" spc="-10" dirty="0" smtClean="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potencia</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nominal</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del</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transformador</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estandarizada.</a:t>
            </a:r>
          </a:p>
          <a:p>
            <a:pPr marL="12700" algn="just">
              <a:spcBef>
                <a:spcPts val="100"/>
              </a:spcBef>
            </a:pPr>
            <a:r>
              <a:rPr lang="es-ES" sz="2000" spc="15" dirty="0">
                <a:solidFill>
                  <a:srgbClr val="001F40"/>
                </a:solidFill>
                <a:latin typeface="Arial" panose="020B0604020202020204" pitchFamily="34" charset="0"/>
                <a:cs typeface="Arial" panose="020B0604020202020204" pitchFamily="34" charset="0"/>
              </a:rPr>
              <a:t>Teniendo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en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cuenta</a:t>
            </a:r>
            <a:r>
              <a:rPr lang="es-ES" sz="2000" spc="5" dirty="0">
                <a:solidFill>
                  <a:srgbClr val="001F40"/>
                </a:solidFill>
                <a:latin typeface="Arial" panose="020B0604020202020204" pitchFamily="34" charset="0"/>
                <a:cs typeface="Arial" panose="020B0604020202020204" pitchFamily="34" charset="0"/>
              </a:rPr>
              <a:t> </a:t>
            </a:r>
            <a:r>
              <a:rPr lang="es-ES" sz="2000" dirty="0">
                <a:solidFill>
                  <a:srgbClr val="001F40"/>
                </a:solidFill>
                <a:latin typeface="Arial" panose="020B0604020202020204" pitchFamily="34" charset="0"/>
                <a:cs typeface="Arial" panose="020B0604020202020204" pitchFamily="34" charset="0"/>
              </a:rPr>
              <a:t>las </a:t>
            </a:r>
            <a:r>
              <a:rPr lang="es-ES" sz="2000" spc="20" dirty="0">
                <a:solidFill>
                  <a:srgbClr val="001F40"/>
                </a:solidFill>
                <a:latin typeface="Arial" panose="020B0604020202020204" pitchFamily="34" charset="0"/>
                <a:cs typeface="Arial" panose="020B0604020202020204" pitchFamily="34" charset="0"/>
              </a:rPr>
              <a:t>cortas</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distancias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cable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(&lt;</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50</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m),</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aislamiento</a:t>
            </a:r>
            <a:r>
              <a:rPr lang="es-ES" sz="2000" spc="5" dirty="0">
                <a:solidFill>
                  <a:srgbClr val="001F40"/>
                </a:solidFill>
                <a:latin typeface="Arial" panose="020B0604020202020204" pitchFamily="34" charset="0"/>
                <a:cs typeface="Arial" panose="020B0604020202020204" pitchFamily="34" charset="0"/>
              </a:rPr>
              <a:t> </a:t>
            </a:r>
            <a:r>
              <a:rPr lang="es-ES" sz="2000" dirty="0">
                <a:solidFill>
                  <a:srgbClr val="001F40"/>
                </a:solidFill>
                <a:latin typeface="Arial" panose="020B0604020202020204" pitchFamily="34" charset="0"/>
                <a:cs typeface="Arial" panose="020B0604020202020204" pitchFamily="34" charset="0"/>
              </a:rPr>
              <a:t>a </a:t>
            </a:r>
            <a:r>
              <a:rPr lang="es-ES" sz="2000" spc="35" dirty="0">
                <a:solidFill>
                  <a:srgbClr val="001F40"/>
                </a:solidFill>
                <a:latin typeface="Arial" panose="020B0604020202020204" pitchFamily="34" charset="0"/>
                <a:cs typeface="Arial" panose="020B0604020202020204" pitchFamily="34" charset="0"/>
              </a:rPr>
              <a:t>gran</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altitud</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 </a:t>
            </a:r>
            <a:r>
              <a:rPr lang="es-ES" sz="2000" dirty="0" smtClean="0">
                <a:solidFill>
                  <a:srgbClr val="001F40"/>
                </a:solidFill>
                <a:latin typeface="Arial" panose="020B0604020202020204" pitchFamily="34" charset="0"/>
                <a:cs typeface="Arial" panose="020B0604020202020204" pitchFamily="34" charset="0"/>
              </a:rPr>
              <a:t>las </a:t>
            </a:r>
            <a:r>
              <a:rPr lang="es-ES" sz="2000" spc="20" dirty="0" smtClean="0">
                <a:solidFill>
                  <a:srgbClr val="001F40"/>
                </a:solidFill>
                <a:latin typeface="Arial" panose="020B0604020202020204" pitchFamily="34" charset="0"/>
                <a:cs typeface="Arial" panose="020B0604020202020204" pitchFamily="34" charset="0"/>
              </a:rPr>
              <a:t>limitaciones</a:t>
            </a:r>
            <a:r>
              <a:rPr lang="es-ES" sz="2000" spc="-5" dirty="0" smtClean="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refrigeración,</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opción</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óptima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para</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cargas</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50" dirty="0">
                <a:solidFill>
                  <a:srgbClr val="001F40"/>
                </a:solidFill>
                <a:latin typeface="Arial" panose="020B0604020202020204" pitchFamily="34" charset="0"/>
                <a:cs typeface="Arial" panose="020B0604020202020204" pitchFamily="34" charset="0"/>
              </a:rPr>
              <a:t>motor</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&lt;</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500</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kW</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es </a:t>
            </a:r>
            <a:r>
              <a:rPr lang="es-ES" sz="2000" spc="25" dirty="0">
                <a:solidFill>
                  <a:srgbClr val="001F40"/>
                </a:solidFill>
                <a:latin typeface="Arial" panose="020B0604020202020204" pitchFamily="34" charset="0"/>
                <a:cs typeface="Arial" panose="020B0604020202020204" pitchFamily="34" charset="0"/>
              </a:rPr>
              <a:t>utilizar</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400</a:t>
            </a:r>
            <a:r>
              <a:rPr lang="es-ES" sz="2000" spc="-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V.</a:t>
            </a:r>
            <a:r>
              <a:rPr lang="es-ES" sz="2000" dirty="0">
                <a:solidFill>
                  <a:srgbClr val="001F40"/>
                </a:solidFill>
                <a:latin typeface="Arial" panose="020B0604020202020204" pitchFamily="34" charset="0"/>
                <a:cs typeface="Arial" panose="020B0604020202020204" pitchFamily="34" charset="0"/>
              </a:rPr>
              <a:t> </a:t>
            </a:r>
            <a:r>
              <a:rPr lang="es-ES" sz="2000" dirty="0" smtClean="0">
                <a:solidFill>
                  <a:srgbClr val="001F40"/>
                </a:solidFill>
                <a:latin typeface="Arial" panose="020B0604020202020204" pitchFamily="34" charset="0"/>
                <a:cs typeface="Arial" panose="020B0604020202020204" pitchFamily="34" charset="0"/>
              </a:rPr>
              <a:t>Esto </a:t>
            </a:r>
            <a:r>
              <a:rPr lang="es-ES" sz="2000" spc="35" dirty="0" smtClean="0">
                <a:solidFill>
                  <a:srgbClr val="001F40"/>
                </a:solidFill>
                <a:latin typeface="Arial" panose="020B0604020202020204" pitchFamily="34" charset="0"/>
                <a:cs typeface="Arial" panose="020B0604020202020204" pitchFamily="34" charset="0"/>
              </a:rPr>
              <a:t>permite </a:t>
            </a:r>
            <a:r>
              <a:rPr lang="es-ES" sz="2000" spc="10" dirty="0">
                <a:solidFill>
                  <a:srgbClr val="001F40"/>
                </a:solidFill>
                <a:latin typeface="Arial" panose="020B0604020202020204" pitchFamily="34" charset="0"/>
                <a:cs typeface="Arial" panose="020B0604020202020204" pitchFamily="34" charset="0"/>
              </a:rPr>
              <a:t>el </a:t>
            </a:r>
            <a:r>
              <a:rPr lang="es-ES" sz="2000" spc="20" dirty="0">
                <a:solidFill>
                  <a:srgbClr val="001F40"/>
                </a:solidFill>
                <a:latin typeface="Arial" panose="020B0604020202020204" pitchFamily="34" charset="0"/>
                <a:cs typeface="Arial" panose="020B0604020202020204" pitchFamily="34" charset="0"/>
              </a:rPr>
              <a:t>uso de </a:t>
            </a:r>
            <a:r>
              <a:rPr lang="es-ES" sz="2000" spc="-25" dirty="0">
                <a:solidFill>
                  <a:srgbClr val="001F40"/>
                </a:solidFill>
                <a:latin typeface="Arial" panose="020B0604020202020204" pitchFamily="34" charset="0"/>
                <a:cs typeface="Arial" panose="020B0604020202020204" pitchFamily="34" charset="0"/>
              </a:rPr>
              <a:t>MCC </a:t>
            </a:r>
            <a:r>
              <a:rPr lang="es-ES" sz="2000" spc="5" dirty="0">
                <a:solidFill>
                  <a:srgbClr val="001F40"/>
                </a:solidFill>
                <a:latin typeface="Arial" panose="020B0604020202020204" pitchFamily="34" charset="0"/>
                <a:cs typeface="Arial" panose="020B0604020202020204" pitchFamily="34" charset="0"/>
              </a:rPr>
              <a:t>y </a:t>
            </a:r>
            <a:r>
              <a:rPr lang="es-ES" sz="2000" spc="-45" dirty="0">
                <a:solidFill>
                  <a:srgbClr val="001F40"/>
                </a:solidFill>
                <a:latin typeface="Arial" panose="020B0604020202020204" pitchFamily="34" charset="0"/>
                <a:cs typeface="Arial" panose="020B0604020202020204" pitchFamily="34" charset="0"/>
              </a:rPr>
              <a:t>VSD </a:t>
            </a:r>
            <a:r>
              <a:rPr lang="es-ES" sz="2000" spc="20" dirty="0">
                <a:solidFill>
                  <a:srgbClr val="001F40"/>
                </a:solidFill>
                <a:latin typeface="Arial" panose="020B0604020202020204" pitchFamily="34" charset="0"/>
                <a:cs typeface="Arial" panose="020B0604020202020204" pitchFamily="34" charset="0"/>
              </a:rPr>
              <a:t>rentables </a:t>
            </a:r>
            <a:r>
              <a:rPr lang="es-ES" sz="2000" spc="5" dirty="0">
                <a:solidFill>
                  <a:srgbClr val="001F40"/>
                </a:solidFill>
                <a:latin typeface="Arial" panose="020B0604020202020204" pitchFamily="34" charset="0"/>
                <a:cs typeface="Arial" panose="020B0604020202020204" pitchFamily="34" charset="0"/>
              </a:rPr>
              <a:t>y </a:t>
            </a:r>
            <a:r>
              <a:rPr lang="es-ES" sz="2000" spc="20" dirty="0">
                <a:solidFill>
                  <a:srgbClr val="001F40"/>
                </a:solidFill>
                <a:latin typeface="Arial" panose="020B0604020202020204" pitchFamily="34" charset="0"/>
                <a:cs typeface="Arial" panose="020B0604020202020204" pitchFamily="34" charset="0"/>
              </a:rPr>
              <a:t>de bajo </a:t>
            </a:r>
            <a:r>
              <a:rPr lang="es-ES" sz="2000" spc="10" dirty="0">
                <a:solidFill>
                  <a:srgbClr val="001F40"/>
                </a:solidFill>
                <a:latin typeface="Arial" panose="020B0604020202020204" pitchFamily="34" charset="0"/>
                <a:cs typeface="Arial" panose="020B0604020202020204" pitchFamily="34" charset="0"/>
              </a:rPr>
              <a:t>espacio </a:t>
            </a:r>
            <a:r>
              <a:rPr lang="es-ES" sz="2000" spc="15" dirty="0">
                <a:solidFill>
                  <a:srgbClr val="001F40"/>
                </a:solidFill>
                <a:latin typeface="Arial" panose="020B0604020202020204" pitchFamily="34" charset="0"/>
                <a:cs typeface="Arial" panose="020B0604020202020204" pitchFamily="34" charset="0"/>
              </a:rPr>
              <a:t>físico </a:t>
            </a:r>
            <a:r>
              <a:rPr lang="es-ES" sz="2000" spc="30" dirty="0">
                <a:solidFill>
                  <a:srgbClr val="001F40"/>
                </a:solidFill>
                <a:latin typeface="Arial" panose="020B0604020202020204" pitchFamily="34" charset="0"/>
                <a:cs typeface="Arial" panose="020B0604020202020204" pitchFamily="34" charset="0"/>
              </a:rPr>
              <a:t>que minimizan </a:t>
            </a:r>
            <a:r>
              <a:rPr lang="es-ES" sz="2000" spc="10" dirty="0">
                <a:solidFill>
                  <a:srgbClr val="001F40"/>
                </a:solidFill>
                <a:latin typeface="Arial" panose="020B0604020202020204" pitchFamily="34" charset="0"/>
                <a:cs typeface="Arial" panose="020B0604020202020204" pitchFamily="34" charset="0"/>
              </a:rPr>
              <a:t>el </a:t>
            </a:r>
            <a:r>
              <a:rPr lang="es-ES" sz="2000" spc="15" dirty="0">
                <a:solidFill>
                  <a:srgbClr val="001F40"/>
                </a:solidFill>
                <a:latin typeface="Arial" panose="020B0604020202020204" pitchFamily="34" charset="0"/>
                <a:cs typeface="Arial" panose="020B0604020202020204" pitchFamily="34" charset="0"/>
              </a:rPr>
              <a:t>costo </a:t>
            </a:r>
            <a:r>
              <a:rPr lang="es-ES" sz="2000" spc="35" dirty="0">
                <a:solidFill>
                  <a:srgbClr val="001F40"/>
                </a:solidFill>
                <a:latin typeface="Arial" panose="020B0604020202020204" pitchFamily="34" charset="0"/>
                <a:cs typeface="Arial" panose="020B0604020202020204" pitchFamily="34" charset="0"/>
              </a:rPr>
              <a:t>total </a:t>
            </a:r>
            <a:r>
              <a:rPr lang="es-ES" sz="2000" spc="20"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la </a:t>
            </a:r>
            <a:r>
              <a:rPr lang="es-ES" sz="2000" spc="-45" dirty="0" smtClean="0">
                <a:solidFill>
                  <a:srgbClr val="001F40"/>
                </a:solidFill>
                <a:latin typeface="Arial" panose="020B0604020202020204" pitchFamily="34" charset="0"/>
                <a:cs typeface="Arial" panose="020B0604020202020204" pitchFamily="34" charset="0"/>
              </a:rPr>
              <a:t>E-</a:t>
            </a:r>
            <a:r>
              <a:rPr lang="es-ES" sz="2000" spc="-45" dirty="0" err="1" smtClean="0">
                <a:solidFill>
                  <a:srgbClr val="001F40"/>
                </a:solidFill>
                <a:latin typeface="Arial" panose="020B0604020202020204" pitchFamily="34" charset="0"/>
                <a:cs typeface="Arial" panose="020B0604020202020204" pitchFamily="34" charset="0"/>
              </a:rPr>
              <a:t>H</a:t>
            </a:r>
            <a:r>
              <a:rPr lang="es-ES" sz="2000" spc="15" dirty="0" err="1" smtClean="0">
                <a:solidFill>
                  <a:srgbClr val="001F40"/>
                </a:solidFill>
                <a:latin typeface="Arial" panose="020B0604020202020204" pitchFamily="34" charset="0"/>
                <a:cs typeface="Arial" panose="020B0604020202020204" pitchFamily="34" charset="0"/>
              </a:rPr>
              <a:t>ouse</a:t>
            </a:r>
            <a:r>
              <a:rPr lang="es-ES" sz="2000" spc="1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incluido </a:t>
            </a:r>
            <a:r>
              <a:rPr lang="es-ES" sz="2000" spc="10" dirty="0">
                <a:solidFill>
                  <a:srgbClr val="001F40"/>
                </a:solidFill>
                <a:latin typeface="Arial" panose="020B0604020202020204" pitchFamily="34" charset="0"/>
                <a:cs typeface="Arial" panose="020B0604020202020204" pitchFamily="34" charset="0"/>
              </a:rPr>
              <a:t>su </a:t>
            </a:r>
            <a:r>
              <a:rPr lang="es-ES" sz="2000" spc="30" dirty="0">
                <a:solidFill>
                  <a:srgbClr val="001F40"/>
                </a:solidFill>
                <a:latin typeface="Arial" panose="020B0604020202020204" pitchFamily="34" charset="0"/>
                <a:cs typeface="Arial" panose="020B0604020202020204" pitchFamily="34" charset="0"/>
              </a:rPr>
              <a:t>transporte </a:t>
            </a:r>
            <a:r>
              <a:rPr lang="es-ES" sz="2000" spc="10" dirty="0">
                <a:solidFill>
                  <a:srgbClr val="001F40"/>
                </a:solidFill>
                <a:latin typeface="Arial" panose="020B0604020202020204" pitchFamily="34" charset="0"/>
                <a:cs typeface="Arial" panose="020B0604020202020204" pitchFamily="34" charset="0"/>
              </a:rPr>
              <a:t>al </a:t>
            </a:r>
            <a:r>
              <a:rPr lang="es-ES" sz="2000" spc="15" dirty="0">
                <a:solidFill>
                  <a:srgbClr val="001F40"/>
                </a:solidFill>
                <a:latin typeface="Arial" panose="020B0604020202020204" pitchFamily="34" charset="0"/>
                <a:cs typeface="Arial" panose="020B0604020202020204" pitchFamily="34" charset="0"/>
              </a:rPr>
              <a:t>sitio. </a:t>
            </a:r>
            <a:r>
              <a:rPr lang="es-ES" sz="2000" spc="-5" dirty="0">
                <a:solidFill>
                  <a:srgbClr val="001F40"/>
                </a:solidFill>
                <a:latin typeface="Arial" panose="020B0604020202020204" pitchFamily="34" charset="0"/>
                <a:cs typeface="Arial" panose="020B0604020202020204" pitchFamily="34" charset="0"/>
              </a:rPr>
              <a:t>Los </a:t>
            </a:r>
            <a:r>
              <a:rPr lang="es-ES" sz="2000" spc="35" dirty="0">
                <a:solidFill>
                  <a:srgbClr val="001F40"/>
                </a:solidFill>
                <a:latin typeface="Arial" panose="020B0604020202020204" pitchFamily="34" charset="0"/>
                <a:cs typeface="Arial" panose="020B0604020202020204" pitchFamily="34" charset="0"/>
              </a:rPr>
              <a:t>motores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a:t>
            </a:r>
            <a:r>
              <a:rPr lang="es-ES" sz="2000" spc="20"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1,5 </a:t>
            </a:r>
            <a:r>
              <a:rPr lang="es-ES" sz="2000" spc="20" dirty="0">
                <a:solidFill>
                  <a:srgbClr val="001F40"/>
                </a:solidFill>
                <a:latin typeface="Arial" panose="020B0604020202020204" pitchFamily="34" charset="0"/>
                <a:cs typeface="Arial" panose="020B0604020202020204" pitchFamily="34" charset="0"/>
              </a:rPr>
              <a:t>MW </a:t>
            </a:r>
            <a:r>
              <a:rPr lang="es-ES" sz="2000" spc="25" dirty="0">
                <a:solidFill>
                  <a:srgbClr val="001F40"/>
                </a:solidFill>
                <a:latin typeface="Arial" panose="020B0604020202020204" pitchFamily="34" charset="0"/>
                <a:cs typeface="Arial" panose="020B0604020202020204" pitchFamily="34" charset="0"/>
              </a:rPr>
              <a:t>para </a:t>
            </a:r>
            <a:r>
              <a:rPr lang="es-ES" sz="2000" spc="20" dirty="0">
                <a:solidFill>
                  <a:srgbClr val="001F40"/>
                </a:solidFill>
                <a:latin typeface="Arial" panose="020B0604020202020204" pitchFamily="34" charset="0"/>
                <a:cs typeface="Arial" panose="020B0604020202020204" pitchFamily="34" charset="0"/>
              </a:rPr>
              <a:t>sopladores de </a:t>
            </a:r>
            <a:r>
              <a:rPr lang="es-ES" sz="2000" spc="25" dirty="0">
                <a:solidFill>
                  <a:srgbClr val="001F40"/>
                </a:solidFill>
                <a:latin typeface="Arial" panose="020B0604020202020204" pitchFamily="34" charset="0"/>
                <a:cs typeface="Arial" panose="020B0604020202020204" pitchFamily="34" charset="0"/>
              </a:rPr>
              <a:t>vapor </a:t>
            </a:r>
            <a:r>
              <a:rPr lang="es-ES" sz="2000" spc="-5" dirty="0" smtClean="0">
                <a:solidFill>
                  <a:srgbClr val="001F40"/>
                </a:solidFill>
                <a:latin typeface="Arial" panose="020B0604020202020204" pitchFamily="34" charset="0"/>
                <a:cs typeface="Arial" panose="020B0604020202020204" pitchFamily="34" charset="0"/>
              </a:rPr>
              <a:t>se </a:t>
            </a:r>
            <a:r>
              <a:rPr lang="es-ES" sz="2000" spc="30" dirty="0" smtClean="0">
                <a:solidFill>
                  <a:srgbClr val="001F40"/>
                </a:solidFill>
                <a:latin typeface="Arial" panose="020B0604020202020204" pitchFamily="34" charset="0"/>
                <a:cs typeface="Arial" panose="020B0604020202020204" pitchFamily="34" charset="0"/>
              </a:rPr>
              <a:t>alimentan </a:t>
            </a:r>
            <a:r>
              <a:rPr lang="es-ES" sz="2000" dirty="0">
                <a:solidFill>
                  <a:srgbClr val="001F40"/>
                </a:solidFill>
                <a:latin typeface="Arial" panose="020B0604020202020204" pitchFamily="34" charset="0"/>
                <a:cs typeface="Arial" panose="020B0604020202020204" pitchFamily="34" charset="0"/>
              </a:rPr>
              <a:t>a </a:t>
            </a:r>
            <a:r>
              <a:rPr lang="es-ES" sz="2000" spc="15" dirty="0">
                <a:solidFill>
                  <a:srgbClr val="001F40"/>
                </a:solidFill>
                <a:latin typeface="Arial" panose="020B0604020202020204" pitchFamily="34" charset="0"/>
                <a:cs typeface="Arial" panose="020B0604020202020204" pitchFamily="34" charset="0"/>
              </a:rPr>
              <a:t>través </a:t>
            </a:r>
            <a:r>
              <a:rPr lang="es-ES" sz="2000" spc="20" dirty="0">
                <a:solidFill>
                  <a:srgbClr val="001F40"/>
                </a:solidFill>
                <a:latin typeface="Arial" panose="020B0604020202020204" pitchFamily="34" charset="0"/>
                <a:cs typeface="Arial" panose="020B0604020202020204" pitchFamily="34" charset="0"/>
              </a:rPr>
              <a:t>de </a:t>
            </a:r>
            <a:r>
              <a:rPr lang="es-ES" sz="2000" spc="-45" dirty="0">
                <a:solidFill>
                  <a:srgbClr val="001F40"/>
                </a:solidFill>
                <a:latin typeface="Arial" panose="020B0604020202020204" pitchFamily="34" charset="0"/>
                <a:cs typeface="Arial" panose="020B0604020202020204" pitchFamily="34" charset="0"/>
              </a:rPr>
              <a:t>VSD </a:t>
            </a:r>
            <a:r>
              <a:rPr lang="es-ES" sz="2000" spc="25" dirty="0">
                <a:solidFill>
                  <a:srgbClr val="001F40"/>
                </a:solidFill>
                <a:latin typeface="Arial" panose="020B0604020202020204" pitchFamily="34" charset="0"/>
                <a:cs typeface="Arial" panose="020B0604020202020204" pitchFamily="34" charset="0"/>
              </a:rPr>
              <a:t>directamente </a:t>
            </a:r>
            <a:r>
              <a:rPr lang="es-ES" sz="2000" spc="15" dirty="0">
                <a:solidFill>
                  <a:srgbClr val="001F40"/>
                </a:solidFill>
                <a:latin typeface="Arial" panose="020B0604020202020204" pitchFamily="34" charset="0"/>
                <a:cs typeface="Arial" panose="020B0604020202020204" pitchFamily="34" charset="0"/>
              </a:rPr>
              <a:t>desde </a:t>
            </a:r>
            <a:r>
              <a:rPr lang="es-ES" sz="2000" spc="10" dirty="0">
                <a:solidFill>
                  <a:srgbClr val="001F40"/>
                </a:solidFill>
                <a:latin typeface="Arial" panose="020B0604020202020204" pitchFamily="34" charset="0"/>
                <a:cs typeface="Arial" panose="020B0604020202020204" pitchFamily="34" charset="0"/>
              </a:rPr>
              <a:t>la </a:t>
            </a:r>
            <a:r>
              <a:rPr lang="es-ES" sz="2000" spc="30" dirty="0">
                <a:solidFill>
                  <a:srgbClr val="001F40"/>
                </a:solidFill>
                <a:latin typeface="Arial" panose="020B0604020202020204" pitchFamily="34" charset="0"/>
                <a:cs typeface="Arial" panose="020B0604020202020204" pitchFamily="34" charset="0"/>
              </a:rPr>
              <a:t>barra </a:t>
            </a:r>
            <a:r>
              <a:rPr lang="es-ES" sz="2000" spc="20" dirty="0">
                <a:solidFill>
                  <a:srgbClr val="001F40"/>
                </a:solidFill>
                <a:latin typeface="Arial" panose="020B0604020202020204" pitchFamily="34" charset="0"/>
                <a:cs typeface="Arial" panose="020B0604020202020204" pitchFamily="34" charset="0"/>
              </a:rPr>
              <a:t>colectora de </a:t>
            </a:r>
            <a:r>
              <a:rPr lang="es-ES" sz="2000" spc="5" dirty="0">
                <a:solidFill>
                  <a:srgbClr val="001F40"/>
                </a:solidFill>
                <a:latin typeface="Arial" panose="020B0604020202020204" pitchFamily="34" charset="0"/>
                <a:cs typeface="Arial" panose="020B0604020202020204" pitchFamily="34" charset="0"/>
              </a:rPr>
              <a:t>MT </a:t>
            </a:r>
            <a:r>
              <a:rPr lang="es-ES" sz="2000" spc="25" dirty="0">
                <a:solidFill>
                  <a:srgbClr val="001F40"/>
                </a:solidFill>
                <a:latin typeface="Arial" panose="020B0604020202020204" pitchFamily="34" charset="0"/>
                <a:cs typeface="Arial" panose="020B0604020202020204" pitchFamily="34" charset="0"/>
              </a:rPr>
              <a:t>para </a:t>
            </a:r>
            <a:r>
              <a:rPr lang="es-ES" sz="2000" spc="20" dirty="0">
                <a:solidFill>
                  <a:srgbClr val="001F40"/>
                </a:solidFill>
                <a:latin typeface="Arial" panose="020B0604020202020204" pitchFamily="34" charset="0"/>
                <a:cs typeface="Arial" panose="020B0604020202020204" pitchFamily="34" charset="0"/>
              </a:rPr>
              <a:t>evitar </a:t>
            </a:r>
            <a:r>
              <a:rPr lang="es-ES" sz="2000" spc="10" dirty="0">
                <a:solidFill>
                  <a:srgbClr val="001F40"/>
                </a:solidFill>
                <a:latin typeface="Arial" panose="020B0604020202020204" pitchFamily="34" charset="0"/>
                <a:cs typeface="Arial" panose="020B0604020202020204" pitchFamily="34" charset="0"/>
              </a:rPr>
              <a:t>el </a:t>
            </a:r>
            <a:r>
              <a:rPr lang="es-ES" sz="2000" spc="20" dirty="0">
                <a:solidFill>
                  <a:srgbClr val="001F40"/>
                </a:solidFill>
                <a:latin typeface="Arial" panose="020B0604020202020204" pitchFamily="34" charset="0"/>
                <a:cs typeface="Arial" panose="020B0604020202020204" pitchFamily="34" charset="0"/>
              </a:rPr>
              <a:t>uso </a:t>
            </a:r>
            <a:r>
              <a:rPr lang="es-ES" sz="2000" spc="20" dirty="0" smtClean="0">
                <a:solidFill>
                  <a:srgbClr val="001F40"/>
                </a:solidFill>
                <a:latin typeface="Arial" panose="020B0604020202020204" pitchFamily="34" charset="0"/>
                <a:cs typeface="Arial" panose="020B0604020202020204" pitchFamily="34" charset="0"/>
              </a:rPr>
              <a:t>de </a:t>
            </a:r>
            <a:r>
              <a:rPr lang="es-ES" sz="2000" spc="30" dirty="0" smtClean="0">
                <a:solidFill>
                  <a:srgbClr val="001F40"/>
                </a:solidFill>
                <a:latin typeface="Arial" panose="020B0604020202020204" pitchFamily="34" charset="0"/>
                <a:cs typeface="Arial" panose="020B0604020202020204" pitchFamily="34" charset="0"/>
              </a:rPr>
              <a:t>transformadores</a:t>
            </a:r>
            <a:r>
              <a:rPr lang="es-ES" sz="2000" spc="-10" dirty="0" smtClean="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adicionales.</a:t>
            </a:r>
          </a:p>
          <a:p>
            <a:pPr marL="12700" algn="just">
              <a:spcBef>
                <a:spcPts val="100"/>
              </a:spcBef>
            </a:pPr>
            <a:r>
              <a:rPr lang="es-ES" sz="2000" spc="-15" dirty="0">
                <a:solidFill>
                  <a:srgbClr val="001F40"/>
                </a:solidFill>
                <a:latin typeface="Arial" panose="020B0604020202020204" pitchFamily="34" charset="0"/>
                <a:cs typeface="Arial" panose="020B0604020202020204" pitchFamily="34" charset="0"/>
              </a:rPr>
              <a:t>Las</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estaciones</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bombeo</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para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salmuera</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agua</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clara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requieren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pequeñas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cargas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&lt;</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200</a:t>
            </a:r>
            <a:r>
              <a:rPr lang="es-ES" sz="2000" dirty="0">
                <a:solidFill>
                  <a:srgbClr val="001F40"/>
                </a:solidFill>
                <a:latin typeface="Arial" panose="020B0604020202020204" pitchFamily="34" charset="0"/>
                <a:cs typeface="Arial" panose="020B0604020202020204" pitchFamily="34" charset="0"/>
              </a:rPr>
              <a:t> </a:t>
            </a:r>
            <a:r>
              <a:rPr lang="es-ES" sz="2000" spc="-15" dirty="0" err="1">
                <a:solidFill>
                  <a:srgbClr val="001F40"/>
                </a:solidFill>
                <a:latin typeface="Arial" panose="020B0604020202020204" pitchFamily="34" charset="0"/>
                <a:cs typeface="Arial" panose="020B0604020202020204" pitchFamily="34" charset="0"/>
              </a:rPr>
              <a:t>kVA</a:t>
            </a:r>
            <a:r>
              <a:rPr lang="es-ES" sz="2000" spc="-15" dirty="0">
                <a:solidFill>
                  <a:srgbClr val="001F40"/>
                </a:solidFill>
                <a:latin typeface="Arial" panose="020B0604020202020204" pitchFamily="34" charset="0"/>
                <a:cs typeface="Arial" panose="020B0604020202020204" pitchFamily="34" charset="0"/>
              </a:rPr>
              <a:t>.</a:t>
            </a:r>
            <a:endParaRPr lang="es-ES" sz="2000" dirty="0">
              <a:latin typeface="Arial" panose="020B0604020202020204" pitchFamily="34" charset="0"/>
              <a:cs typeface="Arial" panose="020B0604020202020204" pitchFamily="34" charset="0"/>
            </a:endParaRPr>
          </a:p>
          <a:p>
            <a:pPr marL="12700" marR="5080" algn="just"/>
            <a:r>
              <a:rPr lang="es-ES" sz="2000" dirty="0">
                <a:solidFill>
                  <a:srgbClr val="001F40"/>
                </a:solidFill>
                <a:latin typeface="Arial" panose="020B0604020202020204" pitchFamily="34" charset="0"/>
                <a:cs typeface="Arial" panose="020B0604020202020204" pitchFamily="34" charset="0"/>
              </a:rPr>
              <a:t>Están </a:t>
            </a:r>
            <a:r>
              <a:rPr lang="es-ES" sz="2000" spc="20" dirty="0">
                <a:solidFill>
                  <a:srgbClr val="001F40"/>
                </a:solidFill>
                <a:latin typeface="Arial" panose="020B0604020202020204" pitchFamily="34" charset="0"/>
                <a:cs typeface="Arial" panose="020B0604020202020204" pitchFamily="34" charset="0"/>
              </a:rPr>
              <a:t>ubicados </a:t>
            </a:r>
            <a:r>
              <a:rPr lang="es-ES" sz="2000" spc="40" dirty="0">
                <a:solidFill>
                  <a:srgbClr val="001F40"/>
                </a:solidFill>
                <a:latin typeface="Arial" panose="020B0604020202020204" pitchFamily="34" charset="0"/>
                <a:cs typeface="Arial" panose="020B0604020202020204" pitchFamily="34" charset="0"/>
              </a:rPr>
              <a:t>remotamente </a:t>
            </a:r>
            <a:r>
              <a:rPr lang="es-ES" sz="2000" spc="5" dirty="0">
                <a:solidFill>
                  <a:srgbClr val="001F40"/>
                </a:solidFill>
                <a:latin typeface="Arial" panose="020B0604020202020204" pitchFamily="34" charset="0"/>
                <a:cs typeface="Arial" panose="020B0604020202020204" pitchFamily="34" charset="0"/>
              </a:rPr>
              <a:t>y </a:t>
            </a:r>
            <a:r>
              <a:rPr lang="es-ES" sz="2000" spc="20" dirty="0">
                <a:solidFill>
                  <a:srgbClr val="001F40"/>
                </a:solidFill>
                <a:latin typeface="Arial" panose="020B0604020202020204" pitchFamily="34" charset="0"/>
                <a:cs typeface="Arial" panose="020B0604020202020204" pitchFamily="34" charset="0"/>
              </a:rPr>
              <a:t>son </a:t>
            </a:r>
            <a:r>
              <a:rPr lang="es-ES" sz="2000" spc="25" dirty="0">
                <a:solidFill>
                  <a:srgbClr val="001F40"/>
                </a:solidFill>
                <a:latin typeface="Arial" panose="020B0604020202020204" pitchFamily="34" charset="0"/>
                <a:cs typeface="Arial" panose="020B0604020202020204" pitchFamily="34" charset="0"/>
              </a:rPr>
              <a:t>alimentados </a:t>
            </a:r>
            <a:r>
              <a:rPr lang="es-ES" sz="2000" spc="45" dirty="0">
                <a:solidFill>
                  <a:srgbClr val="001F40"/>
                </a:solidFill>
                <a:latin typeface="Arial" panose="020B0604020202020204" pitchFamily="34" charset="0"/>
                <a:cs typeface="Arial" panose="020B0604020202020204" pitchFamily="34" charset="0"/>
              </a:rPr>
              <a:t>por </a:t>
            </a:r>
            <a:r>
              <a:rPr lang="es-ES" sz="2000" spc="10" dirty="0">
                <a:solidFill>
                  <a:srgbClr val="001F40"/>
                </a:solidFill>
                <a:latin typeface="Arial" panose="020B0604020202020204" pitchFamily="34" charset="0"/>
                <a:cs typeface="Arial" panose="020B0604020202020204" pitchFamily="34" charset="0"/>
              </a:rPr>
              <a:t>líneas </a:t>
            </a:r>
            <a:r>
              <a:rPr lang="es-ES" sz="2000" spc="5" dirty="0">
                <a:solidFill>
                  <a:srgbClr val="001F40"/>
                </a:solidFill>
                <a:latin typeface="Arial" panose="020B0604020202020204" pitchFamily="34" charset="0"/>
                <a:cs typeface="Arial" panose="020B0604020202020204" pitchFamily="34" charset="0"/>
              </a:rPr>
              <a:t>aéreas. </a:t>
            </a:r>
            <a:r>
              <a:rPr lang="es-ES" sz="2000" spc="-5" dirty="0">
                <a:solidFill>
                  <a:srgbClr val="001F40"/>
                </a:solidFill>
                <a:latin typeface="Arial" panose="020B0604020202020204" pitchFamily="34" charset="0"/>
                <a:cs typeface="Arial" panose="020B0604020202020204" pitchFamily="34" charset="0"/>
              </a:rPr>
              <a:t>Cada </a:t>
            </a:r>
            <a:r>
              <a:rPr lang="es-ES" sz="2000" spc="20" dirty="0">
                <a:solidFill>
                  <a:srgbClr val="001F40"/>
                </a:solidFill>
                <a:latin typeface="Arial" panose="020B0604020202020204" pitchFamily="34" charset="0"/>
                <a:cs typeface="Arial" panose="020B0604020202020204" pitchFamily="34" charset="0"/>
              </a:rPr>
              <a:t>línea </a:t>
            </a:r>
            <a:r>
              <a:rPr lang="es-ES" sz="2000" spc="25"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a:t>
            </a:r>
            <a:r>
              <a:rPr lang="es-ES" sz="2000" spc="30" dirty="0" smtClean="0">
                <a:solidFill>
                  <a:srgbClr val="001F40"/>
                </a:solidFill>
                <a:latin typeface="Arial" panose="020B0604020202020204" pitchFamily="34" charset="0"/>
                <a:cs typeface="Arial" panose="020B0604020202020204" pitchFamily="34" charset="0"/>
              </a:rPr>
              <a:t>alimenta </a:t>
            </a:r>
            <a:r>
              <a:rPr lang="es-ES" sz="2000" spc="10" dirty="0" smtClean="0">
                <a:solidFill>
                  <a:srgbClr val="001F40"/>
                </a:solidFill>
                <a:latin typeface="Arial" panose="020B0604020202020204" pitchFamily="34" charset="0"/>
                <a:cs typeface="Arial" panose="020B0604020202020204" pitchFamily="34" charset="0"/>
              </a:rPr>
              <a:t>varias</a:t>
            </a:r>
            <a:r>
              <a:rPr lang="es-ES" sz="2000" dirty="0" smtClean="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estaciones</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bombeo</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con</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carga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máxima</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2</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MVA</a:t>
            </a:r>
            <a:r>
              <a:rPr lang="es-ES" sz="2000" dirty="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por</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línea.</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conexión</a:t>
            </a:r>
            <a:r>
              <a:rPr lang="es-ES" sz="2000" dirty="0">
                <a:solidFill>
                  <a:srgbClr val="001F40"/>
                </a:solidFill>
                <a:latin typeface="Arial" panose="020B0604020202020204" pitchFamily="34" charset="0"/>
                <a:cs typeface="Arial" panose="020B0604020202020204" pitchFamily="34" charset="0"/>
              </a:rPr>
              <a:t> a las</a:t>
            </a:r>
            <a:r>
              <a:rPr lang="es-ES" sz="2000" spc="5" dirty="0">
                <a:solidFill>
                  <a:srgbClr val="001F40"/>
                </a:solidFill>
                <a:latin typeface="Arial" panose="020B0604020202020204" pitchFamily="34" charset="0"/>
                <a:cs typeface="Arial" panose="020B0604020202020204" pitchFamily="34" charset="0"/>
              </a:rPr>
              <a:t> </a:t>
            </a:r>
            <a:r>
              <a:rPr lang="es-ES" sz="2000" spc="10" dirty="0" smtClean="0">
                <a:solidFill>
                  <a:srgbClr val="001F40"/>
                </a:solidFill>
                <a:latin typeface="Arial" panose="020B0604020202020204" pitchFamily="34" charset="0"/>
                <a:cs typeface="Arial" panose="020B0604020202020204" pitchFamily="34" charset="0"/>
              </a:rPr>
              <a:t>líneas </a:t>
            </a:r>
            <a:r>
              <a:rPr lang="es-ES" sz="2000" spc="25" dirty="0" smtClean="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 y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protección de </a:t>
            </a:r>
            <a:r>
              <a:rPr lang="es-ES" sz="2000" spc="10" dirty="0">
                <a:solidFill>
                  <a:srgbClr val="001F40"/>
                </a:solidFill>
                <a:latin typeface="Arial" panose="020B0604020202020204" pitchFamily="34" charset="0"/>
                <a:cs typeface="Arial" panose="020B0604020202020204" pitchFamily="34" charset="0"/>
              </a:rPr>
              <a:t>los </a:t>
            </a:r>
            <a:r>
              <a:rPr lang="es-ES" sz="2000" spc="30" dirty="0">
                <a:solidFill>
                  <a:srgbClr val="001F40"/>
                </a:solidFill>
                <a:latin typeface="Arial" panose="020B0604020202020204" pitchFamily="34" charset="0"/>
                <a:cs typeface="Arial" panose="020B0604020202020204" pitchFamily="34" charset="0"/>
              </a:rPr>
              <a:t>transformadores </a:t>
            </a:r>
            <a:r>
              <a:rPr lang="es-ES" sz="2000" spc="25" dirty="0">
                <a:solidFill>
                  <a:srgbClr val="001F40"/>
                </a:solidFill>
                <a:latin typeface="Arial" panose="020B0604020202020204" pitchFamily="34" charset="0"/>
                <a:cs typeface="Arial" panose="020B0604020202020204" pitchFamily="34" charset="0"/>
              </a:rPr>
              <a:t>de </a:t>
            </a:r>
            <a:r>
              <a:rPr lang="es-ES" sz="2000" spc="5" dirty="0">
                <a:solidFill>
                  <a:srgbClr val="001F40"/>
                </a:solidFill>
                <a:latin typeface="Arial" panose="020B0604020202020204" pitchFamily="34" charset="0"/>
                <a:cs typeface="Arial" panose="020B0604020202020204" pitchFamily="34" charset="0"/>
              </a:rPr>
              <a:t>MT/BT </a:t>
            </a:r>
            <a:r>
              <a:rPr lang="es-ES" sz="2000" spc="-5" dirty="0">
                <a:solidFill>
                  <a:srgbClr val="001F40"/>
                </a:solidFill>
                <a:latin typeface="Arial" panose="020B0604020202020204" pitchFamily="34" charset="0"/>
                <a:cs typeface="Arial" panose="020B0604020202020204" pitchFamily="34" charset="0"/>
              </a:rPr>
              <a:t>se </a:t>
            </a:r>
            <a:r>
              <a:rPr lang="es-ES" sz="2000" spc="10" dirty="0">
                <a:solidFill>
                  <a:srgbClr val="001F40"/>
                </a:solidFill>
                <a:latin typeface="Arial" panose="020B0604020202020204" pitchFamily="34" charset="0"/>
                <a:cs typeface="Arial" panose="020B0604020202020204" pitchFamily="34" charset="0"/>
              </a:rPr>
              <a:t>realiza </a:t>
            </a:r>
            <a:r>
              <a:rPr lang="es-ES" sz="2000" spc="30" dirty="0">
                <a:solidFill>
                  <a:srgbClr val="001F40"/>
                </a:solidFill>
                <a:latin typeface="Arial" panose="020B0604020202020204" pitchFamily="34" charset="0"/>
                <a:cs typeface="Arial" panose="020B0604020202020204" pitchFamily="34" charset="0"/>
              </a:rPr>
              <a:t>mediante </a:t>
            </a:r>
            <a:r>
              <a:rPr lang="es-ES" sz="2000" spc="5" dirty="0">
                <a:solidFill>
                  <a:srgbClr val="001F40"/>
                </a:solidFill>
                <a:latin typeface="Arial" panose="020B0604020202020204" pitchFamily="34" charset="0"/>
                <a:cs typeface="Arial" panose="020B0604020202020204" pitchFamily="34" charset="0"/>
              </a:rPr>
              <a:t>Ring </a:t>
            </a:r>
            <a:r>
              <a:rPr lang="es-ES" sz="2000" spc="30" dirty="0" err="1">
                <a:solidFill>
                  <a:srgbClr val="001F40"/>
                </a:solidFill>
                <a:latin typeface="Arial" panose="020B0604020202020204" pitchFamily="34" charset="0"/>
                <a:cs typeface="Arial" panose="020B0604020202020204" pitchFamily="34" charset="0"/>
              </a:rPr>
              <a:t>Main</a:t>
            </a:r>
            <a:r>
              <a:rPr lang="es-ES" sz="2000" spc="30" dirty="0">
                <a:solidFill>
                  <a:srgbClr val="001F40"/>
                </a:solidFill>
                <a:latin typeface="Arial" panose="020B0604020202020204" pitchFamily="34" charset="0"/>
                <a:cs typeface="Arial" panose="020B0604020202020204" pitchFamily="34" charset="0"/>
              </a:rPr>
              <a:t> </a:t>
            </a:r>
            <a:r>
              <a:rPr lang="es-ES" sz="2000" spc="20" dirty="0" err="1" smtClean="0">
                <a:solidFill>
                  <a:srgbClr val="001F40"/>
                </a:solidFill>
                <a:latin typeface="Arial" panose="020B0604020202020204" pitchFamily="34" charset="0"/>
                <a:cs typeface="Arial" panose="020B0604020202020204" pitchFamily="34" charset="0"/>
              </a:rPr>
              <a:t>Units</a:t>
            </a:r>
            <a:r>
              <a:rPr lang="es-ES" sz="2000" spc="20" dirty="0" smtClean="0">
                <a:solidFill>
                  <a:srgbClr val="001F40"/>
                </a:solidFill>
                <a:latin typeface="Arial" panose="020B0604020202020204" pitchFamily="34" charset="0"/>
                <a:cs typeface="Arial" panose="020B0604020202020204" pitchFamily="34" charset="0"/>
              </a:rPr>
              <a:t> </a:t>
            </a:r>
            <a:r>
              <a:rPr lang="es-ES" sz="2000" spc="-15" dirty="0" smtClean="0">
                <a:solidFill>
                  <a:srgbClr val="001F40"/>
                </a:solidFill>
                <a:latin typeface="Arial" panose="020B0604020202020204" pitchFamily="34" charset="0"/>
                <a:cs typeface="Arial" panose="020B0604020202020204" pitchFamily="34" charset="0"/>
              </a:rPr>
              <a:t>(</a:t>
            </a:r>
            <a:r>
              <a:rPr lang="es-ES" sz="2000" spc="-15" dirty="0">
                <a:solidFill>
                  <a:srgbClr val="001F40"/>
                </a:solidFill>
                <a:latin typeface="Arial" panose="020B0604020202020204" pitchFamily="34" charset="0"/>
                <a:cs typeface="Arial" panose="020B0604020202020204" pitchFamily="34" charset="0"/>
              </a:rPr>
              <a:t>RMU)</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con</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2</a:t>
            </a:r>
            <a:r>
              <a:rPr lang="es-ES" sz="2000" spc="-5"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interruptores</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spc="-5" dirty="0">
                <a:solidFill>
                  <a:srgbClr val="001F40"/>
                </a:solidFill>
                <a:latin typeface="Arial" panose="020B0604020202020204" pitchFamily="34" charset="0"/>
                <a:cs typeface="Arial" panose="020B0604020202020204" pitchFamily="34" charset="0"/>
              </a:rPr>
              <a:t> </a:t>
            </a:r>
            <a:r>
              <a:rPr lang="es-ES" sz="2000" spc="45" dirty="0">
                <a:solidFill>
                  <a:srgbClr val="001F40"/>
                </a:solidFill>
                <a:latin typeface="Arial" panose="020B0604020202020204" pitchFamily="34" charset="0"/>
                <a:cs typeface="Arial" panose="020B0604020202020204" pitchFamily="34" charset="0"/>
              </a:rPr>
              <a:t>un</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seccionador</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en</a:t>
            </a:r>
            <a:r>
              <a:rPr lang="es-ES" sz="2000" spc="-5"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T.</a:t>
            </a:r>
            <a:endParaRPr lang="es-ES" sz="2000" dirty="0">
              <a:latin typeface="Arial" panose="020B0604020202020204" pitchFamily="34" charset="0"/>
              <a:cs typeface="Arial" panose="020B0604020202020204" pitchFamily="34" charset="0"/>
            </a:endParaRPr>
          </a:p>
          <a:p>
            <a:pPr marL="12700" marR="245745">
              <a:lnSpc>
                <a:spcPct val="178600"/>
              </a:lnSpc>
              <a:spcBef>
                <a:spcPts val="190"/>
              </a:spcBef>
            </a:pPr>
            <a:endParaRPr sz="700" dirty="0">
              <a:latin typeface="Microsoft Sans Serif"/>
              <a:cs typeface="Microsoft Sans Serif"/>
            </a:endParaRPr>
          </a:p>
        </p:txBody>
      </p:sp>
      <p:sp>
        <p:nvSpPr>
          <p:cNvPr id="12" name="object 12"/>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6</a:t>
            </a:fld>
            <a:endParaRPr spc="10" dirty="0"/>
          </a:p>
        </p:txBody>
      </p:sp>
      <p:pic>
        <p:nvPicPr>
          <p:cNvPr id="2" name="Imagen 1"/>
          <p:cNvPicPr>
            <a:picLocks noChangeAspect="1"/>
          </p:cNvPicPr>
          <p:nvPr/>
        </p:nvPicPr>
        <p:blipFill>
          <a:blip r:embed="rId2"/>
          <a:stretch>
            <a:fillRect/>
          </a:stretch>
        </p:blipFill>
        <p:spPr>
          <a:xfrm>
            <a:off x="6838156" y="317499"/>
            <a:ext cx="11658600" cy="10002985"/>
          </a:xfrm>
          <a:prstGeom prst="rect">
            <a:avLst/>
          </a:prstGeom>
        </p:spPr>
      </p:pic>
      <p:sp>
        <p:nvSpPr>
          <p:cNvPr id="13" name="object 551"/>
          <p:cNvSpPr txBox="1"/>
          <p:nvPr/>
        </p:nvSpPr>
        <p:spPr>
          <a:xfrm>
            <a:off x="3713956" y="9684929"/>
            <a:ext cx="4038600" cy="628377"/>
          </a:xfrm>
          <a:prstGeom prst="rect">
            <a:avLst/>
          </a:prstGeom>
        </p:spPr>
        <p:txBody>
          <a:bodyPr vert="horz" wrap="square" lIns="0" tIns="12700" rIns="0" bIns="0" rtlCol="0">
            <a:spAutoFit/>
          </a:bodyPr>
          <a:lstStyle/>
          <a:p>
            <a:pPr marL="12700" algn="ctr">
              <a:spcBef>
                <a:spcPts val="100"/>
              </a:spcBef>
            </a:pPr>
            <a:r>
              <a:rPr sz="2000" b="1" spc="15" dirty="0">
                <a:solidFill>
                  <a:srgbClr val="001F40"/>
                </a:solidFill>
                <a:latin typeface="Arial"/>
                <a:cs typeface="Arial"/>
              </a:rPr>
              <a:t>Figura</a:t>
            </a:r>
            <a:r>
              <a:rPr sz="2000" b="1" spc="-15" dirty="0">
                <a:solidFill>
                  <a:srgbClr val="001F40"/>
                </a:solidFill>
                <a:latin typeface="Arial"/>
                <a:cs typeface="Arial"/>
              </a:rPr>
              <a:t> </a:t>
            </a:r>
            <a:r>
              <a:rPr sz="2000" b="1" spc="5" dirty="0">
                <a:solidFill>
                  <a:srgbClr val="001F40"/>
                </a:solidFill>
                <a:latin typeface="Arial"/>
                <a:cs typeface="Arial"/>
              </a:rPr>
              <a:t>3.</a:t>
            </a:r>
            <a:r>
              <a:rPr sz="2000" b="1" spc="-15" dirty="0">
                <a:solidFill>
                  <a:srgbClr val="001F40"/>
                </a:solidFill>
                <a:latin typeface="Arial"/>
                <a:cs typeface="Arial"/>
              </a:rPr>
              <a:t> </a:t>
            </a:r>
            <a:r>
              <a:rPr sz="2000" b="1" spc="35" dirty="0">
                <a:solidFill>
                  <a:srgbClr val="001F40"/>
                </a:solidFill>
                <a:latin typeface="Arial"/>
                <a:cs typeface="Arial"/>
              </a:rPr>
              <a:t>Diagrama</a:t>
            </a:r>
            <a:r>
              <a:rPr sz="2000" b="1" spc="-10" dirty="0">
                <a:solidFill>
                  <a:srgbClr val="001F40"/>
                </a:solidFill>
                <a:latin typeface="Arial"/>
                <a:cs typeface="Arial"/>
              </a:rPr>
              <a:t> </a:t>
            </a:r>
            <a:r>
              <a:rPr sz="2000" b="1" spc="30" dirty="0">
                <a:solidFill>
                  <a:srgbClr val="001F40"/>
                </a:solidFill>
                <a:latin typeface="Arial"/>
                <a:cs typeface="Arial"/>
              </a:rPr>
              <a:t>unifilar</a:t>
            </a:r>
            <a:r>
              <a:rPr sz="2000" b="1" spc="-15" dirty="0">
                <a:solidFill>
                  <a:srgbClr val="001F40"/>
                </a:solidFill>
                <a:latin typeface="Arial"/>
                <a:cs typeface="Arial"/>
              </a:rPr>
              <a:t> </a:t>
            </a:r>
            <a:r>
              <a:rPr sz="2000" b="1" spc="20" dirty="0">
                <a:solidFill>
                  <a:srgbClr val="001F40"/>
                </a:solidFill>
                <a:latin typeface="Arial"/>
                <a:cs typeface="Arial"/>
              </a:rPr>
              <a:t>de</a:t>
            </a:r>
            <a:r>
              <a:rPr sz="2000" b="1" spc="-15" dirty="0">
                <a:solidFill>
                  <a:srgbClr val="001F40"/>
                </a:solidFill>
                <a:latin typeface="Arial"/>
                <a:cs typeface="Arial"/>
              </a:rPr>
              <a:t> </a:t>
            </a:r>
            <a:r>
              <a:rPr sz="2000" b="1" spc="35" dirty="0">
                <a:solidFill>
                  <a:srgbClr val="001F40"/>
                </a:solidFill>
                <a:latin typeface="Arial"/>
                <a:cs typeface="Arial"/>
              </a:rPr>
              <a:t>una</a:t>
            </a:r>
            <a:r>
              <a:rPr sz="2000" b="1" spc="-10" dirty="0">
                <a:solidFill>
                  <a:srgbClr val="001F40"/>
                </a:solidFill>
                <a:latin typeface="Arial"/>
                <a:cs typeface="Arial"/>
              </a:rPr>
              <a:t> </a:t>
            </a:r>
            <a:r>
              <a:rPr sz="2000" b="1" spc="40" dirty="0">
                <a:solidFill>
                  <a:srgbClr val="001F40"/>
                </a:solidFill>
                <a:latin typeface="Arial"/>
                <a:cs typeface="Arial"/>
              </a:rPr>
              <a:t>mina</a:t>
            </a:r>
            <a:r>
              <a:rPr sz="2000" b="1" spc="-15" dirty="0">
                <a:solidFill>
                  <a:srgbClr val="001F40"/>
                </a:solidFill>
                <a:latin typeface="Arial"/>
                <a:cs typeface="Arial"/>
              </a:rPr>
              <a:t> </a:t>
            </a:r>
            <a:r>
              <a:rPr sz="2000" b="1" spc="20" dirty="0">
                <a:solidFill>
                  <a:srgbClr val="001F40"/>
                </a:solidFill>
                <a:latin typeface="Arial"/>
                <a:cs typeface="Arial"/>
              </a:rPr>
              <a:t>de</a:t>
            </a:r>
            <a:r>
              <a:rPr sz="2000" b="1" spc="-15" dirty="0">
                <a:solidFill>
                  <a:srgbClr val="001F40"/>
                </a:solidFill>
                <a:latin typeface="Arial"/>
                <a:cs typeface="Arial"/>
              </a:rPr>
              <a:t> </a:t>
            </a:r>
            <a:r>
              <a:rPr sz="2000" b="1" spc="30" dirty="0">
                <a:solidFill>
                  <a:srgbClr val="001F40"/>
                </a:solidFill>
                <a:latin typeface="Arial"/>
                <a:cs typeface="Arial"/>
              </a:rPr>
              <a:t>litio</a:t>
            </a:r>
            <a:endParaRPr sz="2000" dirty="0">
              <a:latin typeface="Arial"/>
              <a:cs typeface="Arial"/>
            </a:endParaRPr>
          </a:p>
        </p:txBody>
      </p:sp>
    </p:spTree>
    <p:extLst>
      <p:ext uri="{BB962C8B-B14F-4D97-AF65-F5344CB8AC3E}">
        <p14:creationId xmlns:p14="http://schemas.microsoft.com/office/powerpoint/2010/main" val="1497230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2" name="object 442"/>
          <p:cNvSpPr txBox="1"/>
          <p:nvPr/>
        </p:nvSpPr>
        <p:spPr>
          <a:xfrm>
            <a:off x="284957" y="476130"/>
            <a:ext cx="18364200" cy="1603003"/>
          </a:xfrm>
          <a:prstGeom prst="rect">
            <a:avLst/>
          </a:prstGeom>
        </p:spPr>
        <p:txBody>
          <a:bodyPr vert="horz" wrap="square" lIns="0" tIns="12700" rIns="0" bIns="0" rtlCol="0">
            <a:spAutoFit/>
          </a:bodyPr>
          <a:lstStyle/>
          <a:p>
            <a:pPr marL="12700" algn="just">
              <a:spcBef>
                <a:spcPts val="100"/>
              </a:spcBef>
            </a:pPr>
            <a:r>
              <a:rPr sz="2000" b="1" spc="10" dirty="0">
                <a:solidFill>
                  <a:srgbClr val="001F40"/>
                </a:solidFill>
                <a:latin typeface="Arial" panose="020B0604020202020204" pitchFamily="34" charset="0"/>
                <a:cs typeface="Arial" panose="020B0604020202020204" pitchFamily="34" charset="0"/>
              </a:rPr>
              <a:t>Puesta</a:t>
            </a:r>
            <a:r>
              <a:rPr sz="2000" b="1" spc="-2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a</a:t>
            </a:r>
            <a:r>
              <a:rPr sz="2000" b="1" spc="-2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tierra</a:t>
            </a:r>
            <a:r>
              <a:rPr sz="2000" b="1" spc="-20"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del</a:t>
            </a:r>
            <a:r>
              <a:rPr sz="2000" b="1" spc="-15" dirty="0">
                <a:solidFill>
                  <a:srgbClr val="001F40"/>
                </a:solidFill>
                <a:latin typeface="Arial" panose="020B0604020202020204" pitchFamily="34" charset="0"/>
                <a:cs typeface="Arial" panose="020B0604020202020204" pitchFamily="34" charset="0"/>
              </a:rPr>
              <a:t> </a:t>
            </a:r>
            <a:r>
              <a:rPr sz="2000" b="1" spc="10" dirty="0" err="1" smtClean="0">
                <a:solidFill>
                  <a:srgbClr val="001F40"/>
                </a:solidFill>
                <a:latin typeface="Arial" panose="020B0604020202020204" pitchFamily="34" charset="0"/>
                <a:cs typeface="Arial" panose="020B0604020202020204" pitchFamily="34" charset="0"/>
              </a:rPr>
              <a:t>sistema</a:t>
            </a:r>
            <a:endParaRPr lang="es-ES" sz="2000" b="1" spc="10" dirty="0" smtClean="0">
              <a:solidFill>
                <a:srgbClr val="001F40"/>
              </a:solidFill>
              <a:latin typeface="Arial" panose="020B0604020202020204" pitchFamily="34" charset="0"/>
              <a:cs typeface="Arial" panose="020B0604020202020204" pitchFamily="34" charset="0"/>
            </a:endParaRPr>
          </a:p>
          <a:p>
            <a:pPr marL="12700" algn="just">
              <a:spcBef>
                <a:spcPts val="100"/>
              </a:spcBef>
            </a:pPr>
            <a:endParaRPr sz="2000" dirty="0">
              <a:latin typeface="Arial" panose="020B0604020202020204" pitchFamily="34" charset="0"/>
              <a:cs typeface="Arial" panose="020B0604020202020204" pitchFamily="34" charset="0"/>
            </a:endParaRPr>
          </a:p>
          <a:p>
            <a:pPr marL="12700" marR="5080" algn="just">
              <a:spcBef>
                <a:spcPts val="300"/>
              </a:spcBef>
            </a:pPr>
            <a:r>
              <a:rPr sz="2000" spc="-30" dirty="0">
                <a:solidFill>
                  <a:srgbClr val="001F40"/>
                </a:solidFill>
                <a:latin typeface="Arial" panose="020B0604020202020204" pitchFamily="34" charset="0"/>
                <a:cs typeface="Arial" panose="020B0604020202020204" pitchFamily="34" charset="0"/>
              </a:rPr>
              <a:t>El</a:t>
            </a:r>
            <a:r>
              <a:rPr sz="2000" spc="-5"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método</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puesta</a:t>
            </a:r>
            <a:r>
              <a:rPr sz="2000" spc="-5" dirty="0">
                <a:solidFill>
                  <a:srgbClr val="001F40"/>
                </a:solidFill>
                <a:latin typeface="Arial" panose="020B0604020202020204" pitchFamily="34" charset="0"/>
                <a:cs typeface="Arial" panose="020B0604020202020204" pitchFamily="34" charset="0"/>
              </a:rPr>
              <a:t> </a:t>
            </a:r>
            <a:r>
              <a:rPr sz="2000" dirty="0">
                <a:solidFill>
                  <a:srgbClr val="001F40"/>
                </a:solidFill>
                <a:latin typeface="Arial" panose="020B0604020202020204" pitchFamily="34" charset="0"/>
                <a:cs typeface="Arial" panose="020B0604020202020204" pitchFamily="34" charset="0"/>
              </a:rPr>
              <a:t>a </a:t>
            </a:r>
            <a:r>
              <a:rPr sz="2000" spc="30" dirty="0">
                <a:solidFill>
                  <a:srgbClr val="001F40"/>
                </a:solidFill>
                <a:latin typeface="Arial" panose="020B0604020202020204" pitchFamily="34" charset="0"/>
                <a:cs typeface="Arial" panose="020B0604020202020204" pitchFamily="34" charset="0"/>
              </a:rPr>
              <a:t>tierra</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5"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neutro</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la</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red</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MT</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determina</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la</a:t>
            </a:r>
            <a:r>
              <a:rPr sz="2000" dirty="0">
                <a:solidFill>
                  <a:srgbClr val="001F40"/>
                </a:solidFill>
                <a:latin typeface="Arial" panose="020B0604020202020204" pitchFamily="34" charset="0"/>
                <a:cs typeface="Arial" panose="020B0604020202020204" pitchFamily="34" charset="0"/>
              </a:rPr>
              <a:t> </a:t>
            </a:r>
            <a:r>
              <a:rPr sz="2000" spc="35" dirty="0">
                <a:solidFill>
                  <a:srgbClr val="001F40"/>
                </a:solidFill>
                <a:latin typeface="Arial" panose="020B0604020202020204" pitchFamily="34" charset="0"/>
                <a:cs typeface="Arial" panose="020B0604020202020204" pitchFamily="34" charset="0"/>
              </a:rPr>
              <a:t>magnitud</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la</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corriente</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20" dirty="0" err="1">
                <a:solidFill>
                  <a:srgbClr val="001F40"/>
                </a:solidFill>
                <a:latin typeface="Arial" panose="020B0604020202020204" pitchFamily="34" charset="0"/>
                <a:cs typeface="Arial" panose="020B0604020202020204" pitchFamily="34" charset="0"/>
              </a:rPr>
              <a:t>defecto</a:t>
            </a:r>
            <a:r>
              <a:rPr sz="2000" dirty="0">
                <a:solidFill>
                  <a:srgbClr val="001F40"/>
                </a:solidFill>
                <a:latin typeface="Arial" panose="020B0604020202020204" pitchFamily="34" charset="0"/>
                <a:cs typeface="Arial" panose="020B0604020202020204" pitchFamily="34" charset="0"/>
              </a:rPr>
              <a:t> </a:t>
            </a:r>
            <a:r>
              <a:rPr sz="2000" dirty="0" smtClean="0">
                <a:solidFill>
                  <a:srgbClr val="001F40"/>
                </a:solidFill>
                <a:latin typeface="Arial" panose="020B0604020202020204" pitchFamily="34" charset="0"/>
                <a:cs typeface="Arial" panose="020B0604020202020204" pitchFamily="34" charset="0"/>
              </a:rPr>
              <a:t>a</a:t>
            </a:r>
            <a:r>
              <a:rPr lang="es-ES" sz="2000" dirty="0" smtClean="0">
                <a:solidFill>
                  <a:srgbClr val="001F40"/>
                </a:solidFill>
                <a:latin typeface="Arial" panose="020B0604020202020204" pitchFamily="34" charset="0"/>
                <a:cs typeface="Arial" panose="020B0604020202020204" pitchFamily="34" charset="0"/>
              </a:rPr>
              <a:t> </a:t>
            </a:r>
            <a:r>
              <a:rPr sz="2000" spc="30" dirty="0" err="1" smtClean="0">
                <a:solidFill>
                  <a:srgbClr val="001F40"/>
                </a:solidFill>
                <a:latin typeface="Arial" panose="020B0604020202020204" pitchFamily="34" charset="0"/>
                <a:cs typeface="Arial" panose="020B0604020202020204" pitchFamily="34" charset="0"/>
              </a:rPr>
              <a:t>tierra</a:t>
            </a:r>
            <a:r>
              <a:rPr sz="2000" spc="30" dirty="0" smtClean="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y </a:t>
            </a:r>
            <a:r>
              <a:rPr sz="2000" spc="10" dirty="0">
                <a:solidFill>
                  <a:srgbClr val="001F40"/>
                </a:solidFill>
                <a:latin typeface="Arial" panose="020B0604020202020204" pitchFamily="34" charset="0"/>
                <a:cs typeface="Arial" panose="020B0604020202020204" pitchFamily="34" charset="0"/>
              </a:rPr>
              <a:t>el </a:t>
            </a:r>
            <a:r>
              <a:rPr sz="2000" spc="15" dirty="0">
                <a:solidFill>
                  <a:srgbClr val="001F40"/>
                </a:solidFill>
                <a:latin typeface="Arial" panose="020B0604020202020204" pitchFamily="34" charset="0"/>
                <a:cs typeface="Arial" panose="020B0604020202020204" pitchFamily="34" charset="0"/>
              </a:rPr>
              <a:t>nivel </a:t>
            </a:r>
            <a:r>
              <a:rPr sz="2000" spc="20" dirty="0">
                <a:solidFill>
                  <a:srgbClr val="001F40"/>
                </a:solidFill>
                <a:latin typeface="Arial" panose="020B0604020202020204" pitchFamily="34" charset="0"/>
                <a:cs typeface="Arial" panose="020B0604020202020204" pitchFamily="34" charset="0"/>
              </a:rPr>
              <a:t>de sobretensión. </a:t>
            </a:r>
            <a:r>
              <a:rPr sz="2000" spc="-30" dirty="0">
                <a:solidFill>
                  <a:srgbClr val="001F40"/>
                </a:solidFill>
                <a:latin typeface="Arial" panose="020B0604020202020204" pitchFamily="34" charset="0"/>
                <a:cs typeface="Arial" panose="020B0604020202020204" pitchFamily="34" charset="0"/>
              </a:rPr>
              <a:t>El </a:t>
            </a:r>
            <a:r>
              <a:rPr sz="2000" spc="20" dirty="0">
                <a:solidFill>
                  <a:srgbClr val="001F40"/>
                </a:solidFill>
                <a:latin typeface="Arial" panose="020B0604020202020204" pitchFamily="34" charset="0"/>
                <a:cs typeface="Arial" panose="020B0604020202020204" pitchFamily="34" charset="0"/>
              </a:rPr>
              <a:t>diseño </a:t>
            </a:r>
            <a:r>
              <a:rPr sz="2000" spc="15" dirty="0">
                <a:solidFill>
                  <a:srgbClr val="001F40"/>
                </a:solidFill>
                <a:latin typeface="Arial" panose="020B0604020202020204" pitchFamily="34" charset="0"/>
                <a:cs typeface="Arial" panose="020B0604020202020204" pitchFamily="34" charset="0"/>
              </a:rPr>
              <a:t>utiliza </a:t>
            </a:r>
            <a:r>
              <a:rPr sz="2000" spc="20" dirty="0">
                <a:solidFill>
                  <a:srgbClr val="001F40"/>
                </a:solidFill>
                <a:latin typeface="Arial" panose="020B0604020202020204" pitchFamily="34" charset="0"/>
                <a:cs typeface="Arial" panose="020B0604020202020204" pitchFamily="34" charset="0"/>
              </a:rPr>
              <a:t>conexión </a:t>
            </a:r>
            <a:r>
              <a:rPr sz="2000" dirty="0">
                <a:solidFill>
                  <a:srgbClr val="001F40"/>
                </a:solidFill>
                <a:latin typeface="Arial" panose="020B0604020202020204" pitchFamily="34" charset="0"/>
                <a:cs typeface="Arial" panose="020B0604020202020204" pitchFamily="34" charset="0"/>
              </a:rPr>
              <a:t>a </a:t>
            </a:r>
            <a:r>
              <a:rPr sz="2000" spc="30" dirty="0">
                <a:solidFill>
                  <a:srgbClr val="001F40"/>
                </a:solidFill>
                <a:latin typeface="Arial" panose="020B0604020202020204" pitchFamily="34" charset="0"/>
                <a:cs typeface="Arial" panose="020B0604020202020204" pitchFamily="34" charset="0"/>
              </a:rPr>
              <a:t>tierra </a:t>
            </a:r>
            <a:r>
              <a:rPr sz="2000" spc="20" dirty="0">
                <a:solidFill>
                  <a:srgbClr val="001F40"/>
                </a:solidFill>
                <a:latin typeface="Arial" panose="020B0604020202020204" pitchFamily="34" charset="0"/>
                <a:cs typeface="Arial" panose="020B0604020202020204" pitchFamily="34" charset="0"/>
              </a:rPr>
              <a:t>de alta impedancia </a:t>
            </a:r>
            <a:r>
              <a:rPr sz="2000" dirty="0">
                <a:solidFill>
                  <a:srgbClr val="001F40"/>
                </a:solidFill>
                <a:latin typeface="Arial" panose="020B0604020202020204" pitchFamily="34" charset="0"/>
                <a:cs typeface="Arial" panose="020B0604020202020204" pitchFamily="34" charset="0"/>
              </a:rPr>
              <a:t>a </a:t>
            </a:r>
            <a:r>
              <a:rPr sz="2000" spc="15" dirty="0" err="1">
                <a:solidFill>
                  <a:srgbClr val="001F40"/>
                </a:solidFill>
                <a:latin typeface="Arial" panose="020B0604020202020204" pitchFamily="34" charset="0"/>
                <a:cs typeface="Arial" panose="020B0604020202020204" pitchFamily="34" charset="0"/>
              </a:rPr>
              <a:t>través</a:t>
            </a:r>
            <a:r>
              <a:rPr sz="2000" spc="15" dirty="0">
                <a:solidFill>
                  <a:srgbClr val="001F40"/>
                </a:solidFill>
                <a:latin typeface="Arial" panose="020B0604020202020204" pitchFamily="34" charset="0"/>
                <a:cs typeface="Arial" panose="020B0604020202020204" pitchFamily="34" charset="0"/>
              </a:rPr>
              <a:t> </a:t>
            </a:r>
            <a:r>
              <a:rPr sz="2000" spc="20" dirty="0" smtClean="0">
                <a:solidFill>
                  <a:srgbClr val="001F40"/>
                </a:solidFill>
                <a:latin typeface="Arial" panose="020B0604020202020204" pitchFamily="34" charset="0"/>
                <a:cs typeface="Arial" panose="020B0604020202020204" pitchFamily="34" charset="0"/>
              </a:rPr>
              <a:t>de</a:t>
            </a:r>
            <a:r>
              <a:rPr lang="es-ES" sz="2000" spc="20"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transformadores</a:t>
            </a:r>
            <a:r>
              <a:rPr sz="2000" spc="25" dirty="0" smtClean="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en </a:t>
            </a:r>
            <a:r>
              <a:rPr sz="2000" spc="5" dirty="0">
                <a:solidFill>
                  <a:srgbClr val="001F40"/>
                </a:solidFill>
                <a:latin typeface="Arial" panose="020B0604020202020204" pitchFamily="34" charset="0"/>
                <a:cs typeface="Arial" panose="020B0604020202020204" pitchFamily="34" charset="0"/>
              </a:rPr>
              <a:t>zig-zag </a:t>
            </a:r>
            <a:r>
              <a:rPr sz="2000" spc="20" dirty="0">
                <a:solidFill>
                  <a:srgbClr val="001F40"/>
                </a:solidFill>
                <a:latin typeface="Arial" panose="020B0604020202020204" pitchFamily="34" charset="0"/>
                <a:cs typeface="Arial" panose="020B0604020202020204" pitchFamily="34" charset="0"/>
              </a:rPr>
              <a:t>para </a:t>
            </a:r>
            <a:r>
              <a:rPr sz="2000" spc="30" dirty="0">
                <a:solidFill>
                  <a:srgbClr val="001F40"/>
                </a:solidFill>
                <a:latin typeface="Arial" panose="020B0604020202020204" pitchFamily="34" charset="0"/>
                <a:cs typeface="Arial" panose="020B0604020202020204" pitchFamily="34" charset="0"/>
              </a:rPr>
              <a:t>limitar </a:t>
            </a:r>
            <a:r>
              <a:rPr sz="2000" spc="10" dirty="0">
                <a:solidFill>
                  <a:srgbClr val="001F40"/>
                </a:solidFill>
                <a:latin typeface="Arial" panose="020B0604020202020204" pitchFamily="34" charset="0"/>
                <a:cs typeface="Arial" panose="020B0604020202020204" pitchFamily="34" charset="0"/>
              </a:rPr>
              <a:t>la </a:t>
            </a:r>
            <a:r>
              <a:rPr sz="2000" spc="25" dirty="0">
                <a:solidFill>
                  <a:srgbClr val="001F40"/>
                </a:solidFill>
                <a:latin typeface="Arial" panose="020B0604020202020204" pitchFamily="34" charset="0"/>
                <a:cs typeface="Arial" panose="020B0604020202020204" pitchFamily="34" charset="0"/>
              </a:rPr>
              <a:t>corriente </a:t>
            </a:r>
            <a:r>
              <a:rPr sz="2000" spc="20" dirty="0">
                <a:solidFill>
                  <a:srgbClr val="001F40"/>
                </a:solidFill>
                <a:latin typeface="Arial" panose="020B0604020202020204" pitchFamily="34" charset="0"/>
                <a:cs typeface="Arial" panose="020B0604020202020204" pitchFamily="34" charset="0"/>
              </a:rPr>
              <a:t>de </a:t>
            </a:r>
            <a:r>
              <a:rPr sz="2000" spc="15" dirty="0">
                <a:solidFill>
                  <a:srgbClr val="001F40"/>
                </a:solidFill>
                <a:latin typeface="Arial" panose="020B0604020202020204" pitchFamily="34" charset="0"/>
                <a:cs typeface="Arial" panose="020B0604020202020204" pitchFamily="34" charset="0"/>
              </a:rPr>
              <a:t>falla </a:t>
            </a:r>
            <a:r>
              <a:rPr sz="2000" dirty="0">
                <a:solidFill>
                  <a:srgbClr val="001F40"/>
                </a:solidFill>
                <a:latin typeface="Arial" panose="020B0604020202020204" pitchFamily="34" charset="0"/>
                <a:cs typeface="Arial" panose="020B0604020202020204" pitchFamily="34" charset="0"/>
              </a:rPr>
              <a:t>a </a:t>
            </a:r>
            <a:r>
              <a:rPr sz="2000" spc="30" dirty="0">
                <a:solidFill>
                  <a:srgbClr val="001F40"/>
                </a:solidFill>
                <a:latin typeface="Arial" panose="020B0604020202020204" pitchFamily="34" charset="0"/>
                <a:cs typeface="Arial" panose="020B0604020202020204" pitchFamily="34" charset="0"/>
              </a:rPr>
              <a:t>tierra </a:t>
            </a:r>
            <a:r>
              <a:rPr sz="2000" spc="40" dirty="0">
                <a:solidFill>
                  <a:srgbClr val="001F40"/>
                </a:solidFill>
                <a:latin typeface="Arial" panose="020B0604020202020204" pitchFamily="34" charset="0"/>
                <a:cs typeface="Arial" panose="020B0604020202020204" pitchFamily="34" charset="0"/>
              </a:rPr>
              <a:t>por </a:t>
            </a:r>
            <a:r>
              <a:rPr sz="2000" spc="20" dirty="0">
                <a:solidFill>
                  <a:srgbClr val="001F40"/>
                </a:solidFill>
                <a:latin typeface="Arial" panose="020B0604020202020204" pitchFamily="34" charset="0"/>
                <a:cs typeface="Arial" panose="020B0604020202020204" pitchFamily="34" charset="0"/>
              </a:rPr>
              <a:t>debajo de </a:t>
            </a:r>
            <a:r>
              <a:rPr sz="2000" spc="10" dirty="0">
                <a:solidFill>
                  <a:srgbClr val="001F40"/>
                </a:solidFill>
                <a:latin typeface="Arial" panose="020B0604020202020204" pitchFamily="34" charset="0"/>
                <a:cs typeface="Arial" panose="020B0604020202020204" pitchFamily="34" charset="0"/>
              </a:rPr>
              <a:t>30 </a:t>
            </a:r>
            <a:r>
              <a:rPr sz="2000" spc="-15" dirty="0">
                <a:solidFill>
                  <a:srgbClr val="001F40"/>
                </a:solidFill>
                <a:latin typeface="Arial" panose="020B0604020202020204" pitchFamily="34" charset="0"/>
                <a:cs typeface="Arial" panose="020B0604020202020204" pitchFamily="34" charset="0"/>
              </a:rPr>
              <a:t>A. </a:t>
            </a:r>
            <a:r>
              <a:rPr sz="2000" spc="-10" dirty="0" err="1">
                <a:solidFill>
                  <a:srgbClr val="001F40"/>
                </a:solidFill>
                <a:latin typeface="Arial" panose="020B0604020202020204" pitchFamily="34" charset="0"/>
                <a:cs typeface="Arial" panose="020B0604020202020204" pitchFamily="34" charset="0"/>
              </a:rPr>
              <a:t>Esta</a:t>
            </a:r>
            <a:r>
              <a:rPr sz="2000" spc="-10" dirty="0">
                <a:solidFill>
                  <a:srgbClr val="001F40"/>
                </a:solidFill>
                <a:latin typeface="Arial" panose="020B0604020202020204" pitchFamily="34" charset="0"/>
                <a:cs typeface="Arial" panose="020B0604020202020204" pitchFamily="34" charset="0"/>
              </a:rPr>
              <a:t> </a:t>
            </a:r>
            <a:r>
              <a:rPr sz="2000" spc="20" dirty="0" err="1" smtClean="0">
                <a:solidFill>
                  <a:srgbClr val="001F40"/>
                </a:solidFill>
                <a:latin typeface="Arial" panose="020B0604020202020204" pitchFamily="34" charset="0"/>
                <a:cs typeface="Arial" panose="020B0604020202020204" pitchFamily="34" charset="0"/>
              </a:rPr>
              <a:t>opción</a:t>
            </a:r>
            <a:r>
              <a:rPr lang="es-ES" sz="2000" spc="20" dirty="0" smtClean="0">
                <a:solidFill>
                  <a:srgbClr val="001F40"/>
                </a:solidFill>
                <a:latin typeface="Arial" panose="020B0604020202020204" pitchFamily="34" charset="0"/>
                <a:cs typeface="Arial" panose="020B0604020202020204" pitchFamily="34" charset="0"/>
              </a:rPr>
              <a:t> </a:t>
            </a:r>
            <a:r>
              <a:rPr sz="2000" spc="25" dirty="0" err="1" smtClean="0">
                <a:solidFill>
                  <a:srgbClr val="001F40"/>
                </a:solidFill>
                <a:latin typeface="Arial" panose="020B0604020202020204" pitchFamily="34" charset="0"/>
                <a:cs typeface="Arial" panose="020B0604020202020204" pitchFamily="34" charset="0"/>
              </a:rPr>
              <a:t>proporciona</a:t>
            </a:r>
            <a:r>
              <a:rPr sz="2000" spc="25" dirty="0" smtClean="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un </a:t>
            </a:r>
            <a:r>
              <a:rPr sz="2000" spc="-35" dirty="0">
                <a:solidFill>
                  <a:srgbClr val="001F40"/>
                </a:solidFill>
                <a:latin typeface="Arial" panose="020B0604020202020204" pitchFamily="34" charset="0"/>
                <a:cs typeface="Arial" panose="020B0604020202020204" pitchFamily="34" charset="0"/>
              </a:rPr>
              <a:t>TCO </a:t>
            </a:r>
            <a:r>
              <a:rPr sz="2000" spc="20" dirty="0">
                <a:solidFill>
                  <a:srgbClr val="001F40"/>
                </a:solidFill>
                <a:latin typeface="Arial" panose="020B0604020202020204" pitchFamily="34" charset="0"/>
                <a:cs typeface="Arial" panose="020B0604020202020204" pitchFamily="34" charset="0"/>
              </a:rPr>
              <a:t>bajo </a:t>
            </a:r>
            <a:r>
              <a:rPr sz="2000" spc="5" dirty="0">
                <a:solidFill>
                  <a:srgbClr val="001F40"/>
                </a:solidFill>
                <a:latin typeface="Arial" panose="020B0604020202020204" pitchFamily="34" charset="0"/>
                <a:cs typeface="Arial" panose="020B0604020202020204" pitchFamily="34" charset="0"/>
              </a:rPr>
              <a:t>y </a:t>
            </a:r>
            <a:r>
              <a:rPr sz="2000" spc="25" dirty="0">
                <a:solidFill>
                  <a:srgbClr val="001F40"/>
                </a:solidFill>
                <a:latin typeface="Arial" panose="020B0604020202020204" pitchFamily="34" charset="0"/>
                <a:cs typeface="Arial" panose="020B0604020202020204" pitchFamily="34" charset="0"/>
              </a:rPr>
              <a:t>una </a:t>
            </a:r>
            <a:r>
              <a:rPr sz="2000" spc="20" dirty="0">
                <a:solidFill>
                  <a:srgbClr val="001F40"/>
                </a:solidFill>
                <a:latin typeface="Arial" panose="020B0604020202020204" pitchFamily="34" charset="0"/>
                <a:cs typeface="Arial" panose="020B0604020202020204" pitchFamily="34" charset="0"/>
              </a:rPr>
              <a:t>alta seguridad para </a:t>
            </a:r>
            <a:r>
              <a:rPr sz="2000" spc="10" dirty="0">
                <a:solidFill>
                  <a:srgbClr val="001F40"/>
                </a:solidFill>
                <a:latin typeface="Arial" panose="020B0604020202020204" pitchFamily="34" charset="0"/>
                <a:cs typeface="Arial" panose="020B0604020202020204" pitchFamily="34" charset="0"/>
              </a:rPr>
              <a:t>el </a:t>
            </a:r>
            <a:r>
              <a:rPr sz="2000" spc="30" dirty="0">
                <a:solidFill>
                  <a:srgbClr val="001F40"/>
                </a:solidFill>
                <a:latin typeface="Arial" panose="020B0604020202020204" pitchFamily="34" charset="0"/>
                <a:cs typeface="Arial" panose="020B0604020202020204" pitchFamily="34" charset="0"/>
              </a:rPr>
              <a:t>operador </a:t>
            </a:r>
            <a:r>
              <a:rPr sz="2000" spc="10" dirty="0">
                <a:solidFill>
                  <a:srgbClr val="001F40"/>
                </a:solidFill>
                <a:latin typeface="Arial" panose="020B0604020202020204" pitchFamily="34" charset="0"/>
                <a:cs typeface="Arial" panose="020B0604020202020204" pitchFamily="34" charset="0"/>
              </a:rPr>
              <a:t>al </a:t>
            </a:r>
            <a:r>
              <a:rPr sz="2000" spc="30" dirty="0">
                <a:solidFill>
                  <a:srgbClr val="001F40"/>
                </a:solidFill>
                <a:latin typeface="Arial" panose="020B0604020202020204" pitchFamily="34" charset="0"/>
                <a:cs typeface="Arial" panose="020B0604020202020204" pitchFamily="34" charset="0"/>
              </a:rPr>
              <a:t>limitar </a:t>
            </a:r>
            <a:r>
              <a:rPr sz="2000" spc="10" dirty="0">
                <a:solidFill>
                  <a:srgbClr val="001F40"/>
                </a:solidFill>
                <a:latin typeface="Arial" panose="020B0604020202020204" pitchFamily="34" charset="0"/>
                <a:cs typeface="Arial" panose="020B0604020202020204" pitchFamily="34" charset="0"/>
              </a:rPr>
              <a:t>la </a:t>
            </a:r>
            <a:r>
              <a:rPr sz="2000" spc="20" dirty="0">
                <a:solidFill>
                  <a:srgbClr val="001F40"/>
                </a:solidFill>
                <a:latin typeface="Arial" panose="020B0604020202020204" pitchFamily="34" charset="0"/>
                <a:cs typeface="Arial" panose="020B0604020202020204" pitchFamily="34" charset="0"/>
              </a:rPr>
              <a:t>energía incidente del </a:t>
            </a:r>
            <a:r>
              <a:rPr sz="2000" spc="15" dirty="0" err="1" smtClean="0">
                <a:solidFill>
                  <a:srgbClr val="001F40"/>
                </a:solidFill>
                <a:latin typeface="Arial" panose="020B0604020202020204" pitchFamily="34" charset="0"/>
                <a:cs typeface="Arial" panose="020B0604020202020204" pitchFamily="34" charset="0"/>
              </a:rPr>
              <a:t>arco</a:t>
            </a:r>
            <a:r>
              <a:rPr lang="es-ES" sz="2000" spc="15" dirty="0" smtClean="0">
                <a:solidFill>
                  <a:srgbClr val="001F40"/>
                </a:solidFill>
                <a:latin typeface="Arial" panose="020B0604020202020204" pitchFamily="34" charset="0"/>
                <a:cs typeface="Arial" panose="020B0604020202020204" pitchFamily="34" charset="0"/>
              </a:rPr>
              <a:t> </a:t>
            </a:r>
            <a:r>
              <a:rPr sz="2000" spc="15" dirty="0" err="1" smtClean="0">
                <a:solidFill>
                  <a:srgbClr val="001F40"/>
                </a:solidFill>
                <a:latin typeface="Arial" panose="020B0604020202020204" pitchFamily="34" charset="0"/>
                <a:cs typeface="Arial" panose="020B0604020202020204" pitchFamily="34" charset="0"/>
              </a:rPr>
              <a:t>eléctrico</a:t>
            </a:r>
            <a:r>
              <a:rPr sz="650" spc="15" dirty="0">
                <a:solidFill>
                  <a:srgbClr val="001F40"/>
                </a:solidFill>
                <a:latin typeface="Microsoft Sans Serif"/>
                <a:cs typeface="Microsoft Sans Serif"/>
              </a:rPr>
              <a:t>.</a:t>
            </a:r>
            <a:endParaRPr sz="650" dirty="0">
              <a:latin typeface="Microsoft Sans Serif"/>
              <a:cs typeface="Microsoft Sans Serif"/>
            </a:endParaRPr>
          </a:p>
        </p:txBody>
      </p:sp>
      <p:sp>
        <p:nvSpPr>
          <p:cNvPr id="552" name="object 552"/>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7</a:t>
            </a:fld>
            <a:endParaRPr spc="1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04756" y="3213099"/>
            <a:ext cx="8610600" cy="4310201"/>
          </a:xfrm>
          <a:prstGeom prst="rect">
            <a:avLst/>
          </a:prstGeom>
        </p:spPr>
      </p:pic>
      <p:sp>
        <p:nvSpPr>
          <p:cNvPr id="10" name="object 10"/>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8</a:t>
            </a:fld>
            <a:endParaRPr spc="10" dirty="0"/>
          </a:p>
        </p:txBody>
      </p:sp>
      <p:sp>
        <p:nvSpPr>
          <p:cNvPr id="12" name="Rectángulo 11"/>
          <p:cNvSpPr/>
          <p:nvPr/>
        </p:nvSpPr>
        <p:spPr>
          <a:xfrm>
            <a:off x="208756" y="270596"/>
            <a:ext cx="18592800" cy="3170099"/>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TECNOLOGÍA DEL MOTOR</a:t>
            </a:r>
          </a:p>
          <a:p>
            <a:pPr algn="just"/>
            <a:r>
              <a:rPr lang="es-ES" sz="2000" dirty="0">
                <a:latin typeface="Arial" panose="020B0604020202020204" pitchFamily="34" charset="0"/>
                <a:cs typeface="Arial" panose="020B0604020202020204" pitchFamily="34" charset="0"/>
              </a:rPr>
              <a:t>Los motores analizados en este documento se basan en la tecnología de motores de gasolina de </a:t>
            </a:r>
            <a:r>
              <a:rPr lang="es-ES" sz="2000" dirty="0" smtClean="0">
                <a:latin typeface="Arial" panose="020B0604020202020204" pitchFamily="34" charset="0"/>
                <a:cs typeface="Arial" panose="020B0604020202020204" pitchFamily="34" charset="0"/>
              </a:rPr>
              <a:t>velocidad </a:t>
            </a:r>
            <a:r>
              <a:rPr lang="es-ES" sz="2000" dirty="0">
                <a:latin typeface="Arial" panose="020B0604020202020204" pitchFamily="34" charset="0"/>
                <a:cs typeface="Arial" panose="020B0604020202020204" pitchFamily="34" charset="0"/>
              </a:rPr>
              <a:t>media. En comparación con los motores diésel de alta velocidad más conocidos, los </a:t>
            </a:r>
            <a:r>
              <a:rPr lang="es-ES" sz="2000" dirty="0" smtClean="0">
                <a:latin typeface="Arial" panose="020B0604020202020204" pitchFamily="34" charset="0"/>
                <a:cs typeface="Arial" panose="020B0604020202020204" pitchFamily="34" charset="0"/>
              </a:rPr>
              <a:t>beneficios </a:t>
            </a:r>
            <a:r>
              <a:rPr lang="es-ES" sz="2000" dirty="0">
                <a:latin typeface="Arial" panose="020B0604020202020204" pitchFamily="34" charset="0"/>
                <a:cs typeface="Arial" panose="020B0604020202020204" pitchFamily="34" charset="0"/>
              </a:rPr>
              <a:t>de esta tecnología son una mayor eficiencia y niveles de emisión sustancialmente más bajos. </a:t>
            </a:r>
          </a:p>
          <a:p>
            <a:pPr algn="just"/>
            <a:r>
              <a:rPr lang="es-ES" sz="2000" dirty="0">
                <a:latin typeface="Arial" panose="020B0604020202020204" pitchFamily="34" charset="0"/>
                <a:cs typeface="Arial" panose="020B0604020202020204" pitchFamily="34" charset="0"/>
              </a:rPr>
              <a:t>De hecho, los motores alternativos representan la tecnología de generación de energía de ciclo simple </a:t>
            </a:r>
            <a:r>
              <a:rPr lang="es-ES" sz="2000" dirty="0" smtClean="0">
                <a:latin typeface="Arial" panose="020B0604020202020204" pitchFamily="34" charset="0"/>
                <a:cs typeface="Arial" panose="020B0604020202020204" pitchFamily="34" charset="0"/>
              </a:rPr>
              <a:t>(</a:t>
            </a:r>
            <a:r>
              <a:rPr lang="es-ES" sz="2000" dirty="0">
                <a:latin typeface="Arial" panose="020B0604020202020204" pitchFamily="34" charset="0"/>
                <a:cs typeface="Arial" panose="020B0604020202020204" pitchFamily="34" charset="0"/>
              </a:rPr>
              <a:t>combustión) más eficiente disponible en la actualidad. Al mismo tiempo, el gas natural es </a:t>
            </a:r>
            <a:r>
              <a:rPr lang="es-ES" sz="2000" dirty="0" smtClean="0">
                <a:latin typeface="Arial" panose="020B0604020202020204" pitchFamily="34" charset="0"/>
                <a:cs typeface="Arial" panose="020B0604020202020204" pitchFamily="34" charset="0"/>
              </a:rPr>
              <a:t>intrínsecamente </a:t>
            </a:r>
            <a:r>
              <a:rPr lang="es-ES" sz="2000" dirty="0">
                <a:latin typeface="Arial" panose="020B0604020202020204" pitchFamily="34" charset="0"/>
                <a:cs typeface="Arial" panose="020B0604020202020204" pitchFamily="34" charset="0"/>
              </a:rPr>
              <a:t>el más limpio de todos los combustibles fósiles, en términos </a:t>
            </a:r>
            <a:r>
              <a:rPr lang="es-ES" sz="2000" dirty="0" smtClean="0">
                <a:latin typeface="Arial" panose="020B0604020202020204" pitchFamily="34" charset="0"/>
                <a:cs typeface="Arial" panose="020B0604020202020204" pitchFamily="34" charset="0"/>
              </a:rPr>
              <a:t>de emisiones tanto </a:t>
            </a:r>
            <a:r>
              <a:rPr lang="es-ES" sz="2000" dirty="0">
                <a:latin typeface="Arial" panose="020B0604020202020204" pitchFamily="34" charset="0"/>
                <a:cs typeface="Arial" panose="020B0604020202020204" pitchFamily="34" charset="0"/>
              </a:rPr>
              <a:t>locales (</a:t>
            </a:r>
            <a:r>
              <a:rPr lang="es-ES" sz="2000" dirty="0" err="1" smtClean="0">
                <a:latin typeface="Arial" panose="020B0604020202020204" pitchFamily="34" charset="0"/>
                <a:cs typeface="Arial" panose="020B0604020202020204" pitchFamily="34" charset="0"/>
              </a:rPr>
              <a:t>NO</a:t>
            </a:r>
            <a:r>
              <a:rPr lang="es-ES" sz="2000" b="1" dirty="0" err="1" smtClean="0">
                <a:latin typeface="Arial" panose="020B0604020202020204" pitchFamily="34" charset="0"/>
                <a:cs typeface="Arial" panose="020B0604020202020204" pitchFamily="34" charset="0"/>
              </a:rPr>
              <a:t>x</a:t>
            </a:r>
            <a:r>
              <a:rPr lang="es-ES" sz="2000" dirty="0" smtClean="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SO</a:t>
            </a:r>
            <a:r>
              <a:rPr lang="es-ES" sz="2000" b="1" dirty="0" err="1" smtClean="0">
                <a:latin typeface="Arial" panose="020B0604020202020204" pitchFamily="34" charset="0"/>
                <a:cs typeface="Arial" panose="020B0604020202020204" pitchFamily="34" charset="0"/>
              </a:rPr>
              <a:t>x</a:t>
            </a:r>
            <a:r>
              <a:rPr lang="es-ES" sz="2000" dirty="0" smtClean="0">
                <a:latin typeface="Arial" panose="020B0604020202020204" pitchFamily="34" charset="0"/>
                <a:cs typeface="Arial" panose="020B0604020202020204" pitchFamily="34" charset="0"/>
              </a:rPr>
              <a:t>, y </a:t>
            </a:r>
            <a:r>
              <a:rPr lang="es-ES" sz="2000" dirty="0">
                <a:latin typeface="Arial" panose="020B0604020202020204" pitchFamily="34" charset="0"/>
                <a:cs typeface="Arial" panose="020B0604020202020204" pitchFamily="34" charset="0"/>
              </a:rPr>
              <a:t>partículas) y global (CO2</a:t>
            </a:r>
            <a:r>
              <a:rPr lang="es-ES" sz="2000" dirty="0" smtClean="0">
                <a:latin typeface="Arial" panose="020B0604020202020204" pitchFamily="34" charset="0"/>
                <a:cs typeface="Arial" panose="020B0604020202020204" pitchFamily="34" charset="0"/>
              </a:rPr>
              <a:t>). </a:t>
            </a:r>
            <a:r>
              <a:rPr lang="es-ES" sz="2000" dirty="0">
                <a:latin typeface="Arial" panose="020B0604020202020204" pitchFamily="34" charset="0"/>
                <a:cs typeface="Arial" panose="020B0604020202020204" pitchFamily="34" charset="0"/>
              </a:rPr>
              <a:t>Las emisiones de las centrales eléctricas de motores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gas suelen ser inferiores a las emisiones medias de una combinación regional de generación de </a:t>
            </a:r>
            <a:r>
              <a:rPr lang="es-ES" sz="2000" dirty="0" smtClean="0">
                <a:latin typeface="Arial" panose="020B0604020202020204" pitchFamily="34" charset="0"/>
                <a:cs typeface="Arial" panose="020B0604020202020204" pitchFamily="34" charset="0"/>
              </a:rPr>
              <a:t>energía</a:t>
            </a:r>
            <a:r>
              <a:rPr lang="es-ES" sz="2000" dirty="0">
                <a:latin typeface="Arial" panose="020B0604020202020204" pitchFamily="34" charset="0"/>
                <a:cs typeface="Arial" panose="020B0604020202020204" pitchFamily="34" charset="0"/>
              </a:rPr>
              <a:t>, por ejemplo, en la UE.</a:t>
            </a:r>
          </a:p>
          <a:p>
            <a:pPr algn="just"/>
            <a:r>
              <a:rPr lang="es-ES" sz="2000" dirty="0">
                <a:latin typeface="Arial" panose="020B0604020202020204" pitchFamily="34" charset="0"/>
                <a:cs typeface="Arial" panose="020B0604020202020204" pitchFamily="34" charset="0"/>
              </a:rPr>
              <a:t>Los motores de velocidad media son más </a:t>
            </a:r>
            <a:r>
              <a:rPr lang="es-ES" sz="2000" dirty="0" smtClean="0">
                <a:latin typeface="Arial" panose="020B0604020202020204" pitchFamily="34" charset="0"/>
                <a:cs typeface="Arial" panose="020B0604020202020204" pitchFamily="34" charset="0"/>
              </a:rPr>
              <a:t>pesados y </a:t>
            </a:r>
            <a:r>
              <a:rPr lang="es-ES" sz="2000" dirty="0">
                <a:latin typeface="Arial" panose="020B0604020202020204" pitchFamily="34" charset="0"/>
                <a:cs typeface="Arial" panose="020B0604020202020204" pitchFamily="34" charset="0"/>
              </a:rPr>
              <a:t>voluminosos que los motores </a:t>
            </a:r>
            <a:r>
              <a:rPr lang="es-ES" sz="2000" dirty="0" err="1">
                <a:latin typeface="Arial" panose="020B0604020202020204" pitchFamily="34" charset="0"/>
                <a:cs typeface="Arial" panose="020B0604020202020204" pitchFamily="34" charset="0"/>
              </a:rPr>
              <a:t>diesel</a:t>
            </a:r>
            <a:r>
              <a:rPr lang="es-ES" sz="2000" dirty="0">
                <a:latin typeface="Arial" panose="020B0604020202020204" pitchFamily="34" charset="0"/>
                <a:cs typeface="Arial" panose="020B0604020202020204" pitchFamily="34" charset="0"/>
              </a:rPr>
              <a:t> en </a:t>
            </a:r>
            <a:r>
              <a:rPr lang="es-ES" sz="2000" dirty="0" smtClean="0">
                <a:latin typeface="Arial" panose="020B0604020202020204" pitchFamily="34" charset="0"/>
                <a:cs typeface="Arial" panose="020B0604020202020204" pitchFamily="34" charset="0"/>
              </a:rPr>
              <a:t>contenedores</a:t>
            </a:r>
            <a:r>
              <a:rPr lang="es-ES" sz="2000" dirty="0">
                <a:latin typeface="Arial" panose="020B0604020202020204" pitchFamily="34" charset="0"/>
                <a:cs typeface="Arial" panose="020B0604020202020204" pitchFamily="34" charset="0"/>
              </a:rPr>
              <a:t>. Sin embargo, están diseñados para aplicaciones de servicio pesado, lo que los hace muy </a:t>
            </a:r>
            <a:r>
              <a:rPr lang="es-ES" sz="2000" dirty="0" smtClean="0">
                <a:latin typeface="Arial" panose="020B0604020202020204" pitchFamily="34" charset="0"/>
                <a:cs typeface="Arial" panose="020B0604020202020204" pitchFamily="34" charset="0"/>
              </a:rPr>
              <a:t>duraderos </a:t>
            </a:r>
            <a:r>
              <a:rPr lang="es-ES" sz="2000" dirty="0">
                <a:latin typeface="Arial" panose="020B0604020202020204" pitchFamily="34" charset="0"/>
                <a:cs typeface="Arial" panose="020B0604020202020204" pitchFamily="34" charset="0"/>
              </a:rPr>
              <a:t>para operaciones continuas y cíclicas prolongadas. Además, suelen tener intervalos de </a:t>
            </a:r>
            <a:r>
              <a:rPr lang="es-ES" sz="2000" dirty="0" smtClean="0">
                <a:latin typeface="Arial" panose="020B0604020202020204" pitchFamily="34" charset="0"/>
                <a:cs typeface="Arial" panose="020B0604020202020204" pitchFamily="34" charset="0"/>
              </a:rPr>
              <a:t>mantenimiento </a:t>
            </a:r>
            <a:r>
              <a:rPr lang="es-ES" sz="2000" dirty="0">
                <a:latin typeface="Arial" panose="020B0604020202020204" pitchFamily="34" charset="0"/>
                <a:cs typeface="Arial" panose="020B0604020202020204" pitchFamily="34" charset="0"/>
              </a:rPr>
              <a:t>más largos y, por diseño, se pueden mantener </a:t>
            </a:r>
            <a:r>
              <a:rPr lang="es-ES" dirty="0"/>
              <a:t>en el sitio.</a:t>
            </a:r>
          </a:p>
        </p:txBody>
      </p:sp>
      <p:sp>
        <p:nvSpPr>
          <p:cNvPr id="4" name="Rectángulo 3"/>
          <p:cNvSpPr/>
          <p:nvPr/>
        </p:nvSpPr>
        <p:spPr>
          <a:xfrm>
            <a:off x="208756" y="7523301"/>
            <a:ext cx="18615957" cy="3170099"/>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SELECCIÓN DE LA CONFIGURACIÓN DE LA PLANTA Y DEL MOTOR</a:t>
            </a:r>
          </a:p>
          <a:p>
            <a:pPr algn="just"/>
            <a:r>
              <a:rPr lang="es-ES" sz="2000" dirty="0">
                <a:latin typeface="Arial" panose="020B0604020202020204" pitchFamily="34" charset="0"/>
                <a:cs typeface="Arial" panose="020B0604020202020204" pitchFamily="34" charset="0"/>
              </a:rPr>
              <a:t>Las configuraciones apropiadas de la planta y el motor se determinan en función de varios </a:t>
            </a:r>
            <a:r>
              <a:rPr lang="es-ES" sz="2000" dirty="0" smtClean="0">
                <a:latin typeface="Arial" panose="020B0604020202020204" pitchFamily="34" charset="0"/>
                <a:cs typeface="Arial" panose="020B0604020202020204" pitchFamily="34" charset="0"/>
              </a:rPr>
              <a:t>factores </a:t>
            </a:r>
            <a:r>
              <a:rPr lang="es-ES" sz="2000" dirty="0">
                <a:latin typeface="Arial" panose="020B0604020202020204" pitchFamily="34" charset="0"/>
                <a:cs typeface="Arial" panose="020B0604020202020204" pitchFamily="34" charset="0"/>
              </a:rPr>
              <a:t>que comienzan con la demanda de energía del cliente y los requisitos de disponibilidad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energía. Otros factores a considerar son:</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 Tipo </a:t>
            </a:r>
            <a:r>
              <a:rPr lang="es-ES" sz="2000" b="1" dirty="0">
                <a:latin typeface="Arial" panose="020B0604020202020204" pitchFamily="34" charset="0"/>
                <a:cs typeface="Arial" panose="020B0604020202020204" pitchFamily="34" charset="0"/>
              </a:rPr>
              <a:t>de servicio de planta</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Perfil de carga del sitio</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Calidad y disponibilidad del combustible</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Arquitectura de planta y redundancia</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Política de mantenimiento</a:t>
            </a:r>
          </a:p>
          <a:p>
            <a:pPr algn="just"/>
            <a:r>
              <a:rPr lang="es-ES" sz="2000" dirty="0">
                <a:latin typeface="Arial" panose="020B0604020202020204" pitchFamily="34" charset="0"/>
                <a:cs typeface="Arial" panose="020B0604020202020204" pitchFamily="34" charset="0"/>
              </a:rPr>
              <a:t>Estos factores se discutirán más adelante. Sin embargo, una vez que se establecen todos los requisitos y </a:t>
            </a:r>
            <a:r>
              <a:rPr lang="es-ES" sz="2000" dirty="0" smtClean="0">
                <a:latin typeface="Arial" panose="020B0604020202020204" pitchFamily="34" charset="0"/>
                <a:cs typeface="Arial" panose="020B0604020202020204" pitchFamily="34" charset="0"/>
              </a:rPr>
              <a:t>se </a:t>
            </a:r>
            <a:r>
              <a:rPr lang="es-ES" sz="2000" dirty="0">
                <a:latin typeface="Arial" panose="020B0604020202020204" pitchFamily="34" charset="0"/>
                <a:cs typeface="Arial" panose="020B0604020202020204" pitchFamily="34" charset="0"/>
              </a:rPr>
              <a:t>conocen los factores de diseño anteriores, se puede determinar una base sólida para la configuración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la planta con la ayuda del llamado estudio de confiabilidad, disponibilidad y mantenibilidad (RAM).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9</a:t>
            </a:fld>
            <a:endParaRPr spc="10" dirty="0"/>
          </a:p>
        </p:txBody>
      </p:sp>
      <p:sp>
        <p:nvSpPr>
          <p:cNvPr id="10" name="Rectángulo 9"/>
          <p:cNvSpPr/>
          <p:nvPr/>
        </p:nvSpPr>
        <p:spPr>
          <a:xfrm>
            <a:off x="208756" y="241300"/>
            <a:ext cx="18516600" cy="9941183"/>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Tipo de servicio de planta</a:t>
            </a:r>
          </a:p>
          <a:p>
            <a:pPr algn="just"/>
            <a:r>
              <a:rPr lang="es-ES" sz="2000" dirty="0">
                <a:latin typeface="Arial" panose="020B0604020202020204" pitchFamily="34" charset="0"/>
                <a:cs typeface="Arial" panose="020B0604020202020204" pitchFamily="34" charset="0"/>
              </a:rPr>
              <a:t>Los tipos de servicio de las plantas de energía que abastecen a las minas de litio en ubicaciones remotas </a:t>
            </a:r>
            <a:r>
              <a:rPr lang="es-ES" sz="2000" dirty="0" smtClean="0">
                <a:latin typeface="Arial" panose="020B0604020202020204" pitchFamily="34" charset="0"/>
                <a:cs typeface="Arial" panose="020B0604020202020204" pitchFamily="34" charset="0"/>
              </a:rPr>
              <a:t>se </a:t>
            </a:r>
            <a:r>
              <a:rPr lang="es-ES" sz="2000" dirty="0">
                <a:latin typeface="Arial" panose="020B0604020202020204" pitchFamily="34" charset="0"/>
                <a:cs typeface="Arial" panose="020B0604020202020204" pitchFamily="34" charset="0"/>
              </a:rPr>
              <a:t>pueden dividir esencialmente en dos categorías: operación de carga base y de reserva.</a:t>
            </a:r>
          </a:p>
          <a:p>
            <a:pPr algn="just"/>
            <a:r>
              <a:rPr lang="es-ES" sz="2000" dirty="0">
                <a:latin typeface="Arial" panose="020B0604020202020204" pitchFamily="34" charset="0"/>
                <a:cs typeface="Arial" panose="020B0604020202020204" pitchFamily="34" charset="0"/>
              </a:rPr>
              <a:t>La operación de reserva (también conocida como respaldo) es un tipo de servicio predominante cuando hay una </a:t>
            </a:r>
            <a:r>
              <a:rPr lang="es-ES" sz="2000" dirty="0" smtClean="0">
                <a:latin typeface="Arial" panose="020B0604020202020204" pitchFamily="34" charset="0"/>
                <a:cs typeface="Arial" panose="020B0604020202020204" pitchFamily="34" charset="0"/>
              </a:rPr>
              <a:t>conexión </a:t>
            </a:r>
            <a:r>
              <a:rPr lang="es-ES" sz="2000" dirty="0">
                <a:latin typeface="Arial" panose="020B0604020202020204" pitchFamily="34" charset="0"/>
                <a:cs typeface="Arial" panose="020B0604020202020204" pitchFamily="34" charset="0"/>
              </a:rPr>
              <a:t>a la red disponible, aunque con una confiabilidad incierta o insatisfactoria. En tal caso, se puede </a:t>
            </a:r>
            <a:r>
              <a:rPr lang="es-ES" sz="2000" dirty="0" smtClean="0">
                <a:latin typeface="Arial" panose="020B0604020202020204" pitchFamily="34" charset="0"/>
                <a:cs typeface="Arial" panose="020B0604020202020204" pitchFamily="34" charset="0"/>
              </a:rPr>
              <a:t>utilizar </a:t>
            </a:r>
            <a:r>
              <a:rPr lang="es-ES" sz="2000" dirty="0">
                <a:latin typeface="Arial" panose="020B0604020202020204" pitchFamily="34" charset="0"/>
                <a:cs typeface="Arial" panose="020B0604020202020204" pitchFamily="34" charset="0"/>
              </a:rPr>
              <a:t>una planta de energía con motor de gas en el sitio para reanudar las operaciones a gran escala de la </a:t>
            </a:r>
            <a:r>
              <a:rPr lang="es-ES" sz="2000" dirty="0" smtClean="0">
                <a:latin typeface="Arial" panose="020B0604020202020204" pitchFamily="34" charset="0"/>
                <a:cs typeface="Arial" panose="020B0604020202020204" pitchFamily="34" charset="0"/>
              </a:rPr>
              <a:t>mina </a:t>
            </a:r>
            <a:r>
              <a:rPr lang="es-ES" sz="2000" dirty="0">
                <a:latin typeface="Arial" panose="020B0604020202020204" pitchFamily="34" charset="0"/>
                <a:cs typeface="Arial" panose="020B0604020202020204" pitchFamily="34" charset="0"/>
              </a:rPr>
              <a:t>en caso de una interrupción planificada o no planificada de la red. Normalmente, las horas de </a:t>
            </a:r>
            <a:r>
              <a:rPr lang="es-ES" sz="2000" dirty="0" smtClean="0">
                <a:latin typeface="Arial" panose="020B0604020202020204" pitchFamily="34" charset="0"/>
                <a:cs typeface="Arial" panose="020B0604020202020204" pitchFamily="34" charset="0"/>
              </a:rPr>
              <a:t>funcionamiento </a:t>
            </a:r>
            <a:r>
              <a:rPr lang="es-ES" sz="2000" dirty="0">
                <a:latin typeface="Arial" panose="020B0604020202020204" pitchFamily="34" charset="0"/>
                <a:cs typeface="Arial" panose="020B0604020202020204" pitchFamily="34" charset="0"/>
              </a:rPr>
              <a:t>para este tipo de servicio se mantienen muy por debajo de las 500 horas al año.</a:t>
            </a:r>
          </a:p>
          <a:p>
            <a:pPr algn="just"/>
            <a:r>
              <a:rPr lang="es-ES" sz="2000" dirty="0">
                <a:latin typeface="Arial" panose="020B0604020202020204" pitchFamily="34" charset="0"/>
                <a:cs typeface="Arial" panose="020B0604020202020204" pitchFamily="34" charset="0"/>
              </a:rPr>
              <a:t>Una planta de carga base actúa naturalmente como la principal o única fuente de alimentación de una mina. </a:t>
            </a:r>
          </a:p>
          <a:p>
            <a:pPr algn="just"/>
            <a:r>
              <a:rPr lang="es-ES" sz="2000" dirty="0">
                <a:latin typeface="Arial" panose="020B0604020202020204" pitchFamily="34" charset="0"/>
                <a:cs typeface="Arial" panose="020B0604020202020204" pitchFamily="34" charset="0"/>
              </a:rPr>
              <a:t>En funcionamiento con carga base, el número de horas de funcionamiento suele superar las 4000, mientras </a:t>
            </a:r>
            <a:r>
              <a:rPr lang="es-ES" sz="2000" dirty="0" smtClean="0">
                <a:latin typeface="Arial" panose="020B0604020202020204" pitchFamily="34" charset="0"/>
                <a:cs typeface="Arial" panose="020B0604020202020204" pitchFamily="34" charset="0"/>
              </a:rPr>
              <a:t>que </a:t>
            </a:r>
            <a:r>
              <a:rPr lang="es-ES" sz="2000" dirty="0">
                <a:latin typeface="Arial" panose="020B0604020202020204" pitchFamily="34" charset="0"/>
                <a:cs typeface="Arial" panose="020B0604020202020204" pitchFamily="34" charset="0"/>
              </a:rPr>
              <a:t>el número de arranques se mantiene por debajo de las 50 por cada grupo electrógeno. </a:t>
            </a:r>
          </a:p>
          <a:p>
            <a:pPr algn="just"/>
            <a:r>
              <a:rPr lang="es-ES" sz="2000" dirty="0">
                <a:latin typeface="Arial" panose="020B0604020202020204" pitchFamily="34" charset="0"/>
                <a:cs typeface="Arial" panose="020B0604020202020204" pitchFamily="34" charset="0"/>
              </a:rPr>
              <a:t>Característicamente, las unidades de carga base tienen una tasa de utilización y un factor de carga altos, por </a:t>
            </a:r>
            <a:r>
              <a:rPr lang="es-ES" sz="2000" dirty="0" smtClean="0">
                <a:latin typeface="Arial" panose="020B0604020202020204" pitchFamily="34" charset="0"/>
                <a:cs typeface="Arial" panose="020B0604020202020204" pitchFamily="34" charset="0"/>
              </a:rPr>
              <a:t>lo </a:t>
            </a:r>
            <a:r>
              <a:rPr lang="es-ES" sz="2000" dirty="0">
                <a:latin typeface="Arial" panose="020B0604020202020204" pitchFamily="34" charset="0"/>
                <a:cs typeface="Arial" panose="020B0604020202020204" pitchFamily="34" charset="0"/>
              </a:rPr>
              <a:t>que las unidades están sujetas a un mayor mantenimiento planificado y, por lo tanto, a una menor </a:t>
            </a:r>
            <a:r>
              <a:rPr lang="es-ES" sz="2000" dirty="0" smtClean="0">
                <a:latin typeface="Arial" panose="020B0604020202020204" pitchFamily="34" charset="0"/>
                <a:cs typeface="Arial" panose="020B0604020202020204" pitchFamily="34" charset="0"/>
              </a:rPr>
              <a:t>disponibilidad</a:t>
            </a:r>
            <a:r>
              <a:rPr lang="es-ES" sz="2000" dirty="0">
                <a:latin typeface="Arial" panose="020B0604020202020204" pitchFamily="34" charset="0"/>
                <a:cs typeface="Arial" panose="020B0604020202020204" pitchFamily="34" charset="0"/>
              </a:rPr>
              <a:t>, en comparación con las unidades de reserva. Debido a las ubicaciones típicas de las minas de </a:t>
            </a:r>
            <a:r>
              <a:rPr lang="es-ES" sz="2000" dirty="0" smtClean="0">
                <a:latin typeface="Arial" panose="020B0604020202020204" pitchFamily="34" charset="0"/>
                <a:cs typeface="Arial" panose="020B0604020202020204" pitchFamily="34" charset="0"/>
              </a:rPr>
              <a:t>litio</a:t>
            </a:r>
            <a:r>
              <a:rPr lang="es-ES" sz="2000" dirty="0">
                <a:latin typeface="Arial" panose="020B0604020202020204" pitchFamily="34" charset="0"/>
                <a:cs typeface="Arial" panose="020B0604020202020204" pitchFamily="34" charset="0"/>
              </a:rPr>
              <a:t>, las conexiones a la red son raras y, por lo tanto, el tipo de servicio de carga base es más </a:t>
            </a:r>
            <a:r>
              <a:rPr lang="es-ES" sz="2000" dirty="0" smtClean="0">
                <a:latin typeface="Arial" panose="020B0604020202020204" pitchFamily="34" charset="0"/>
                <a:cs typeface="Arial" panose="020B0604020202020204" pitchFamily="34" charset="0"/>
              </a:rPr>
              <a:t>frecuente.</a:t>
            </a:r>
          </a:p>
          <a:p>
            <a:pPr algn="just"/>
            <a:endParaRPr lang="es-ES" sz="2000" b="1" dirty="0">
              <a:latin typeface="Arial" panose="020B0604020202020204" pitchFamily="34" charset="0"/>
              <a:cs typeface="Arial" panose="020B0604020202020204" pitchFamily="34" charset="0"/>
            </a:endParaRPr>
          </a:p>
          <a:p>
            <a:pPr algn="just"/>
            <a:r>
              <a:rPr lang="es-ES" sz="2000" b="1" dirty="0" smtClean="0">
                <a:latin typeface="Arial" panose="020B0604020202020204" pitchFamily="34" charset="0"/>
                <a:cs typeface="Arial" panose="020B0604020202020204" pitchFamily="34" charset="0"/>
              </a:rPr>
              <a:t>Perfil </a:t>
            </a:r>
            <a:r>
              <a:rPr lang="es-ES" sz="2000" b="1" dirty="0">
                <a:latin typeface="Arial" panose="020B0604020202020204" pitchFamily="34" charset="0"/>
                <a:cs typeface="Arial" panose="020B0604020202020204" pitchFamily="34" charset="0"/>
              </a:rPr>
              <a:t>de carga del sitio</a:t>
            </a:r>
          </a:p>
          <a:p>
            <a:pPr algn="just"/>
            <a:r>
              <a:rPr lang="es-ES" sz="2000" dirty="0">
                <a:latin typeface="Arial" panose="020B0604020202020204" pitchFamily="34" charset="0"/>
                <a:cs typeface="Arial" panose="020B0604020202020204" pitchFamily="34" charset="0"/>
              </a:rPr>
              <a:t>Las centrales eléctricas de motores prácticamente siempre consisten en múltiples grupos electrógenos </a:t>
            </a:r>
            <a:r>
              <a:rPr lang="es-ES" sz="2000" dirty="0" smtClean="0">
                <a:latin typeface="Arial" panose="020B0604020202020204" pitchFamily="34" charset="0"/>
                <a:cs typeface="Arial" panose="020B0604020202020204" pitchFamily="34" charset="0"/>
              </a:rPr>
              <a:t>conectados </a:t>
            </a:r>
            <a:r>
              <a:rPr lang="es-ES" sz="2000" dirty="0">
                <a:latin typeface="Arial" panose="020B0604020202020204" pitchFamily="34" charset="0"/>
                <a:cs typeface="Arial" panose="020B0604020202020204" pitchFamily="34" charset="0"/>
              </a:rPr>
              <a:t>en paralelo. Estas plantas normalmente pueden operar en todas las configuraciones de </a:t>
            </a:r>
            <a:r>
              <a:rPr lang="es-ES" sz="2000" dirty="0" smtClean="0">
                <a:latin typeface="Arial" panose="020B0604020202020204" pitchFamily="34" charset="0"/>
                <a:cs typeface="Arial" panose="020B0604020202020204" pitchFamily="34" charset="0"/>
              </a:rPr>
              <a:t>grupos </a:t>
            </a:r>
            <a:r>
              <a:rPr lang="es-ES" sz="2000" dirty="0">
                <a:latin typeface="Arial" panose="020B0604020202020204" pitchFamily="34" charset="0"/>
                <a:cs typeface="Arial" panose="020B0604020202020204" pitchFamily="34" charset="0"/>
              </a:rPr>
              <a:t>electrógenos, desde el modo de espera completo hasta la producción total. Además, cada </a:t>
            </a:r>
            <a:r>
              <a:rPr lang="es-ES" sz="2000" dirty="0" smtClean="0">
                <a:latin typeface="Arial" panose="020B0604020202020204" pitchFamily="34" charset="0"/>
                <a:cs typeface="Arial" panose="020B0604020202020204" pitchFamily="34" charset="0"/>
              </a:rPr>
              <a:t>grupo </a:t>
            </a:r>
            <a:r>
              <a:rPr lang="es-ES" sz="2000" dirty="0">
                <a:latin typeface="Arial" panose="020B0604020202020204" pitchFamily="34" charset="0"/>
                <a:cs typeface="Arial" panose="020B0604020202020204" pitchFamily="34" charset="0"/>
              </a:rPr>
              <a:t>electrógeno puede funcionar, al menos temporalmente, a una potencia parcial entre el 10 y el </a:t>
            </a:r>
            <a:r>
              <a:rPr lang="es-ES" sz="2000" dirty="0" smtClean="0">
                <a:latin typeface="Arial" panose="020B0604020202020204" pitchFamily="34" charset="0"/>
                <a:cs typeface="Arial" panose="020B0604020202020204" pitchFamily="34" charset="0"/>
              </a:rPr>
              <a:t>100 </a:t>
            </a:r>
            <a:r>
              <a:rPr lang="es-ES" sz="2000" dirty="0">
                <a:latin typeface="Arial" panose="020B0604020202020204" pitchFamily="34" charset="0"/>
                <a:cs typeface="Arial" panose="020B0604020202020204" pitchFamily="34" charset="0"/>
              </a:rPr>
              <a:t>% según la marca y el tipo de motor. La máxima eficiencia se alcanza al 100 % de la producción. </a:t>
            </a:r>
          </a:p>
          <a:p>
            <a:pPr algn="just"/>
            <a:r>
              <a:rPr lang="es-ES" sz="2000" dirty="0">
                <a:latin typeface="Arial" panose="020B0604020202020204" pitchFamily="34" charset="0"/>
                <a:cs typeface="Arial" panose="020B0604020202020204" pitchFamily="34" charset="0"/>
              </a:rPr>
              <a:t>Esta flexibilidad operativa se puede utilizar para operar la planta en todo momento con la cantidad </a:t>
            </a:r>
            <a:r>
              <a:rPr lang="es-ES" sz="2000" dirty="0" smtClean="0">
                <a:latin typeface="Arial" panose="020B0604020202020204" pitchFamily="34" charset="0"/>
                <a:cs typeface="Arial" panose="020B0604020202020204" pitchFamily="34" charset="0"/>
              </a:rPr>
              <a:t>óptima </a:t>
            </a:r>
            <a:r>
              <a:rPr lang="es-ES" sz="2000" dirty="0">
                <a:latin typeface="Arial" panose="020B0604020202020204" pitchFamily="34" charset="0"/>
                <a:cs typeface="Arial" panose="020B0604020202020204" pitchFamily="34" charset="0"/>
              </a:rPr>
              <a:t>de capacidad, mientras que las unidades de reserva pueden permanecer en espera o en </a:t>
            </a:r>
            <a:r>
              <a:rPr lang="es-ES" sz="2000" dirty="0" smtClean="0">
                <a:latin typeface="Arial" panose="020B0604020202020204" pitchFamily="34" charset="0"/>
                <a:cs typeface="Arial" panose="020B0604020202020204" pitchFamily="34" charset="0"/>
              </a:rPr>
              <a:t>mantenimiento</a:t>
            </a:r>
            <a:r>
              <a:rPr lang="es-ES" sz="2000" dirty="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El término “perfil de carga del sitio” se refiere a la variación en el consumo de energía de la mina. La </a:t>
            </a:r>
            <a:r>
              <a:rPr lang="es-ES" sz="2000" dirty="0" smtClean="0">
                <a:latin typeface="Arial" panose="020B0604020202020204" pitchFamily="34" charset="0"/>
                <a:cs typeface="Arial" panose="020B0604020202020204" pitchFamily="34" charset="0"/>
              </a:rPr>
              <a:t>variación </a:t>
            </a:r>
            <a:r>
              <a:rPr lang="es-ES" sz="2000" dirty="0">
                <a:latin typeface="Arial" panose="020B0604020202020204" pitchFamily="34" charset="0"/>
                <a:cs typeface="Arial" panose="020B0604020202020204" pitchFamily="34" charset="0"/>
              </a:rPr>
              <a:t>puede ser de naturaleza temporal o estar relacionada con cambios a largo plazo, como una </a:t>
            </a:r>
            <a:r>
              <a:rPr lang="es-ES" sz="2000" dirty="0" smtClean="0">
                <a:latin typeface="Arial" panose="020B0604020202020204" pitchFamily="34" charset="0"/>
                <a:cs typeface="Arial" panose="020B0604020202020204" pitchFamily="34" charset="0"/>
              </a:rPr>
              <a:t>aceleración </a:t>
            </a:r>
            <a:r>
              <a:rPr lang="es-ES" sz="2000" dirty="0">
                <a:latin typeface="Arial" panose="020B0604020202020204" pitchFamily="34" charset="0"/>
                <a:cs typeface="Arial" panose="020B0604020202020204" pitchFamily="34" charset="0"/>
              </a:rPr>
              <a:t>(o disminución) de la producción. La fluctuación temporal de la carga puede solucionarse </a:t>
            </a:r>
            <a:r>
              <a:rPr lang="es-ES" sz="2000" dirty="0" smtClean="0">
                <a:latin typeface="Arial" panose="020B0604020202020204" pitchFamily="34" charset="0"/>
                <a:cs typeface="Arial" panose="020B0604020202020204" pitchFamily="34" charset="0"/>
              </a:rPr>
              <a:t>ajustando </a:t>
            </a:r>
            <a:r>
              <a:rPr lang="es-ES" sz="2000" dirty="0">
                <a:latin typeface="Arial" panose="020B0604020202020204" pitchFamily="34" charset="0"/>
                <a:cs typeface="Arial" panose="020B0604020202020204" pitchFamily="34" charset="0"/>
              </a:rPr>
              <a:t>el número de grupos electrógenos operativos o la salida de los grupos electrógenos. En el </a:t>
            </a:r>
            <a:r>
              <a:rPr lang="es-ES" sz="2000" dirty="0" smtClean="0">
                <a:latin typeface="Arial" panose="020B0604020202020204" pitchFamily="34" charset="0"/>
                <a:cs typeface="Arial" panose="020B0604020202020204" pitchFamily="34" charset="0"/>
              </a:rPr>
              <a:t>último </a:t>
            </a:r>
            <a:r>
              <a:rPr lang="es-ES" sz="2000" dirty="0">
                <a:latin typeface="Arial" panose="020B0604020202020204" pitchFamily="34" charset="0"/>
                <a:cs typeface="Arial" panose="020B0604020202020204" pitchFamily="34" charset="0"/>
              </a:rPr>
              <a:t>caso, si se conoce el perfil de carga, el tamaño y, por lo tanto, la salida, de los grupos </a:t>
            </a:r>
            <a:r>
              <a:rPr lang="es-ES" sz="2000" dirty="0" smtClean="0">
                <a:latin typeface="Arial" panose="020B0604020202020204" pitchFamily="34" charset="0"/>
                <a:cs typeface="Arial" panose="020B0604020202020204" pitchFamily="34" charset="0"/>
              </a:rPr>
              <a:t>electrógenos se </a:t>
            </a:r>
            <a:r>
              <a:rPr lang="es-ES" sz="2000" dirty="0">
                <a:latin typeface="Arial" panose="020B0604020202020204" pitchFamily="34" charset="0"/>
                <a:cs typeface="Arial" panose="020B0604020202020204" pitchFamily="34" charset="0"/>
              </a:rPr>
              <a:t>pueden optimizar para obtener la mejor eficiencia mientras se asegura la máxima salida del sitio con </a:t>
            </a:r>
            <a:r>
              <a:rPr lang="es-ES" sz="2000" dirty="0" smtClean="0">
                <a:latin typeface="Arial" panose="020B0604020202020204" pitchFamily="34" charset="0"/>
                <a:cs typeface="Arial" panose="020B0604020202020204" pitchFamily="34" charset="0"/>
              </a:rPr>
              <a:t>las </a:t>
            </a:r>
            <a:r>
              <a:rPr lang="es-ES" sz="2000" dirty="0">
                <a:latin typeface="Arial" panose="020B0604020202020204" pitchFamily="34" charset="0"/>
                <a:cs typeface="Arial" panose="020B0604020202020204" pitchFamily="34" charset="0"/>
              </a:rPr>
              <a:t>unidades redundantes</a:t>
            </a:r>
            <a:r>
              <a:rPr lang="es-ES" sz="2000" dirty="0" smtClean="0">
                <a:latin typeface="Arial" panose="020B0604020202020204" pitchFamily="34" charset="0"/>
                <a:cs typeface="Arial" panose="020B0604020202020204" pitchFamily="34" charset="0"/>
              </a:rPr>
              <a:t>.</a:t>
            </a:r>
          </a:p>
          <a:p>
            <a:pPr algn="just"/>
            <a:endParaRPr lang="es-ES" sz="2000"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Arquitectura de planta y redundancia</a:t>
            </a:r>
          </a:p>
          <a:p>
            <a:pPr algn="just"/>
            <a:r>
              <a:rPr lang="es-ES" sz="2000" dirty="0">
                <a:latin typeface="Arial" panose="020B0604020202020204" pitchFamily="34" charset="0"/>
                <a:cs typeface="Arial" panose="020B0604020202020204" pitchFamily="34" charset="0"/>
              </a:rPr>
              <a:t>El impacto de la redundancia del grupo electrógeno en la disponibilidad operativa se puede </a:t>
            </a:r>
            <a:r>
              <a:rPr lang="es-ES" sz="2000" dirty="0" smtClean="0">
                <a:latin typeface="Arial" panose="020B0604020202020204" pitchFamily="34" charset="0"/>
                <a:cs typeface="Arial" panose="020B0604020202020204" pitchFamily="34" charset="0"/>
              </a:rPr>
              <a:t>observar </a:t>
            </a:r>
            <a:r>
              <a:rPr lang="es-ES" sz="2000" dirty="0">
                <a:latin typeface="Arial" panose="020B0604020202020204" pitchFamily="34" charset="0"/>
                <a:cs typeface="Arial" panose="020B0604020202020204" pitchFamily="34" charset="0"/>
              </a:rPr>
              <a:t>estudiando la Figura 4. Aquí, la disponibilidad operativa se representa como una función </a:t>
            </a:r>
            <a:r>
              <a:rPr lang="es-ES" sz="2000" dirty="0" smtClean="0">
                <a:latin typeface="Arial" panose="020B0604020202020204" pitchFamily="34" charset="0"/>
                <a:cs typeface="Arial" panose="020B0604020202020204" pitchFamily="34" charset="0"/>
              </a:rPr>
              <a:t>del </a:t>
            </a:r>
            <a:r>
              <a:rPr lang="es-ES" sz="2000" dirty="0">
                <a:latin typeface="Arial" panose="020B0604020202020204" pitchFamily="34" charset="0"/>
                <a:cs typeface="Arial" panose="020B0604020202020204" pitchFamily="34" charset="0"/>
              </a:rPr>
              <a:t>número de unidades instaladas para tres configuraciones de redundancia diferentes N+0, N+1 </a:t>
            </a:r>
            <a:r>
              <a:rPr lang="es-ES" sz="2000" dirty="0" smtClean="0">
                <a:latin typeface="Arial" panose="020B0604020202020204" pitchFamily="34" charset="0"/>
                <a:cs typeface="Arial" panose="020B0604020202020204" pitchFamily="34" charset="0"/>
              </a:rPr>
              <a:t>y </a:t>
            </a:r>
            <a:r>
              <a:rPr lang="es-ES" sz="2000" dirty="0">
                <a:latin typeface="Arial" panose="020B0604020202020204" pitchFamily="34" charset="0"/>
                <a:cs typeface="Arial" panose="020B0604020202020204" pitchFamily="34" charset="0"/>
              </a:rPr>
              <a:t>N+2. N se refiere a la cantidad de grupos electrógenos que operan para atender la carga, </a:t>
            </a:r>
            <a:r>
              <a:rPr lang="es-ES" sz="2000" dirty="0" smtClean="0">
                <a:latin typeface="Arial" panose="020B0604020202020204" pitchFamily="34" charset="0"/>
                <a:cs typeface="Arial" panose="020B0604020202020204" pitchFamily="34" charset="0"/>
              </a:rPr>
              <a:t>mientras </a:t>
            </a:r>
            <a:r>
              <a:rPr lang="es-ES" sz="2000" dirty="0">
                <a:latin typeface="Arial" panose="020B0604020202020204" pitchFamily="34" charset="0"/>
                <a:cs typeface="Arial" panose="020B0604020202020204" pitchFamily="34" charset="0"/>
              </a:rPr>
              <a:t>que el número indica la cantidad de unidades redundantes. Para sitios fuera de la red, se </a:t>
            </a:r>
            <a:r>
              <a:rPr lang="es-ES" sz="2000" dirty="0" smtClean="0">
                <a:latin typeface="Arial" panose="020B0604020202020204" pitchFamily="34" charset="0"/>
                <a:cs typeface="Arial" panose="020B0604020202020204" pitchFamily="34" charset="0"/>
              </a:rPr>
              <a:t>requiere </a:t>
            </a:r>
            <a:r>
              <a:rPr lang="es-ES" sz="2000" dirty="0">
                <a:latin typeface="Arial" panose="020B0604020202020204" pitchFamily="34" charset="0"/>
                <a:cs typeface="Arial" panose="020B0604020202020204" pitchFamily="34" charset="0"/>
              </a:rPr>
              <a:t>una configuración N+1 como mínimo para permitir el mantenimiento planificado sin </a:t>
            </a:r>
            <a:r>
              <a:rPr lang="es-ES" sz="2000" dirty="0" smtClean="0">
                <a:latin typeface="Arial" panose="020B0604020202020204" pitchFamily="34" charset="0"/>
                <a:cs typeface="Arial" panose="020B0604020202020204" pitchFamily="34" charset="0"/>
              </a:rPr>
              <a:t>interrumpir </a:t>
            </a:r>
            <a:r>
              <a:rPr lang="es-ES" sz="2000" dirty="0">
                <a:latin typeface="Arial" panose="020B0604020202020204" pitchFamily="34" charset="0"/>
                <a:cs typeface="Arial" panose="020B0604020202020204" pitchFamily="34" charset="0"/>
              </a:rPr>
              <a:t>las operaciones generales.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37356" y="317499"/>
            <a:ext cx="7543800" cy="7391401"/>
          </a:xfrm>
          <a:prstGeom prst="rect">
            <a:avLst/>
          </a:prstGeom>
        </p:spPr>
      </p:pic>
      <p:sp>
        <p:nvSpPr>
          <p:cNvPr id="4" name="object 4"/>
          <p:cNvSpPr txBox="1"/>
          <p:nvPr/>
        </p:nvSpPr>
        <p:spPr>
          <a:xfrm>
            <a:off x="932656" y="7708900"/>
            <a:ext cx="6553200" cy="628377"/>
          </a:xfrm>
          <a:prstGeom prst="rect">
            <a:avLst/>
          </a:prstGeom>
        </p:spPr>
        <p:txBody>
          <a:bodyPr vert="horz" wrap="square" lIns="0" tIns="12700" rIns="0" bIns="0" rtlCol="0">
            <a:spAutoFit/>
          </a:bodyPr>
          <a:lstStyle/>
          <a:p>
            <a:pPr marL="12700" algn="ctr">
              <a:spcBef>
                <a:spcPts val="100"/>
              </a:spcBef>
            </a:pPr>
            <a:r>
              <a:rPr sz="2000" b="1" spc="15" dirty="0">
                <a:solidFill>
                  <a:srgbClr val="001F40"/>
                </a:solidFill>
                <a:latin typeface="Arial" panose="020B0604020202020204" pitchFamily="34" charset="0"/>
                <a:cs typeface="Arial" panose="020B0604020202020204" pitchFamily="34" charset="0"/>
              </a:rPr>
              <a:t>Figura</a:t>
            </a:r>
            <a:r>
              <a:rPr sz="2000" b="1" spc="-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4.</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Disponibilidad</a:t>
            </a:r>
            <a:r>
              <a:rPr sz="2000" b="1" spc="-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operativa</a:t>
            </a:r>
            <a:r>
              <a:rPr sz="2000" b="1" spc="-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para</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diferentes</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configuraciones</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redundancia</a:t>
            </a:r>
            <a:endParaRPr sz="2000" dirty="0">
              <a:latin typeface="Arial" panose="020B0604020202020204" pitchFamily="34" charset="0"/>
              <a:cs typeface="Arial" panose="020B0604020202020204" pitchFamily="34" charset="0"/>
            </a:endParaRPr>
          </a:p>
        </p:txBody>
      </p:sp>
      <p:sp>
        <p:nvSpPr>
          <p:cNvPr id="10" name="object 10"/>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10</a:t>
            </a:fld>
            <a:endParaRPr spc="10" dirty="0"/>
          </a:p>
        </p:txBody>
      </p:sp>
      <p:sp>
        <p:nvSpPr>
          <p:cNvPr id="12" name="Rectángulo 11"/>
          <p:cNvSpPr/>
          <p:nvPr/>
        </p:nvSpPr>
        <p:spPr>
          <a:xfrm>
            <a:off x="8285956" y="317499"/>
            <a:ext cx="10439400" cy="9941183"/>
          </a:xfrm>
          <a:prstGeom prst="rect">
            <a:avLst/>
          </a:prstGeom>
        </p:spPr>
        <p:txBody>
          <a:bodyPr wrap="square">
            <a:spAutoFit/>
          </a:bodyPr>
          <a:lstStyle/>
          <a:p>
            <a:pPr algn="just"/>
            <a:r>
              <a:rPr lang="es-ES" sz="2000" dirty="0">
                <a:latin typeface="Arial" panose="020B0604020202020204" pitchFamily="34" charset="0"/>
                <a:cs typeface="Arial" panose="020B0604020202020204" pitchFamily="34" charset="0"/>
              </a:rPr>
              <a:t>Teniendo en cuenta solo la demanda de producción de la planta y los requisitos de confiabilidad, la </a:t>
            </a:r>
            <a:r>
              <a:rPr lang="es-ES" sz="2000" dirty="0" smtClean="0">
                <a:latin typeface="Arial" panose="020B0604020202020204" pitchFamily="34" charset="0"/>
                <a:cs typeface="Arial" panose="020B0604020202020204" pitchFamily="34" charset="0"/>
              </a:rPr>
              <a:t>disposición </a:t>
            </a:r>
            <a:r>
              <a:rPr lang="es-ES" sz="2000" dirty="0">
                <a:latin typeface="Arial" panose="020B0604020202020204" pitchFamily="34" charset="0"/>
                <a:cs typeface="Arial" panose="020B0604020202020204" pitchFamily="34" charset="0"/>
              </a:rPr>
              <a:t>de la planta optimizada en costos para este caso de estudio es con motores de 5x20V en </a:t>
            </a:r>
            <a:r>
              <a:rPr lang="es-ES" sz="2000" dirty="0" smtClean="0">
                <a:latin typeface="Arial" panose="020B0604020202020204" pitchFamily="34" charset="0"/>
                <a:cs typeface="Arial" panose="020B0604020202020204" pitchFamily="34" charset="0"/>
              </a:rPr>
              <a:t>configuración </a:t>
            </a:r>
            <a:r>
              <a:rPr lang="es-ES" sz="2000" dirty="0">
                <a:latin typeface="Arial" panose="020B0604020202020204" pitchFamily="34" charset="0"/>
                <a:cs typeface="Arial" panose="020B0604020202020204" pitchFamily="34" charset="0"/>
              </a:rPr>
              <a:t>N+2. Teniendo en cuenta las condiciones ambientales predominantes y el </a:t>
            </a:r>
            <a:r>
              <a:rPr lang="es-ES" sz="2000" dirty="0" err="1">
                <a:latin typeface="Arial" panose="020B0604020202020204" pitchFamily="34" charset="0"/>
                <a:cs typeface="Arial" panose="020B0604020202020204" pitchFamily="34" charset="0"/>
              </a:rPr>
              <a:t>derating</a:t>
            </a:r>
            <a:r>
              <a:rPr lang="es-ES" sz="2000" dirty="0">
                <a:latin typeface="Arial" panose="020B0604020202020204" pitchFamily="34" charset="0"/>
                <a:cs typeface="Arial" panose="020B0604020202020204" pitchFamily="34" charset="0"/>
              </a:rPr>
              <a:t> de </a:t>
            </a:r>
            <a:r>
              <a:rPr lang="es-ES" sz="2000" dirty="0" smtClean="0">
                <a:latin typeface="Arial" panose="020B0604020202020204" pitchFamily="34" charset="0"/>
                <a:cs typeface="Arial" panose="020B0604020202020204" pitchFamily="34" charset="0"/>
              </a:rPr>
              <a:t>altitud </a:t>
            </a:r>
            <a:r>
              <a:rPr lang="es-ES" sz="2000" dirty="0">
                <a:latin typeface="Arial" panose="020B0604020202020204" pitchFamily="34" charset="0"/>
                <a:cs typeface="Arial" panose="020B0604020202020204" pitchFamily="34" charset="0"/>
              </a:rPr>
              <a:t>(@ 4000 msnm), cada grupo electrógeno puede proporcionar aproximadamente 7 </a:t>
            </a:r>
            <a:r>
              <a:rPr lang="es-ES" sz="2000" dirty="0" err="1">
                <a:latin typeface="Arial" panose="020B0604020202020204" pitchFamily="34" charset="0"/>
                <a:cs typeface="Arial" panose="020B0604020202020204" pitchFamily="34" charset="0"/>
              </a:rPr>
              <a:t>MWe</a:t>
            </a:r>
            <a:r>
              <a:rPr lang="es-ES" sz="2000" dirty="0">
                <a:latin typeface="Arial" panose="020B0604020202020204" pitchFamily="34" charset="0"/>
                <a:cs typeface="Arial" panose="020B0604020202020204" pitchFamily="34" charset="0"/>
              </a:rPr>
              <a:t>. Así, 3 </a:t>
            </a:r>
            <a:r>
              <a:rPr lang="es-ES" sz="2000" dirty="0" smtClean="0">
                <a:latin typeface="Arial" panose="020B0604020202020204" pitchFamily="34" charset="0"/>
                <a:cs typeface="Arial" panose="020B0604020202020204" pitchFamily="34" charset="0"/>
              </a:rPr>
              <a:t>grupos </a:t>
            </a:r>
            <a:r>
              <a:rPr lang="es-ES" sz="2000" dirty="0">
                <a:latin typeface="Arial" panose="020B0604020202020204" pitchFamily="34" charset="0"/>
                <a:cs typeface="Arial" panose="020B0604020202020204" pitchFamily="34" charset="0"/>
              </a:rPr>
              <a:t>electrógenos pueden satisfacer la demanda de carga de 20 MW</a:t>
            </a:r>
            <a:r>
              <a:rPr lang="es-ES" sz="2000" dirty="0" smtClean="0">
                <a:latin typeface="Arial" panose="020B0604020202020204" pitchFamily="34" charset="0"/>
                <a:cs typeface="Arial" panose="020B0604020202020204" pitchFamily="34" charset="0"/>
              </a:rPr>
              <a:t>.</a:t>
            </a:r>
          </a:p>
          <a:p>
            <a:pPr algn="just"/>
            <a:endParaRPr lang="es-ES" sz="2000"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Calidad y disponibilidad del combustible</a:t>
            </a:r>
          </a:p>
          <a:p>
            <a:pPr algn="just"/>
            <a:r>
              <a:rPr lang="es-ES" sz="2000" dirty="0">
                <a:latin typeface="Arial" panose="020B0604020202020204" pitchFamily="34" charset="0"/>
                <a:cs typeface="Arial" panose="020B0604020202020204" pitchFamily="34" charset="0"/>
              </a:rPr>
              <a:t>La selección de combustible juega un papel importante en la viabilidad económica y ambiental de una inversión </a:t>
            </a:r>
            <a:r>
              <a:rPr lang="es-ES" sz="2000" dirty="0" smtClean="0">
                <a:latin typeface="Arial" panose="020B0604020202020204" pitchFamily="34" charset="0"/>
                <a:cs typeface="Arial" panose="020B0604020202020204" pitchFamily="34" charset="0"/>
              </a:rPr>
              <a:t>en </a:t>
            </a:r>
            <a:r>
              <a:rPr lang="es-ES" sz="2000" dirty="0">
                <a:latin typeface="Arial" panose="020B0604020202020204" pitchFamily="34" charset="0"/>
                <a:cs typeface="Arial" panose="020B0604020202020204" pitchFamily="34" charset="0"/>
              </a:rPr>
              <a:t>generación de energía in situ. El combustible seleccionado también tiene un impacto en la confiabilidad y </a:t>
            </a:r>
            <a:r>
              <a:rPr lang="es-ES" sz="2000" dirty="0" smtClean="0">
                <a:latin typeface="Arial" panose="020B0604020202020204" pitchFamily="34" charset="0"/>
                <a:cs typeface="Arial" panose="020B0604020202020204" pitchFamily="34" charset="0"/>
              </a:rPr>
              <a:t>disponibilidad </a:t>
            </a:r>
            <a:r>
              <a:rPr lang="es-ES" sz="2000" dirty="0">
                <a:latin typeface="Arial" panose="020B0604020202020204" pitchFamily="34" charset="0"/>
                <a:cs typeface="Arial" panose="020B0604020202020204" pitchFamily="34" charset="0"/>
              </a:rPr>
              <a:t>de la planta. Los criterios clave que afectan la selección del combustible son:</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Impacto </a:t>
            </a:r>
            <a:r>
              <a:rPr lang="es-ES" sz="2000" b="1" dirty="0">
                <a:latin typeface="Arial" panose="020B0604020202020204" pitchFamily="34" charset="0"/>
                <a:cs typeface="Arial" panose="020B0604020202020204" pitchFamily="34" charset="0"/>
              </a:rPr>
              <a:t>ambiental y normativa local</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Costo </a:t>
            </a:r>
            <a:r>
              <a:rPr lang="es-ES" sz="2000" b="1" dirty="0">
                <a:latin typeface="Arial" panose="020B0604020202020204" pitchFamily="34" charset="0"/>
                <a:cs typeface="Arial" panose="020B0604020202020204" pitchFamily="34" charset="0"/>
              </a:rPr>
              <a:t>y calidad del combustible</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Disponibilidad </a:t>
            </a:r>
            <a:r>
              <a:rPr lang="es-ES" sz="2000" b="1" dirty="0">
                <a:latin typeface="Arial" panose="020B0604020202020204" pitchFamily="34" charset="0"/>
                <a:cs typeface="Arial" panose="020B0604020202020204" pitchFamily="34" charset="0"/>
              </a:rPr>
              <a:t>y confiabilidad del suministro de combustible</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Necesidad </a:t>
            </a:r>
            <a:r>
              <a:rPr lang="es-ES" sz="2000" b="1" dirty="0">
                <a:latin typeface="Arial" panose="020B0604020202020204" pitchFamily="34" charset="0"/>
                <a:cs typeface="Arial" panose="020B0604020202020204" pitchFamily="34" charset="0"/>
              </a:rPr>
              <a:t>de almacenamiento de combustible in situ en función de la disponibilidad de combustible</a:t>
            </a:r>
          </a:p>
          <a:p>
            <a:pPr algn="just"/>
            <a:r>
              <a:rPr lang="es-ES" sz="2000" dirty="0">
                <a:latin typeface="Arial" panose="020B0604020202020204" pitchFamily="34" charset="0"/>
                <a:cs typeface="Arial" panose="020B0604020202020204" pitchFamily="34" charset="0"/>
              </a:rPr>
              <a:t>Como se discutió anteriormente, el gas natural es el combustible fósil más limpio disponible. Sin embargo, el gas </a:t>
            </a:r>
            <a:r>
              <a:rPr lang="es-ES" sz="2000" dirty="0" smtClean="0">
                <a:latin typeface="Arial" panose="020B0604020202020204" pitchFamily="34" charset="0"/>
                <a:cs typeface="Arial" panose="020B0604020202020204" pitchFamily="34" charset="0"/>
              </a:rPr>
              <a:t>natural </a:t>
            </a:r>
            <a:r>
              <a:rPr lang="es-ES" sz="2000" dirty="0">
                <a:latin typeface="Arial" panose="020B0604020202020204" pitchFamily="34" charset="0"/>
                <a:cs typeface="Arial" panose="020B0604020202020204" pitchFamily="34" charset="0"/>
              </a:rPr>
              <a:t>también puede ser el tipo de combustible más accesible para las minas de litio ubicadas en lugares </a:t>
            </a:r>
            <a:r>
              <a:rPr lang="es-ES" sz="2000" dirty="0" smtClean="0">
                <a:latin typeface="Arial" panose="020B0604020202020204" pitchFamily="34" charset="0"/>
                <a:cs typeface="Arial" panose="020B0604020202020204" pitchFamily="34" charset="0"/>
              </a:rPr>
              <a:t>remotos </a:t>
            </a:r>
            <a:r>
              <a:rPr lang="es-ES" sz="2000" dirty="0">
                <a:latin typeface="Arial" panose="020B0604020202020204" pitchFamily="34" charset="0"/>
                <a:cs typeface="Arial" panose="020B0604020202020204" pitchFamily="34" charset="0"/>
              </a:rPr>
              <a:t>y en altitudes elevadas. Las minas a menudo se ubican en las cercanías de depósitos de gas natural, en </a:t>
            </a:r>
            <a:r>
              <a:rPr lang="es-ES" sz="2000" dirty="0" smtClean="0">
                <a:latin typeface="Arial" panose="020B0604020202020204" pitchFamily="34" charset="0"/>
                <a:cs typeface="Arial" panose="020B0604020202020204" pitchFamily="34" charset="0"/>
              </a:rPr>
              <a:t>lugar </a:t>
            </a:r>
            <a:r>
              <a:rPr lang="es-ES" sz="2000" dirty="0">
                <a:latin typeface="Arial" panose="020B0604020202020204" pitchFamily="34" charset="0"/>
                <a:cs typeface="Arial" panose="020B0604020202020204" pitchFamily="34" charset="0"/>
              </a:rPr>
              <a:t>de transportar continuamente grandes cantidades de combustible </a:t>
            </a:r>
            <a:r>
              <a:rPr lang="es-ES" sz="2000" dirty="0" err="1">
                <a:latin typeface="Arial" panose="020B0604020202020204" pitchFamily="34" charset="0"/>
                <a:cs typeface="Arial" panose="020B0604020202020204" pitchFamily="34" charset="0"/>
              </a:rPr>
              <a:t>diesel</a:t>
            </a:r>
            <a:r>
              <a:rPr lang="es-ES" sz="2000" dirty="0">
                <a:latin typeface="Arial" panose="020B0604020202020204" pitchFamily="34" charset="0"/>
                <a:cs typeface="Arial" panose="020B0604020202020204" pitchFamily="34" charset="0"/>
              </a:rPr>
              <a:t>, lo cual es engorroso y arriesgado </a:t>
            </a:r>
            <a:r>
              <a:rPr lang="es-ES" sz="2000" dirty="0" smtClean="0">
                <a:latin typeface="Arial" panose="020B0604020202020204" pitchFamily="34" charset="0"/>
                <a:cs typeface="Arial" panose="020B0604020202020204" pitchFamily="34" charset="0"/>
              </a:rPr>
              <a:t>en </a:t>
            </a:r>
            <a:r>
              <a:rPr lang="es-ES" sz="2000" dirty="0">
                <a:latin typeface="Arial" panose="020B0604020202020204" pitchFamily="34" charset="0"/>
                <a:cs typeface="Arial" panose="020B0604020202020204" pitchFamily="34" charset="0"/>
              </a:rPr>
              <a:t>el mejor de los casos.</a:t>
            </a:r>
          </a:p>
          <a:p>
            <a:pPr algn="just"/>
            <a:r>
              <a:rPr lang="es-ES" sz="2000" dirty="0">
                <a:latin typeface="Arial" panose="020B0604020202020204" pitchFamily="34" charset="0"/>
                <a:cs typeface="Arial" panose="020B0604020202020204" pitchFamily="34" charset="0"/>
              </a:rPr>
              <a:t>El uso de motores de combustible dual (DF) puede estar bien justificado si se necesita el almacenamiento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combustible en el sitio como una provisión contra interrupciones abruptas en el suministro de gas. </a:t>
            </a:r>
          </a:p>
          <a:p>
            <a:pPr algn="just"/>
            <a:r>
              <a:rPr lang="es-ES" sz="2000" dirty="0">
                <a:latin typeface="Arial" panose="020B0604020202020204" pitchFamily="34" charset="0"/>
                <a:cs typeface="Arial" panose="020B0604020202020204" pitchFamily="34" charset="0"/>
              </a:rPr>
              <a:t>Los motores DF utilizan gas natural como combustible principal y combustible líquido (diésel) para el </a:t>
            </a:r>
            <a:r>
              <a:rPr lang="es-ES" sz="2000" dirty="0" smtClean="0">
                <a:latin typeface="Arial" panose="020B0604020202020204" pitchFamily="34" charset="0"/>
                <a:cs typeface="Arial" panose="020B0604020202020204" pitchFamily="34" charset="0"/>
              </a:rPr>
              <a:t>encendido </a:t>
            </a:r>
            <a:r>
              <a:rPr lang="es-ES" sz="2000" dirty="0">
                <a:latin typeface="Arial" panose="020B0604020202020204" pitchFamily="34" charset="0"/>
                <a:cs typeface="Arial" panose="020B0604020202020204" pitchFamily="34" charset="0"/>
              </a:rPr>
              <a:t>y el respaldo. En modo gas, los motores DF funcionan casi completamente con gas, pero </a:t>
            </a:r>
            <a:r>
              <a:rPr lang="es-ES" sz="2000" dirty="0" smtClean="0">
                <a:latin typeface="Arial" panose="020B0604020202020204" pitchFamily="34" charset="0"/>
                <a:cs typeface="Arial" panose="020B0604020202020204" pitchFamily="34" charset="0"/>
              </a:rPr>
              <a:t>requieren </a:t>
            </a:r>
            <a:r>
              <a:rPr lang="es-ES" sz="2000" dirty="0">
                <a:latin typeface="Arial" panose="020B0604020202020204" pitchFamily="34" charset="0"/>
                <a:cs typeface="Arial" panose="020B0604020202020204" pitchFamily="34" charset="0"/>
              </a:rPr>
              <a:t>una dosis pequeña y continua de combustible líquido para el encendido. En modo líquido, el </a:t>
            </a:r>
            <a:r>
              <a:rPr lang="es-ES" sz="2000" dirty="0" smtClean="0">
                <a:latin typeface="Arial" panose="020B0604020202020204" pitchFamily="34" charset="0"/>
                <a:cs typeface="Arial" panose="020B0604020202020204" pitchFamily="34" charset="0"/>
              </a:rPr>
              <a:t>motor </a:t>
            </a:r>
            <a:r>
              <a:rPr lang="es-ES" sz="2000" dirty="0">
                <a:latin typeface="Arial" panose="020B0604020202020204" pitchFamily="34" charset="0"/>
                <a:cs typeface="Arial" panose="020B0604020202020204" pitchFamily="34" charset="0"/>
              </a:rPr>
              <a:t>puede funcionar completamente solo con diésel. Con los motores DF modernos, la transición de </a:t>
            </a:r>
            <a:r>
              <a:rPr lang="es-ES" sz="2000" dirty="0" smtClean="0">
                <a:latin typeface="Arial" panose="020B0604020202020204" pitchFamily="34" charset="0"/>
                <a:cs typeface="Arial" panose="020B0604020202020204" pitchFamily="34" charset="0"/>
              </a:rPr>
              <a:t>un </a:t>
            </a:r>
            <a:r>
              <a:rPr lang="es-ES" sz="2000" dirty="0">
                <a:latin typeface="Arial" panose="020B0604020202020204" pitchFamily="34" charset="0"/>
                <a:cs typeface="Arial" panose="020B0604020202020204" pitchFamily="34" charset="0"/>
              </a:rPr>
              <a:t>combustible a otro es perfecta.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11</a:t>
            </a:fld>
            <a:endParaRPr spc="10" dirty="0"/>
          </a:p>
        </p:txBody>
      </p:sp>
      <p:sp>
        <p:nvSpPr>
          <p:cNvPr id="12" name="Rectángulo 11"/>
          <p:cNvSpPr/>
          <p:nvPr/>
        </p:nvSpPr>
        <p:spPr>
          <a:xfrm>
            <a:off x="284956" y="241300"/>
            <a:ext cx="18516600" cy="9941183"/>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Política de mantenimiento</a:t>
            </a:r>
          </a:p>
          <a:p>
            <a:pPr algn="just"/>
            <a:r>
              <a:rPr lang="es-ES" sz="2000" dirty="0">
                <a:latin typeface="Arial" panose="020B0604020202020204" pitchFamily="34" charset="0"/>
                <a:cs typeface="Arial" panose="020B0604020202020204" pitchFamily="34" charset="0"/>
              </a:rPr>
              <a:t>La confiabilidad está fuertemente ligada a las prácticas predominantes de operación y mantenimiento </a:t>
            </a:r>
            <a:r>
              <a:rPr lang="es-ES" sz="2000" dirty="0" smtClean="0">
                <a:latin typeface="Arial" panose="020B0604020202020204" pitchFamily="34" charset="0"/>
                <a:cs typeface="Arial" panose="020B0604020202020204" pitchFamily="34" charset="0"/>
              </a:rPr>
              <a:t>(</a:t>
            </a:r>
            <a:r>
              <a:rPr lang="es-ES" sz="2000" dirty="0">
                <a:latin typeface="Arial" panose="020B0604020202020204" pitchFamily="34" charset="0"/>
                <a:cs typeface="Arial" panose="020B0604020202020204" pitchFamily="34" charset="0"/>
              </a:rPr>
              <a:t>O&amp;M). Las plantas de energía críticas, como las plantas de generación en el sitio para las minas, deben </a:t>
            </a:r>
            <a:r>
              <a:rPr lang="es-ES" sz="2000" dirty="0" smtClean="0">
                <a:latin typeface="Arial" panose="020B0604020202020204" pitchFamily="34" charset="0"/>
                <a:cs typeface="Arial" panose="020B0604020202020204" pitchFamily="34" charset="0"/>
              </a:rPr>
              <a:t>estar </a:t>
            </a:r>
            <a:r>
              <a:rPr lang="es-ES" sz="2000" dirty="0">
                <a:latin typeface="Arial" panose="020B0604020202020204" pitchFamily="34" charset="0"/>
                <a:cs typeface="Arial" panose="020B0604020202020204" pitchFamily="34" charset="0"/>
              </a:rPr>
              <a:t>bajo una supervisión integral de O&amp;M que requiera elementos de mantenimiento preventivo y </a:t>
            </a:r>
            <a:r>
              <a:rPr lang="es-ES" sz="2000" dirty="0" smtClean="0">
                <a:latin typeface="Arial" panose="020B0604020202020204" pitchFamily="34" charset="0"/>
                <a:cs typeface="Arial" panose="020B0604020202020204" pitchFamily="34" charset="0"/>
              </a:rPr>
              <a:t>predictivo</a:t>
            </a:r>
            <a:r>
              <a:rPr lang="es-ES" sz="2000" dirty="0">
                <a:latin typeface="Arial" panose="020B0604020202020204" pitchFamily="34" charset="0"/>
                <a:cs typeface="Arial" panose="020B0604020202020204" pitchFamily="34" charset="0"/>
              </a:rPr>
              <a:t>, que a menudo también se estipulan en los acuerdos de O&amp;M. Estas plantas suelen tener </a:t>
            </a:r>
            <a:r>
              <a:rPr lang="es-ES" sz="2000" dirty="0" smtClean="0">
                <a:latin typeface="Arial" panose="020B0604020202020204" pitchFamily="34" charset="0"/>
                <a:cs typeface="Arial" panose="020B0604020202020204" pitchFamily="34" charset="0"/>
              </a:rPr>
              <a:t>personal </a:t>
            </a:r>
            <a:r>
              <a:rPr lang="es-ES" sz="2000" dirty="0">
                <a:latin typeface="Arial" panose="020B0604020202020204" pitchFamily="34" charset="0"/>
                <a:cs typeface="Arial" panose="020B0604020202020204" pitchFamily="34" charset="0"/>
              </a:rPr>
              <a:t>dedicado de operación y mantenimiento en el sitio, así como un suministro en el sitio de </a:t>
            </a:r>
            <a:r>
              <a:rPr lang="es-ES" sz="2000" dirty="0" smtClean="0">
                <a:latin typeface="Arial" panose="020B0604020202020204" pitchFamily="34" charset="0"/>
                <a:cs typeface="Arial" panose="020B0604020202020204" pitchFamily="34" charset="0"/>
              </a:rPr>
              <a:t>consumibles</a:t>
            </a:r>
            <a:r>
              <a:rPr lang="es-ES" sz="2000" dirty="0">
                <a:latin typeface="Arial" panose="020B0604020202020204" pitchFamily="34" charset="0"/>
                <a:cs typeface="Arial" panose="020B0604020202020204" pitchFamily="34" charset="0"/>
              </a:rPr>
              <a:t>, piezas de desgaste y repuestos críticos. El acceso inmediato a otros repuestos se puede </a:t>
            </a:r>
            <a:r>
              <a:rPr lang="es-ES" sz="2000" dirty="0" smtClean="0">
                <a:latin typeface="Arial" panose="020B0604020202020204" pitchFamily="34" charset="0"/>
                <a:cs typeface="Arial" panose="020B0604020202020204" pitchFamily="34" charset="0"/>
              </a:rPr>
              <a:t>asegurar </a:t>
            </a:r>
            <a:r>
              <a:rPr lang="es-ES" sz="2000" dirty="0">
                <a:latin typeface="Arial" panose="020B0604020202020204" pitchFamily="34" charset="0"/>
                <a:cs typeface="Arial" panose="020B0604020202020204" pitchFamily="34" charset="0"/>
              </a:rPr>
              <a:t>con un contrato de repuestos. Este es un factor importante para las minas de litio en </a:t>
            </a:r>
            <a:r>
              <a:rPr lang="es-ES" sz="2000" dirty="0" smtClean="0">
                <a:latin typeface="Arial" panose="020B0604020202020204" pitchFamily="34" charset="0"/>
                <a:cs typeface="Arial" panose="020B0604020202020204" pitchFamily="34" charset="0"/>
              </a:rPr>
              <a:t>ubicaciones </a:t>
            </a:r>
            <a:r>
              <a:rPr lang="es-ES" sz="2000" dirty="0">
                <a:latin typeface="Arial" panose="020B0604020202020204" pitchFamily="34" charset="0"/>
                <a:cs typeface="Arial" panose="020B0604020202020204" pitchFamily="34" charset="0"/>
              </a:rPr>
              <a:t>remotas con acceso logístico limitado al sitio.</a:t>
            </a:r>
          </a:p>
          <a:p>
            <a:pPr algn="just"/>
            <a:r>
              <a:rPr lang="es-ES" sz="2000" dirty="0">
                <a:latin typeface="Arial" panose="020B0604020202020204" pitchFamily="34" charset="0"/>
                <a:cs typeface="Arial" panose="020B0604020202020204" pitchFamily="34" charset="0"/>
              </a:rPr>
              <a:t>También se debe tener en cuenta una diferencia distintiva en la programación del mantenimiento entre las </a:t>
            </a:r>
            <a:r>
              <a:rPr lang="es-ES" sz="2000" dirty="0" smtClean="0">
                <a:latin typeface="Arial" panose="020B0604020202020204" pitchFamily="34" charset="0"/>
                <a:cs typeface="Arial" panose="020B0604020202020204" pitchFamily="34" charset="0"/>
              </a:rPr>
              <a:t>centrales </a:t>
            </a:r>
            <a:r>
              <a:rPr lang="es-ES" sz="2000" dirty="0">
                <a:latin typeface="Arial" panose="020B0604020202020204" pitchFamily="34" charset="0"/>
                <a:cs typeface="Arial" panose="020B0604020202020204" pitchFamily="34" charset="0"/>
              </a:rPr>
              <a:t>eléctricas conectadas a la red y fuera de la red. En las plantas conectadas a la red, generalmente es </a:t>
            </a:r>
            <a:r>
              <a:rPr lang="es-ES" sz="2000" dirty="0" smtClean="0">
                <a:latin typeface="Arial" panose="020B0604020202020204" pitchFamily="34" charset="0"/>
                <a:cs typeface="Arial" panose="020B0604020202020204" pitchFamily="34" charset="0"/>
              </a:rPr>
              <a:t>aceptable </a:t>
            </a:r>
            <a:r>
              <a:rPr lang="es-ES" sz="2000" dirty="0">
                <a:latin typeface="Arial" panose="020B0604020202020204" pitchFamily="34" charset="0"/>
                <a:cs typeface="Arial" panose="020B0604020202020204" pitchFamily="34" charset="0"/>
              </a:rPr>
              <a:t>una interrupción total de la planta, lo que permite que todas las unidades reciban un servicio efectivo </a:t>
            </a:r>
            <a:r>
              <a:rPr lang="es-ES" sz="2000" dirty="0" smtClean="0">
                <a:latin typeface="Arial" panose="020B0604020202020204" pitchFamily="34" charset="0"/>
                <a:cs typeface="Arial" panose="020B0604020202020204" pitchFamily="34" charset="0"/>
              </a:rPr>
              <a:t>al </a:t>
            </a:r>
            <a:r>
              <a:rPr lang="es-ES" sz="2000" dirty="0">
                <a:latin typeface="Arial" panose="020B0604020202020204" pitchFamily="34" charset="0"/>
                <a:cs typeface="Arial" panose="020B0604020202020204" pitchFamily="34" charset="0"/>
              </a:rPr>
              <a:t>mismo tiempo, lo que minimiza el tiempo de revisión. En las minas fuera de la red, y también en otras </a:t>
            </a:r>
            <a:r>
              <a:rPr lang="es-ES" sz="2000" dirty="0" smtClean="0">
                <a:latin typeface="Arial" panose="020B0604020202020204" pitchFamily="34" charset="0"/>
                <a:cs typeface="Arial" panose="020B0604020202020204" pitchFamily="34" charset="0"/>
              </a:rPr>
              <a:t>instalaciones </a:t>
            </a:r>
            <a:r>
              <a:rPr lang="es-ES" sz="2000" dirty="0">
                <a:latin typeface="Arial" panose="020B0604020202020204" pitchFamily="34" charset="0"/>
                <a:cs typeface="Arial" panose="020B0604020202020204" pitchFamily="34" charset="0"/>
              </a:rPr>
              <a:t>fuera de la red, la revisión de varias unidades debe ser escalonada (= por etapas) para maximizar el </a:t>
            </a:r>
            <a:r>
              <a:rPr lang="es-ES" sz="2000" dirty="0" smtClean="0">
                <a:latin typeface="Arial" panose="020B0604020202020204" pitchFamily="34" charset="0"/>
                <a:cs typeface="Arial" panose="020B0604020202020204" pitchFamily="34" charset="0"/>
              </a:rPr>
              <a:t>tiempo de actividad del sitio a expensas de prolongar el trabajo de mantenimiento.</a:t>
            </a:r>
          </a:p>
          <a:p>
            <a:pPr algn="just"/>
            <a:endParaRPr lang="es-ES" sz="2000" dirty="0" smtClean="0">
              <a:latin typeface="Arial" panose="020B0604020202020204" pitchFamily="34" charset="0"/>
              <a:cs typeface="Arial" panose="020B0604020202020204" pitchFamily="34" charset="0"/>
            </a:endParaRPr>
          </a:p>
          <a:p>
            <a:pPr algn="just"/>
            <a:r>
              <a:rPr lang="es-ES" sz="2000" b="1" dirty="0" smtClean="0">
                <a:latin typeface="Arial" panose="020B0604020202020204" pitchFamily="34" charset="0"/>
                <a:cs typeface="Arial" panose="020B0604020202020204" pitchFamily="34" charset="0"/>
              </a:rPr>
              <a:t>RENDIMIENTO </a:t>
            </a:r>
            <a:r>
              <a:rPr lang="es-ES" sz="2000" b="1" dirty="0">
                <a:latin typeface="Arial" panose="020B0604020202020204" pitchFamily="34" charset="0"/>
                <a:cs typeface="Arial" panose="020B0604020202020204" pitchFamily="34" charset="0"/>
              </a:rPr>
              <a:t>DEL MOTOR A ALTAS ALTITUDES</a:t>
            </a:r>
          </a:p>
          <a:p>
            <a:pPr algn="just"/>
            <a:r>
              <a:rPr lang="es-ES" sz="2000" dirty="0">
                <a:latin typeface="Arial" panose="020B0604020202020204" pitchFamily="34" charset="0"/>
                <a:cs typeface="Arial" panose="020B0604020202020204" pitchFamily="34" charset="0"/>
              </a:rPr>
              <a:t>Las configuraciones de rendimiento del motor (coincidencia de hardware y configuración de software) generalmente se </a:t>
            </a:r>
            <a:r>
              <a:rPr lang="es-ES" sz="2000" dirty="0" smtClean="0">
                <a:latin typeface="Arial" panose="020B0604020202020204" pitchFamily="34" charset="0"/>
                <a:cs typeface="Arial" panose="020B0604020202020204" pitchFamily="34" charset="0"/>
              </a:rPr>
              <a:t>organizan </a:t>
            </a:r>
            <a:r>
              <a:rPr lang="es-ES" sz="2000" dirty="0">
                <a:latin typeface="Arial" panose="020B0604020202020204" pitchFamily="34" charset="0"/>
                <a:cs typeface="Arial" panose="020B0604020202020204" pitchFamily="34" charset="0"/>
              </a:rPr>
              <a:t>para alcanzar un rendimiento óptimo dentro de las condiciones límite dadas. La optimización de la </a:t>
            </a:r>
            <a:r>
              <a:rPr lang="es-ES" sz="2000" dirty="0" smtClean="0">
                <a:latin typeface="Arial" panose="020B0604020202020204" pitchFamily="34" charset="0"/>
                <a:cs typeface="Arial" panose="020B0604020202020204" pitchFamily="34" charset="0"/>
              </a:rPr>
              <a:t>configuración </a:t>
            </a:r>
            <a:r>
              <a:rPr lang="es-ES" sz="2000" dirty="0">
                <a:latin typeface="Arial" panose="020B0604020202020204" pitchFamily="34" charset="0"/>
                <a:cs typeface="Arial" panose="020B0604020202020204" pitchFamily="34" charset="0"/>
              </a:rPr>
              <a:t>del rendimiento se puede realizar para diferentes calidades de combustible, </a:t>
            </a:r>
            <a:r>
              <a:rPr lang="es-ES" sz="2000" dirty="0" smtClean="0">
                <a:latin typeface="Arial" panose="020B0604020202020204" pitchFamily="34" charset="0"/>
                <a:cs typeface="Arial" panose="020B0604020202020204" pitchFamily="34" charset="0"/>
              </a:rPr>
              <a:t>NOX requisitos </a:t>
            </a:r>
            <a:r>
              <a:rPr lang="es-ES" sz="2000" dirty="0">
                <a:latin typeface="Arial" panose="020B0604020202020204" pitchFamily="34" charset="0"/>
                <a:cs typeface="Arial" panose="020B0604020202020204" pitchFamily="34" charset="0"/>
              </a:rPr>
              <a:t>de emisión y condiciones ambientales. Las altitudes elevadas introducen limitaciones </a:t>
            </a:r>
            <a:r>
              <a:rPr lang="es-ES" sz="2000" dirty="0" smtClean="0">
                <a:latin typeface="Arial" panose="020B0604020202020204" pitchFamily="34" charset="0"/>
                <a:cs typeface="Arial" panose="020B0604020202020204" pitchFamily="34" charset="0"/>
              </a:rPr>
              <a:t>específicas </a:t>
            </a:r>
            <a:r>
              <a:rPr lang="es-ES" sz="2000" dirty="0">
                <a:latin typeface="Arial" panose="020B0604020202020204" pitchFamily="34" charset="0"/>
                <a:cs typeface="Arial" panose="020B0604020202020204" pitchFamily="34" charset="0"/>
              </a:rPr>
              <a:t>que deben tenerse en cuenta en la configuración del motor. Los parámetros más </a:t>
            </a:r>
            <a:r>
              <a:rPr lang="es-ES" sz="2000" dirty="0" smtClean="0">
                <a:latin typeface="Arial" panose="020B0604020202020204" pitchFamily="34" charset="0"/>
                <a:cs typeface="Arial" panose="020B0604020202020204" pitchFamily="34" charset="0"/>
              </a:rPr>
              <a:t>críticos </a:t>
            </a:r>
            <a:r>
              <a:rPr lang="es-ES" sz="2000" dirty="0">
                <a:latin typeface="Arial" panose="020B0604020202020204" pitchFamily="34" charset="0"/>
                <a:cs typeface="Arial" panose="020B0604020202020204" pitchFamily="34" charset="0"/>
              </a:rPr>
              <a:t>que afectan el rendimiento del motor a grandes alturas son:</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Presión </a:t>
            </a:r>
            <a:r>
              <a:rPr lang="es-ES" sz="2000" b="1" dirty="0">
                <a:latin typeface="Arial" panose="020B0604020202020204" pitchFamily="34" charset="0"/>
                <a:cs typeface="Arial" panose="020B0604020202020204" pitchFamily="34" charset="0"/>
              </a:rPr>
              <a:t>de aire ambiente (altitud)</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Temperatura </a:t>
            </a:r>
            <a:r>
              <a:rPr lang="es-ES" sz="2000" b="1" dirty="0">
                <a:latin typeface="Arial" panose="020B0604020202020204" pitchFamily="34" charset="0"/>
                <a:cs typeface="Arial" panose="020B0604020202020204" pitchFamily="34" charset="0"/>
              </a:rPr>
              <a:t>del aire de succión del motor y temperaturas del refrigerante asociado</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Además, el rendimiento del motor depende de las propiedades del combustible, el </a:t>
            </a:r>
            <a:r>
              <a:rPr lang="es-ES" sz="2000" b="1" dirty="0" smtClean="0">
                <a:latin typeface="Arial" panose="020B0604020202020204" pitchFamily="34" charset="0"/>
                <a:cs typeface="Arial" panose="020B0604020202020204" pitchFamily="34" charset="0"/>
              </a:rPr>
              <a:t>potencia </a:t>
            </a:r>
            <a:r>
              <a:rPr lang="es-ES" sz="2000" b="1" dirty="0">
                <a:latin typeface="Arial" panose="020B0604020202020204" pitchFamily="34" charset="0"/>
                <a:cs typeface="Arial" panose="020B0604020202020204" pitchFamily="34" charset="0"/>
              </a:rPr>
              <a:t>calorífico </a:t>
            </a:r>
            <a:r>
              <a:rPr lang="es-ES" sz="2000" b="1" dirty="0" smtClean="0">
                <a:latin typeface="Arial" panose="020B0604020202020204" pitchFamily="34" charset="0"/>
                <a:cs typeface="Arial" panose="020B0604020202020204" pitchFamily="34" charset="0"/>
              </a:rPr>
              <a:t>inferior</a:t>
            </a:r>
            <a:r>
              <a:rPr lang="es-ES" sz="2000" b="1" dirty="0">
                <a:latin typeface="Arial" panose="020B0604020202020204" pitchFamily="34" charset="0"/>
                <a:cs typeface="Arial" panose="020B0604020202020204" pitchFamily="34" charset="0"/>
              </a:rPr>
              <a:t>, la presión de alimentación y el número de metano del combustible de gas</a:t>
            </a:r>
            <a:r>
              <a:rPr lang="es-ES" sz="2000" b="1" dirty="0" smtClean="0">
                <a:latin typeface="Arial" panose="020B0604020202020204" pitchFamily="34" charset="0"/>
                <a:cs typeface="Arial" panose="020B0604020202020204" pitchFamily="34" charset="0"/>
              </a:rPr>
              <a:t>.</a:t>
            </a:r>
          </a:p>
          <a:p>
            <a:pPr marL="800100" lvl="1" indent="-342900" algn="just">
              <a:buFont typeface="Arial" panose="020B0604020202020204" pitchFamily="34" charset="0"/>
              <a:buChar char="•"/>
            </a:pPr>
            <a:endParaRPr lang="es-ES" sz="2000" b="1" dirty="0">
              <a:latin typeface="Arial" panose="020B0604020202020204" pitchFamily="34" charset="0"/>
              <a:cs typeface="Arial" panose="020B0604020202020204" pitchFamily="34" charset="0"/>
            </a:endParaRPr>
          </a:p>
          <a:p>
            <a:pPr algn="just"/>
            <a:r>
              <a:rPr lang="es-ES" sz="2000" b="1" dirty="0" smtClean="0">
                <a:latin typeface="Arial" panose="020B0604020202020204" pitchFamily="34" charset="0"/>
                <a:cs typeface="Arial" panose="020B0604020202020204" pitchFamily="34" charset="0"/>
              </a:rPr>
              <a:t>Reducción </a:t>
            </a:r>
            <a:r>
              <a:rPr lang="es-ES" sz="2000" b="1" dirty="0">
                <a:latin typeface="Arial" panose="020B0604020202020204" pitchFamily="34" charset="0"/>
                <a:cs typeface="Arial" panose="020B0604020202020204" pitchFamily="34" charset="0"/>
              </a:rPr>
              <a:t>de potencia</a:t>
            </a:r>
          </a:p>
          <a:p>
            <a:pPr algn="just"/>
            <a:r>
              <a:rPr lang="es-ES" sz="2000" dirty="0">
                <a:latin typeface="Arial" panose="020B0604020202020204" pitchFamily="34" charset="0"/>
                <a:cs typeface="Arial" panose="020B0604020202020204" pitchFamily="34" charset="0"/>
              </a:rPr>
              <a:t>Las condiciones específicas de gran altitud conducen a la reducción de la potencia del motor. En la reducción de </a:t>
            </a:r>
            <a:r>
              <a:rPr lang="es-ES" sz="2000" dirty="0" smtClean="0">
                <a:latin typeface="Arial" panose="020B0604020202020204" pitchFamily="34" charset="0"/>
                <a:cs typeface="Arial" panose="020B0604020202020204" pitchFamily="34" charset="0"/>
              </a:rPr>
              <a:t>potencia</a:t>
            </a:r>
            <a:r>
              <a:rPr lang="es-ES" sz="2000" dirty="0">
                <a:latin typeface="Arial" panose="020B0604020202020204" pitchFamily="34" charset="0"/>
                <a:cs typeface="Arial" panose="020B0604020202020204" pitchFamily="34" charset="0"/>
              </a:rPr>
              <a:t>, la potencia de salida del motor se reduce de sus valores nominales para garantizar un rendimiento </a:t>
            </a:r>
            <a:r>
              <a:rPr lang="es-ES" sz="2000" dirty="0" smtClean="0">
                <a:latin typeface="Arial" panose="020B0604020202020204" pitchFamily="34" charset="0"/>
                <a:cs typeface="Arial" panose="020B0604020202020204" pitchFamily="34" charset="0"/>
              </a:rPr>
              <a:t>óptimo </a:t>
            </a:r>
            <a:r>
              <a:rPr lang="es-ES" sz="2000" dirty="0">
                <a:latin typeface="Arial" panose="020B0604020202020204" pitchFamily="34" charset="0"/>
                <a:cs typeface="Arial" panose="020B0604020202020204" pitchFamily="34" charset="0"/>
              </a:rPr>
              <a:t>en las condiciones del sitio. También protege al motor de exceder sus parámetros nominales de diseño </a:t>
            </a:r>
            <a:r>
              <a:rPr lang="es-ES" sz="2000" dirty="0" smtClean="0">
                <a:latin typeface="Arial" panose="020B0604020202020204" pitchFamily="34" charset="0"/>
                <a:cs typeface="Arial" panose="020B0604020202020204" pitchFamily="34" charset="0"/>
              </a:rPr>
              <a:t>con </a:t>
            </a:r>
            <a:r>
              <a:rPr lang="es-ES" sz="2000" dirty="0">
                <a:latin typeface="Arial" panose="020B0604020202020204" pitchFamily="34" charset="0"/>
                <a:cs typeface="Arial" panose="020B0604020202020204" pitchFamily="34" charset="0"/>
              </a:rPr>
              <a:t>respecto a la temperatura, la presión y los límites de detonación para evitar cualquier daño asociado. La </a:t>
            </a:r>
            <a:r>
              <a:rPr lang="es-ES" sz="2000" dirty="0" smtClean="0">
                <a:latin typeface="Arial" panose="020B0604020202020204" pitchFamily="34" charset="0"/>
                <a:cs typeface="Arial" panose="020B0604020202020204" pitchFamily="34" charset="0"/>
              </a:rPr>
              <a:t>reducción </a:t>
            </a:r>
            <a:r>
              <a:rPr lang="es-ES" sz="2000" dirty="0">
                <a:latin typeface="Arial" panose="020B0604020202020204" pitchFamily="34" charset="0"/>
                <a:cs typeface="Arial" panose="020B0604020202020204" pitchFamily="34" charset="0"/>
              </a:rPr>
              <a:t>de potencia se lleva a cabo dentro de los límites establecidos por los niveles de emisión en la </a:t>
            </a:r>
            <a:r>
              <a:rPr lang="es-ES" sz="2000" dirty="0" smtClean="0">
                <a:latin typeface="Arial" panose="020B0604020202020204" pitchFamily="34" charset="0"/>
                <a:cs typeface="Arial" panose="020B0604020202020204" pitchFamily="34" charset="0"/>
              </a:rPr>
              <a:t>ubicación </a:t>
            </a:r>
            <a:r>
              <a:rPr lang="es-ES" sz="2000" dirty="0">
                <a:latin typeface="Arial" panose="020B0604020202020204" pitchFamily="34" charset="0"/>
                <a:cs typeface="Arial" panose="020B0604020202020204" pitchFamily="34" charset="0"/>
              </a:rPr>
              <a:t>del sitio</a:t>
            </a:r>
            <a:r>
              <a:rPr lang="es-ES" sz="2000" dirty="0" smtClean="0">
                <a:latin typeface="Arial" panose="020B0604020202020204" pitchFamily="34" charset="0"/>
                <a:cs typeface="Arial" panose="020B0604020202020204" pitchFamily="34" charset="0"/>
              </a:rPr>
              <a:t>.</a:t>
            </a:r>
          </a:p>
          <a:p>
            <a:pPr algn="just"/>
            <a:endParaRPr lang="es-ES" sz="2000"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Reducción de altitud</a:t>
            </a:r>
          </a:p>
          <a:p>
            <a:pPr algn="just"/>
            <a:r>
              <a:rPr lang="es-ES" sz="2000" dirty="0">
                <a:latin typeface="Arial" panose="020B0604020202020204" pitchFamily="34" charset="0"/>
                <a:cs typeface="Arial" panose="020B0604020202020204" pitchFamily="34" charset="0"/>
              </a:rPr>
              <a:t>La presión de aire más baja a grandes altitudes da como resultado un factor lambda (relación </a:t>
            </a:r>
            <a:r>
              <a:rPr lang="es-ES" sz="2000" dirty="0" smtClean="0">
                <a:latin typeface="Arial" panose="020B0604020202020204" pitchFamily="34" charset="0"/>
                <a:cs typeface="Arial" panose="020B0604020202020204" pitchFamily="34" charset="0"/>
              </a:rPr>
              <a:t>aire-combustible</a:t>
            </a:r>
            <a:r>
              <a:rPr lang="es-ES" sz="2000" dirty="0">
                <a:latin typeface="Arial" panose="020B0604020202020204" pitchFamily="34" charset="0"/>
                <a:cs typeface="Arial" panose="020B0604020202020204" pitchFamily="34" charset="0"/>
              </a:rPr>
              <a:t>) más bajo, lo que afecta el rendimiento del motor si no se aborda. Los turbocompresores </a:t>
            </a:r>
            <a:r>
              <a:rPr lang="es-ES" sz="2000" dirty="0" smtClean="0">
                <a:latin typeface="Arial" panose="020B0604020202020204" pitchFamily="34" charset="0"/>
                <a:cs typeface="Arial" panose="020B0604020202020204" pitchFamily="34" charset="0"/>
              </a:rPr>
              <a:t>son </a:t>
            </a:r>
            <a:r>
              <a:rPr lang="es-ES" sz="2000" dirty="0">
                <a:latin typeface="Arial" panose="020B0604020202020204" pitchFamily="34" charset="0"/>
                <a:cs typeface="Arial" panose="020B0604020202020204" pitchFamily="34" charset="0"/>
              </a:rPr>
              <a:t>los componentes clave del motor que afectan el flujo de aire de carga (combustión) y, por lo tanto, </a:t>
            </a:r>
            <a:r>
              <a:rPr lang="es-ES" sz="2000" dirty="0" smtClean="0">
                <a:latin typeface="Arial" panose="020B0604020202020204" pitchFamily="34" charset="0"/>
                <a:cs typeface="Arial" panose="020B0604020202020204" pitchFamily="34" charset="0"/>
              </a:rPr>
              <a:t>también </a:t>
            </a:r>
            <a:r>
              <a:rPr lang="es-ES" sz="2000" dirty="0">
                <a:latin typeface="Arial" panose="020B0604020202020204" pitchFamily="34" charset="0"/>
                <a:cs typeface="Arial" panose="020B0604020202020204" pitchFamily="34" charset="0"/>
              </a:rPr>
              <a:t>el factor lambda. Para garantizar el mejor rendimiento en altitudes elevadas, los </a:t>
            </a:r>
            <a:r>
              <a:rPr lang="es-ES" sz="2000" dirty="0" smtClean="0">
                <a:latin typeface="Arial" panose="020B0604020202020204" pitchFamily="34" charset="0"/>
                <a:cs typeface="Arial" panose="020B0604020202020204" pitchFamily="34" charset="0"/>
              </a:rPr>
              <a:t>turbocompresores </a:t>
            </a:r>
            <a:r>
              <a:rPr lang="es-ES" sz="2000" dirty="0">
                <a:latin typeface="Arial" panose="020B0604020202020204" pitchFamily="34" charset="0"/>
                <a:cs typeface="Arial" panose="020B0604020202020204" pitchFamily="34" charset="0"/>
              </a:rPr>
              <a:t>deben combinarse para operar dentro de un rango óptimo para las condiciones del </a:t>
            </a:r>
            <a:r>
              <a:rPr lang="es-ES" sz="2000" dirty="0" smtClean="0">
                <a:latin typeface="Arial" panose="020B0604020202020204" pitchFamily="34" charset="0"/>
                <a:cs typeface="Arial" panose="020B0604020202020204" pitchFamily="34" charset="0"/>
              </a:rPr>
              <a:t>sitio</a:t>
            </a:r>
            <a:r>
              <a:rPr lang="es-ES" sz="2000" dirty="0">
                <a:latin typeface="Arial" panose="020B0604020202020204" pitchFamily="34" charset="0"/>
                <a:cs typeface="Arial" panose="020B0604020202020204" pitchFamily="3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0343356" y="5266061"/>
            <a:ext cx="7062127" cy="5054424"/>
          </a:xfrm>
          <a:custGeom>
            <a:avLst/>
            <a:gdLst/>
            <a:ahLst/>
            <a:cxnLst/>
            <a:rect l="l" t="t" r="r" b="b"/>
            <a:pathLst>
              <a:path w="2513965" h="4667884">
                <a:moveTo>
                  <a:pt x="0" y="4667300"/>
                </a:moveTo>
                <a:lnTo>
                  <a:pt x="2513660" y="4667300"/>
                </a:lnTo>
              </a:path>
              <a:path w="2513965" h="4667884">
                <a:moveTo>
                  <a:pt x="2513660" y="0"/>
                </a:moveTo>
                <a:lnTo>
                  <a:pt x="0" y="0"/>
                </a:lnTo>
                <a:lnTo>
                  <a:pt x="0" y="4667300"/>
                </a:lnTo>
              </a:path>
            </a:pathLst>
          </a:custGeom>
          <a:ln w="12700">
            <a:solidFill>
              <a:srgbClr val="F5821F"/>
            </a:solidFill>
          </a:ln>
        </p:spPr>
        <p:txBody>
          <a:bodyPr wrap="square" lIns="0" tIns="0" rIns="0" bIns="0" rtlCol="0"/>
          <a:lstStyle/>
          <a:p>
            <a:endParaRPr/>
          </a:p>
        </p:txBody>
      </p:sp>
      <p:sp>
        <p:nvSpPr>
          <p:cNvPr id="15" name="object 15"/>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12</a:t>
            </a:fld>
            <a:endParaRPr spc="10" dirty="0"/>
          </a:p>
        </p:txBody>
      </p:sp>
      <p:sp>
        <p:nvSpPr>
          <p:cNvPr id="11" name="object 11"/>
          <p:cNvSpPr txBox="1"/>
          <p:nvPr/>
        </p:nvSpPr>
        <p:spPr>
          <a:xfrm>
            <a:off x="13492286" y="384708"/>
            <a:ext cx="2781935" cy="143629"/>
          </a:xfrm>
          <a:prstGeom prst="rect">
            <a:avLst/>
          </a:prstGeom>
        </p:spPr>
        <p:txBody>
          <a:bodyPr vert="horz" wrap="square" lIns="0" tIns="12700" rIns="0" bIns="0" rtlCol="0">
            <a:spAutoFit/>
          </a:bodyPr>
          <a:lstStyle/>
          <a:p>
            <a:pPr marL="12700">
              <a:spcBef>
                <a:spcPts val="100"/>
              </a:spcBef>
            </a:pPr>
            <a:r>
              <a:rPr sz="850" b="1" spc="20" dirty="0">
                <a:solidFill>
                  <a:srgbClr val="001F40"/>
                </a:solidFill>
                <a:latin typeface="Arial"/>
                <a:cs typeface="Arial"/>
              </a:rPr>
              <a:t>Figura</a:t>
            </a:r>
            <a:r>
              <a:rPr sz="850" b="1" spc="-25" dirty="0">
                <a:solidFill>
                  <a:srgbClr val="001F40"/>
                </a:solidFill>
                <a:latin typeface="Arial"/>
                <a:cs typeface="Arial"/>
              </a:rPr>
              <a:t> </a:t>
            </a:r>
            <a:r>
              <a:rPr sz="850" b="1" spc="5" dirty="0">
                <a:solidFill>
                  <a:srgbClr val="001F40"/>
                </a:solidFill>
                <a:latin typeface="Arial"/>
                <a:cs typeface="Arial"/>
              </a:rPr>
              <a:t>5.</a:t>
            </a:r>
            <a:r>
              <a:rPr sz="850" b="1" spc="-25" dirty="0">
                <a:solidFill>
                  <a:srgbClr val="001F40"/>
                </a:solidFill>
                <a:latin typeface="Arial"/>
                <a:cs typeface="Arial"/>
              </a:rPr>
              <a:t> </a:t>
            </a:r>
            <a:r>
              <a:rPr sz="850" b="1" spc="10" dirty="0">
                <a:solidFill>
                  <a:srgbClr val="001F40"/>
                </a:solidFill>
                <a:latin typeface="Arial"/>
                <a:cs typeface="Arial"/>
              </a:rPr>
              <a:t>Ejemplo</a:t>
            </a:r>
            <a:r>
              <a:rPr sz="850" b="1" spc="-20" dirty="0">
                <a:solidFill>
                  <a:srgbClr val="001F40"/>
                </a:solidFill>
                <a:latin typeface="Arial"/>
                <a:cs typeface="Arial"/>
              </a:rPr>
              <a:t> </a:t>
            </a:r>
            <a:r>
              <a:rPr sz="850" b="1" spc="20" dirty="0">
                <a:solidFill>
                  <a:srgbClr val="001F40"/>
                </a:solidFill>
                <a:latin typeface="Arial"/>
                <a:cs typeface="Arial"/>
              </a:rPr>
              <a:t>de</a:t>
            </a:r>
            <a:r>
              <a:rPr sz="850" b="1" spc="-25" dirty="0">
                <a:solidFill>
                  <a:srgbClr val="001F40"/>
                </a:solidFill>
                <a:latin typeface="Arial"/>
                <a:cs typeface="Arial"/>
              </a:rPr>
              <a:t> </a:t>
            </a:r>
            <a:r>
              <a:rPr sz="850" b="1" spc="15" dirty="0">
                <a:solidFill>
                  <a:srgbClr val="001F40"/>
                </a:solidFill>
                <a:latin typeface="Arial"/>
                <a:cs typeface="Arial"/>
              </a:rPr>
              <a:t>reducción</a:t>
            </a:r>
            <a:r>
              <a:rPr sz="850" b="1" spc="-20" dirty="0">
                <a:solidFill>
                  <a:srgbClr val="001F40"/>
                </a:solidFill>
                <a:latin typeface="Arial"/>
                <a:cs typeface="Arial"/>
              </a:rPr>
              <a:t> </a:t>
            </a:r>
            <a:r>
              <a:rPr sz="850" b="1" spc="20" dirty="0">
                <a:solidFill>
                  <a:srgbClr val="001F40"/>
                </a:solidFill>
                <a:latin typeface="Arial"/>
                <a:cs typeface="Arial"/>
              </a:rPr>
              <a:t>de</a:t>
            </a:r>
            <a:r>
              <a:rPr sz="850" b="1" spc="-25" dirty="0">
                <a:solidFill>
                  <a:srgbClr val="001F40"/>
                </a:solidFill>
                <a:latin typeface="Arial"/>
                <a:cs typeface="Arial"/>
              </a:rPr>
              <a:t> </a:t>
            </a:r>
            <a:r>
              <a:rPr sz="850" b="1" spc="45" dirty="0">
                <a:solidFill>
                  <a:srgbClr val="001F40"/>
                </a:solidFill>
                <a:latin typeface="Arial"/>
                <a:cs typeface="Arial"/>
              </a:rPr>
              <a:t>altitud</a:t>
            </a:r>
            <a:r>
              <a:rPr sz="850" b="1" spc="-20" dirty="0">
                <a:solidFill>
                  <a:srgbClr val="001F40"/>
                </a:solidFill>
                <a:latin typeface="Arial"/>
                <a:cs typeface="Arial"/>
              </a:rPr>
              <a:t> </a:t>
            </a:r>
            <a:r>
              <a:rPr sz="850" b="1" spc="20" dirty="0">
                <a:solidFill>
                  <a:srgbClr val="001F40"/>
                </a:solidFill>
                <a:latin typeface="Arial"/>
                <a:cs typeface="Arial"/>
              </a:rPr>
              <a:t>del</a:t>
            </a:r>
            <a:r>
              <a:rPr sz="850" b="1" spc="-25" dirty="0">
                <a:solidFill>
                  <a:srgbClr val="001F40"/>
                </a:solidFill>
                <a:latin typeface="Arial"/>
                <a:cs typeface="Arial"/>
              </a:rPr>
              <a:t> </a:t>
            </a:r>
            <a:r>
              <a:rPr sz="850" b="1" spc="45" dirty="0">
                <a:solidFill>
                  <a:srgbClr val="001F40"/>
                </a:solidFill>
                <a:latin typeface="Arial"/>
                <a:cs typeface="Arial"/>
              </a:rPr>
              <a:t>motor</a:t>
            </a:r>
            <a:endParaRPr sz="850" dirty="0">
              <a:latin typeface="Arial"/>
              <a:cs typeface="Arial"/>
            </a:endParaRPr>
          </a:p>
        </p:txBody>
      </p:sp>
      <p:sp>
        <p:nvSpPr>
          <p:cNvPr id="17" name="Rectángulo 16"/>
          <p:cNvSpPr/>
          <p:nvPr/>
        </p:nvSpPr>
        <p:spPr>
          <a:xfrm>
            <a:off x="208291" y="469222"/>
            <a:ext cx="9754065" cy="9941183"/>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Reducción de potencia ambiental</a:t>
            </a:r>
          </a:p>
          <a:p>
            <a:pPr algn="just"/>
            <a:r>
              <a:rPr lang="es-ES" sz="2000" dirty="0">
                <a:latin typeface="Arial" panose="020B0604020202020204" pitchFamily="34" charset="0"/>
                <a:cs typeface="Arial" panose="020B0604020202020204" pitchFamily="34" charset="0"/>
              </a:rPr>
              <a:t>Por lo general, la ubicación de un sitio de gran altitud experimenta un amplio rango de temperatura de </a:t>
            </a:r>
            <a:r>
              <a:rPr lang="es-ES" sz="2000" dirty="0" smtClean="0">
                <a:latin typeface="Arial" panose="020B0604020202020204" pitchFamily="34" charset="0"/>
                <a:cs typeface="Arial" panose="020B0604020202020204" pitchFamily="34" charset="0"/>
              </a:rPr>
              <a:t>funcionamiento </a:t>
            </a:r>
            <a:r>
              <a:rPr lang="es-ES" sz="2000" dirty="0">
                <a:latin typeface="Arial" panose="020B0604020202020204" pitchFamily="34" charset="0"/>
                <a:cs typeface="Arial" panose="020B0604020202020204" pitchFamily="34" charset="0"/>
              </a:rPr>
              <a:t>y los motores deben configurarse para operar en este rango de temperatura </a:t>
            </a:r>
            <a:r>
              <a:rPr lang="es-ES" sz="2000" dirty="0" smtClean="0">
                <a:latin typeface="Arial" panose="020B0604020202020204" pitchFamily="34" charset="0"/>
                <a:cs typeface="Arial" panose="020B0604020202020204" pitchFamily="34" charset="0"/>
              </a:rPr>
              <a:t>previsto. El </a:t>
            </a:r>
            <a:r>
              <a:rPr lang="es-ES" sz="2000" dirty="0">
                <a:latin typeface="Arial" panose="020B0604020202020204" pitchFamily="34" charset="0"/>
                <a:cs typeface="Arial" panose="020B0604020202020204" pitchFamily="34" charset="0"/>
              </a:rPr>
              <a:t>siguiente gráfico muestra un ejemplo típico de factores de reducción de potencia para una determinada </a:t>
            </a:r>
            <a:r>
              <a:rPr lang="es-ES" sz="2000" dirty="0" smtClean="0">
                <a:latin typeface="Arial" panose="020B0604020202020204" pitchFamily="34" charset="0"/>
                <a:cs typeface="Arial" panose="020B0604020202020204" pitchFamily="34" charset="0"/>
              </a:rPr>
              <a:t>configuración </a:t>
            </a:r>
            <a:r>
              <a:rPr lang="es-ES" sz="2000" dirty="0">
                <a:latin typeface="Arial" panose="020B0604020202020204" pitchFamily="34" charset="0"/>
                <a:cs typeface="Arial" panose="020B0604020202020204" pitchFamily="34" charset="0"/>
              </a:rPr>
              <a:t>de motor, teniendo en cuenta las condiciones de gran altitud y alta temperatura. Las líneas de </a:t>
            </a:r>
            <a:r>
              <a:rPr lang="es-ES" sz="2000" dirty="0" smtClean="0">
                <a:latin typeface="Arial" panose="020B0604020202020204" pitchFamily="34" charset="0"/>
                <a:cs typeface="Arial" panose="020B0604020202020204" pitchFamily="34" charset="0"/>
              </a:rPr>
              <a:t>colores </a:t>
            </a:r>
            <a:r>
              <a:rPr lang="es-ES" sz="2000" dirty="0">
                <a:latin typeface="Arial" panose="020B0604020202020204" pitchFamily="34" charset="0"/>
                <a:cs typeface="Arial" panose="020B0604020202020204" pitchFamily="34" charset="0"/>
              </a:rPr>
              <a:t>indican los factores de reducción en relación con las diferentes temperaturas y presiones del aire de </a:t>
            </a:r>
            <a:r>
              <a:rPr lang="es-ES" sz="2000" dirty="0" smtClean="0">
                <a:latin typeface="Arial" panose="020B0604020202020204" pitchFamily="34" charset="0"/>
                <a:cs typeface="Arial" panose="020B0604020202020204" pitchFamily="34" charset="0"/>
              </a:rPr>
              <a:t>aspiración </a:t>
            </a:r>
            <a:r>
              <a:rPr lang="es-ES" sz="2000" dirty="0">
                <a:latin typeface="Arial" panose="020B0604020202020204" pitchFamily="34" charset="0"/>
                <a:cs typeface="Arial" panose="020B0604020202020204" pitchFamily="34" charset="0"/>
              </a:rPr>
              <a:t>(= altitud). Las tablas de reducción de potencia son individuales para cada tipo de motor y </a:t>
            </a:r>
            <a:r>
              <a:rPr lang="es-ES" sz="2000" dirty="0" smtClean="0">
                <a:latin typeface="Arial" panose="020B0604020202020204" pitchFamily="34" charset="0"/>
                <a:cs typeface="Arial" panose="020B0604020202020204" pitchFamily="34" charset="0"/>
              </a:rPr>
              <a:t>configuración</a:t>
            </a:r>
            <a:r>
              <a:rPr lang="es-ES" sz="2000" dirty="0">
                <a:latin typeface="Arial" panose="020B0604020202020204" pitchFamily="34" charset="0"/>
                <a:cs typeface="Arial" panose="020B0604020202020204" pitchFamily="34" charset="0"/>
              </a:rPr>
              <a:t>. En general, las temperaturas ambientales en altitudes elevadas son relativamente bajas, por lo </a:t>
            </a:r>
            <a:r>
              <a:rPr lang="es-ES" sz="2000" dirty="0" smtClean="0">
                <a:latin typeface="Arial" panose="020B0604020202020204" pitchFamily="34" charset="0"/>
                <a:cs typeface="Arial" panose="020B0604020202020204" pitchFamily="34" charset="0"/>
              </a:rPr>
              <a:t>que </a:t>
            </a:r>
            <a:r>
              <a:rPr lang="es-ES" sz="2000" dirty="0">
                <a:latin typeface="Arial" panose="020B0604020202020204" pitchFamily="34" charset="0"/>
                <a:cs typeface="Arial" panose="020B0604020202020204" pitchFamily="34" charset="0"/>
              </a:rPr>
              <a:t>la reducción de potencia sigue siendo moderada</a:t>
            </a:r>
            <a:r>
              <a:rPr lang="es-ES" sz="2000" dirty="0" smtClean="0">
                <a:latin typeface="Arial" panose="020B0604020202020204" pitchFamily="34" charset="0"/>
                <a:cs typeface="Arial" panose="020B0604020202020204" pitchFamily="34" charset="0"/>
              </a:rPr>
              <a:t>.</a:t>
            </a:r>
          </a:p>
          <a:p>
            <a:pPr algn="just"/>
            <a:endParaRPr lang="es-ES" sz="2000" dirty="0" smtClean="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Características del combustible</a:t>
            </a:r>
          </a:p>
          <a:p>
            <a:pPr algn="just"/>
            <a:r>
              <a:rPr lang="es-ES" sz="2000" dirty="0">
                <a:latin typeface="Arial" panose="020B0604020202020204" pitchFamily="34" charset="0"/>
                <a:cs typeface="Arial" panose="020B0604020202020204" pitchFamily="34" charset="0"/>
              </a:rPr>
              <a:t>El número de metano (MN) del combustible gaseoso también afecta el rendimiento del motor. Una variación de MN entre 70 y 80 puede alterar las características de rendimiento de carga del motor, sin embargo, la salida no se ve afectada. La reducción de potencia del motor generalmente comienza cuando el MN cae por debajo de 70. También es importante que la presión de alimentación de gas se mantenga en un nivel recomendado para evitar una reducción de potencia adicional debido a la baja presión de alimentación de gas</a:t>
            </a:r>
            <a:r>
              <a:rPr lang="es-ES" sz="2000" dirty="0" smtClean="0">
                <a:latin typeface="Arial" panose="020B0604020202020204" pitchFamily="34" charset="0"/>
                <a:cs typeface="Arial" panose="020B0604020202020204" pitchFamily="34" charset="0"/>
              </a:rPr>
              <a:t>.</a:t>
            </a:r>
          </a:p>
          <a:p>
            <a:pPr algn="just"/>
            <a:endParaRPr lang="es-ES" sz="2000"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GENERADOR</a:t>
            </a:r>
          </a:p>
          <a:p>
            <a:pPr algn="just"/>
            <a:r>
              <a:rPr lang="es-ES" sz="2000" dirty="0">
                <a:latin typeface="Arial" panose="020B0604020202020204" pitchFamily="34" charset="0"/>
                <a:cs typeface="Arial" panose="020B0604020202020204" pitchFamily="34" charset="0"/>
              </a:rPr>
              <a:t>Los generadores tienen las siguientes características principales:</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Bases de diseño: IEC 60034, ISO8528 e ISO R773-775</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Tipo de servicio: S1, Continuo</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Cojinetes: Cojinetes de manguito </a:t>
            </a:r>
            <a:r>
              <a:rPr lang="es-ES" sz="2000" b="1" dirty="0" err="1">
                <a:latin typeface="Arial" panose="020B0604020202020204" pitchFamily="34" charset="0"/>
                <a:cs typeface="Arial" panose="020B0604020202020204" pitchFamily="34" charset="0"/>
              </a:rPr>
              <a:t>autolubricados</a:t>
            </a:r>
            <a:endParaRPr lang="es-ES" sz="2000" b="1" dirty="0">
              <a:latin typeface="Arial" panose="020B0604020202020204" pitchFamily="34" charset="0"/>
              <a:cs typeface="Arial" panose="020B0604020202020204" pitchFamily="34" charset="0"/>
            </a:endParaRP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Protección de ingreso: IP23</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Refrigeración: IC0A1 (refrigeración por aire)</a:t>
            </a:r>
          </a:p>
          <a:p>
            <a:pPr algn="just"/>
            <a:r>
              <a:rPr lang="es-ES" sz="2000" dirty="0">
                <a:latin typeface="Arial" panose="020B0604020202020204" pitchFamily="34" charset="0"/>
                <a:cs typeface="Arial" panose="020B0604020202020204" pitchFamily="34" charset="0"/>
              </a:rPr>
              <a:t>Los generadores utilizados para grupos electrógenos de esta capacidad son siempre de media tensión, lo que les permite alimentar la red de distribución local sin </a:t>
            </a:r>
          </a:p>
          <a:p>
            <a:pPr algn="just"/>
            <a:r>
              <a:rPr lang="es-ES" sz="2000" dirty="0">
                <a:latin typeface="Arial" panose="020B0604020202020204" pitchFamily="34" charset="0"/>
                <a:cs typeface="Arial" panose="020B0604020202020204" pitchFamily="34" charset="0"/>
              </a:rPr>
              <a:t>transformadores elevadores adicionales. El número de generadores en paralelo y su</a:t>
            </a:r>
          </a:p>
          <a:p>
            <a:pPr algn="just"/>
            <a:endParaRPr lang="es-ES" sz="2000" dirty="0">
              <a:latin typeface="Arial" panose="020B0604020202020204" pitchFamily="34" charset="0"/>
              <a:cs typeface="Arial" panose="020B0604020202020204" pitchFamily="34" charset="0"/>
            </a:endParaRPr>
          </a:p>
        </p:txBody>
      </p:sp>
      <p:sp>
        <p:nvSpPr>
          <p:cNvPr id="19" name="Rectángulo 18"/>
          <p:cNvSpPr/>
          <p:nvPr/>
        </p:nvSpPr>
        <p:spPr>
          <a:xfrm>
            <a:off x="10343356" y="5274139"/>
            <a:ext cx="9502775" cy="4801314"/>
          </a:xfrm>
          <a:prstGeom prst="rect">
            <a:avLst/>
          </a:prstGeom>
        </p:spPr>
        <p:txBody>
          <a:bodyPr>
            <a:spAutoFit/>
          </a:bodyPr>
          <a:lstStyle/>
          <a:p>
            <a:r>
              <a:rPr lang="es-ES" b="1" dirty="0"/>
              <a:t>Generador </a:t>
            </a:r>
            <a:r>
              <a:rPr lang="es-ES" b="1" dirty="0" err="1"/>
              <a:t>Wärtsilä</a:t>
            </a:r>
            <a:endParaRPr lang="es-ES" b="1" dirty="0"/>
          </a:p>
          <a:p>
            <a:r>
              <a:rPr lang="es-ES" b="1" dirty="0"/>
              <a:t>• Tipo: Polo saliente</a:t>
            </a:r>
          </a:p>
          <a:p>
            <a:r>
              <a:rPr lang="es-ES" b="1" dirty="0"/>
              <a:t>• Tensión nominal: 11 </a:t>
            </a:r>
            <a:r>
              <a:rPr lang="es-ES" b="1" dirty="0" err="1"/>
              <a:t>kV</a:t>
            </a:r>
            <a:endParaRPr lang="es-ES" b="1" dirty="0"/>
          </a:p>
          <a:p>
            <a:r>
              <a:rPr lang="es-ES" b="1" dirty="0"/>
              <a:t>• Frecuencia nominal: 50 Hz</a:t>
            </a:r>
          </a:p>
          <a:p>
            <a:r>
              <a:rPr lang="es-ES" b="1" dirty="0"/>
              <a:t>• Potencia nominal: 8,8 MVA a </a:t>
            </a:r>
            <a:r>
              <a:rPr lang="es-ES" b="1" dirty="0" smtClean="0"/>
              <a:t>4000 </a:t>
            </a:r>
            <a:r>
              <a:rPr lang="es-ES" b="1" dirty="0"/>
              <a:t>m, Max </a:t>
            </a:r>
            <a:r>
              <a:rPr lang="es-ES" b="1" dirty="0" err="1"/>
              <a:t>Amb</a:t>
            </a:r>
            <a:r>
              <a:rPr lang="es-ES" b="1" dirty="0"/>
              <a:t> +30 °C</a:t>
            </a:r>
          </a:p>
          <a:p>
            <a:r>
              <a:rPr lang="es-ES" b="1" dirty="0"/>
              <a:t>• </a:t>
            </a:r>
            <a:r>
              <a:rPr lang="es-ES" b="1" dirty="0" err="1"/>
              <a:t>Cosφ</a:t>
            </a:r>
            <a:r>
              <a:rPr lang="es-ES" b="1" dirty="0"/>
              <a:t> de salida: 0,95 en adelanto, 0,8 en </a:t>
            </a:r>
            <a:r>
              <a:rPr lang="es-ES" b="1" dirty="0" smtClean="0"/>
              <a:t>atraso </a:t>
            </a:r>
            <a:r>
              <a:rPr lang="es-ES" b="1" dirty="0"/>
              <a:t>a la salida máxima del motor</a:t>
            </a:r>
          </a:p>
          <a:p>
            <a:r>
              <a:rPr lang="es-ES" b="1" dirty="0"/>
              <a:t>• </a:t>
            </a:r>
            <a:r>
              <a:rPr lang="es-ES" b="1" dirty="0" err="1"/>
              <a:t>X”d</a:t>
            </a:r>
            <a:r>
              <a:rPr lang="es-ES" b="1" dirty="0"/>
              <a:t>: 15%</a:t>
            </a:r>
          </a:p>
          <a:p>
            <a:r>
              <a:rPr lang="es-ES" b="1" dirty="0"/>
              <a:t>• Excitación: Sin escobillas, fuente de </a:t>
            </a:r>
            <a:r>
              <a:rPr lang="es-ES" b="1" dirty="0" smtClean="0"/>
              <a:t>alimentación </a:t>
            </a:r>
            <a:r>
              <a:rPr lang="es-ES" b="1" dirty="0"/>
              <a:t>AVR VT/</a:t>
            </a:r>
            <a:r>
              <a:rPr lang="es-ES" b="1" dirty="0" err="1"/>
              <a:t>Boost</a:t>
            </a:r>
            <a:r>
              <a:rPr lang="es-ES" b="1" dirty="0"/>
              <a:t> CT o </a:t>
            </a:r>
            <a:endParaRPr lang="es-ES" b="1" dirty="0" smtClean="0"/>
          </a:p>
          <a:p>
            <a:r>
              <a:rPr lang="es-ES" b="1" dirty="0" smtClean="0"/>
              <a:t>bobina integrada</a:t>
            </a:r>
          </a:p>
          <a:p>
            <a:r>
              <a:rPr lang="es-ES" b="1" dirty="0" smtClean="0"/>
              <a:t>• </a:t>
            </a:r>
            <a:r>
              <a:rPr lang="es-ES" b="1" dirty="0"/>
              <a:t>Puesta a tierra del neutro: Resistivo</a:t>
            </a:r>
          </a:p>
          <a:p>
            <a:r>
              <a:rPr lang="es-ES" b="1" dirty="0"/>
              <a:t>• Instrumentación: 3+3 Pt-100 en estator, </a:t>
            </a:r>
          </a:p>
          <a:p>
            <a:r>
              <a:rPr lang="es-ES" b="1" dirty="0"/>
              <a:t>1+1 Pt-100 en rodamientos, calentador </a:t>
            </a:r>
          </a:p>
          <a:p>
            <a:r>
              <a:rPr lang="es-ES" b="1" dirty="0" err="1"/>
              <a:t>anticondensación</a:t>
            </a:r>
            <a:r>
              <a:rPr lang="es-ES" b="1" dirty="0"/>
              <a:t>, 1+1 Pt100 para aire </a:t>
            </a:r>
            <a:r>
              <a:rPr lang="es-ES" b="1" dirty="0" smtClean="0"/>
              <a:t>de </a:t>
            </a:r>
            <a:r>
              <a:rPr lang="es-ES" b="1" dirty="0"/>
              <a:t>refrigeración (in/</a:t>
            </a:r>
            <a:r>
              <a:rPr lang="es-ES" b="1" dirty="0" err="1"/>
              <a:t>out</a:t>
            </a:r>
            <a:r>
              <a:rPr lang="es-ES" b="1" dirty="0"/>
              <a:t>), AVR</a:t>
            </a:r>
          </a:p>
          <a:p>
            <a:r>
              <a:rPr lang="es-ES" b="1" dirty="0"/>
              <a:t>• VT para medición de potencia </a:t>
            </a:r>
            <a:r>
              <a:rPr lang="es-ES" b="1" dirty="0" err="1"/>
              <a:t>exc</a:t>
            </a:r>
            <a:r>
              <a:rPr lang="es-ES" b="1" dirty="0"/>
              <a:t>. </a:t>
            </a:r>
          </a:p>
          <a:p>
            <a:r>
              <a:rPr lang="es-ES" b="1" dirty="0"/>
              <a:t>y valor actual.</a:t>
            </a:r>
          </a:p>
          <a:p>
            <a:r>
              <a:rPr lang="es-ES" b="1" dirty="0"/>
              <a:t>• </a:t>
            </a:r>
            <a:r>
              <a:rPr lang="es-ES" b="1" dirty="0" err="1"/>
              <a:t>CT's</a:t>
            </a:r>
            <a:r>
              <a:rPr lang="es-ES" b="1" dirty="0"/>
              <a:t> para cortocircuito </a:t>
            </a:r>
            <a:r>
              <a:rPr lang="es-ES" b="1" dirty="0" err="1"/>
              <a:t>exc</a:t>
            </a:r>
            <a:r>
              <a:rPr lang="es-ES" b="1" dirty="0"/>
              <a:t>. </a:t>
            </a:r>
          </a:p>
          <a:p>
            <a:r>
              <a:rPr lang="es-ES" b="1" dirty="0"/>
              <a:t>medida de potencia, valor real y </a:t>
            </a:r>
            <a:r>
              <a:rPr lang="es-ES" b="1" dirty="0" smtClean="0"/>
              <a:t>protección </a:t>
            </a:r>
            <a:r>
              <a:rPr lang="es-ES" b="1" dirty="0"/>
              <a:t>diferencial</a:t>
            </a:r>
          </a:p>
        </p:txBody>
      </p:sp>
      <p:pic>
        <p:nvPicPr>
          <p:cNvPr id="20" name="Imagen 19"/>
          <p:cNvPicPr>
            <a:picLocks noChangeAspect="1"/>
          </p:cNvPicPr>
          <p:nvPr/>
        </p:nvPicPr>
        <p:blipFill>
          <a:blip r:embed="rId2"/>
          <a:stretch>
            <a:fillRect/>
          </a:stretch>
        </p:blipFill>
        <p:spPr>
          <a:xfrm>
            <a:off x="9962356" y="93885"/>
            <a:ext cx="8610600" cy="51721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13</a:t>
            </a:fld>
            <a:endParaRPr spc="10" dirty="0"/>
          </a:p>
        </p:txBody>
      </p:sp>
      <p:sp>
        <p:nvSpPr>
          <p:cNvPr id="9" name="Rectángulo 8"/>
          <p:cNvSpPr/>
          <p:nvPr/>
        </p:nvSpPr>
        <p:spPr>
          <a:xfrm>
            <a:off x="513556" y="241300"/>
            <a:ext cx="18059399" cy="10300256"/>
          </a:xfrm>
          <a:prstGeom prst="rect">
            <a:avLst/>
          </a:prstGeom>
        </p:spPr>
        <p:txBody>
          <a:bodyPr wrap="square">
            <a:spAutoFit/>
          </a:bodyPr>
          <a:lstStyle/>
          <a:p>
            <a:pPr algn="just"/>
            <a:r>
              <a:rPr lang="es-ES" sz="2000" dirty="0">
                <a:latin typeface="Arial" panose="020B0604020202020204" pitchFamily="34" charset="0"/>
                <a:cs typeface="Arial" panose="020B0604020202020204" pitchFamily="34" charset="0"/>
              </a:rPr>
              <a:t>características juegan un papel decisivo en el diseño y dimensionamiento del sistema de </a:t>
            </a:r>
            <a:r>
              <a:rPr lang="es-ES" sz="2000" dirty="0" smtClean="0">
                <a:latin typeface="Arial" panose="020B0604020202020204" pitchFamily="34" charset="0"/>
                <a:cs typeface="Arial" panose="020B0604020202020204" pitchFamily="34" charset="0"/>
              </a:rPr>
              <a:t>distribución </a:t>
            </a:r>
            <a:r>
              <a:rPr lang="es-ES" sz="2000" dirty="0">
                <a:latin typeface="Arial" panose="020B0604020202020204" pitchFamily="34" charset="0"/>
                <a:cs typeface="Arial" panose="020B0604020202020204" pitchFamily="34" charset="0"/>
              </a:rPr>
              <a:t>local. En particular, la reactancia </a:t>
            </a:r>
            <a:r>
              <a:rPr lang="es-ES" sz="2000" dirty="0" err="1">
                <a:latin typeface="Arial" panose="020B0604020202020204" pitchFamily="34" charset="0"/>
                <a:cs typeface="Arial" panose="020B0604020202020204" pitchFamily="34" charset="0"/>
              </a:rPr>
              <a:t>subtransitoria</a:t>
            </a:r>
            <a:r>
              <a:rPr lang="es-ES" sz="2000" dirty="0">
                <a:latin typeface="Arial" panose="020B0604020202020204" pitchFamily="34" charset="0"/>
                <a:cs typeface="Arial" panose="020B0604020202020204" pitchFamily="34" charset="0"/>
              </a:rPr>
              <a:t> del generador (</a:t>
            </a:r>
            <a:r>
              <a:rPr lang="es-ES" sz="2000" dirty="0" err="1">
                <a:latin typeface="Arial" panose="020B0604020202020204" pitchFamily="34" charset="0"/>
                <a:cs typeface="Arial" panose="020B0604020202020204" pitchFamily="34" charset="0"/>
              </a:rPr>
              <a:t>X”d</a:t>
            </a:r>
            <a:r>
              <a:rPr lang="es-ES" sz="2000" dirty="0">
                <a:latin typeface="Arial" panose="020B0604020202020204" pitchFamily="34" charset="0"/>
                <a:cs typeface="Arial" panose="020B0604020202020204" pitchFamily="34" charset="0"/>
              </a:rPr>
              <a:t>) es un parámetro </a:t>
            </a:r>
            <a:r>
              <a:rPr lang="es-ES" sz="2000" dirty="0" smtClean="0">
                <a:latin typeface="Arial" panose="020B0604020202020204" pitchFamily="34" charset="0"/>
                <a:cs typeface="Arial" panose="020B0604020202020204" pitchFamily="34" charset="0"/>
              </a:rPr>
              <a:t>importante </a:t>
            </a:r>
            <a:r>
              <a:rPr lang="es-ES" sz="2000" dirty="0">
                <a:latin typeface="Arial" panose="020B0604020202020204" pitchFamily="34" charset="0"/>
                <a:cs typeface="Arial" panose="020B0604020202020204" pitchFamily="34" charset="0"/>
              </a:rPr>
              <a:t>que afecta la corriente de falla de la red de MT y la elección del equipo de MT </a:t>
            </a:r>
            <a:r>
              <a:rPr lang="es-ES" sz="2000" dirty="0" smtClean="0">
                <a:latin typeface="Arial" panose="020B0604020202020204" pitchFamily="34" charset="0"/>
                <a:cs typeface="Arial" panose="020B0604020202020204" pitchFamily="34" charset="0"/>
              </a:rPr>
              <a:t>(</a:t>
            </a:r>
            <a:r>
              <a:rPr lang="es-ES" sz="2000" dirty="0" err="1">
                <a:latin typeface="Arial" panose="020B0604020202020204" pitchFamily="34" charset="0"/>
                <a:cs typeface="Arial" panose="020B0604020202020204" pitchFamily="34" charset="0"/>
              </a:rPr>
              <a:t>aparamenta</a:t>
            </a:r>
            <a:r>
              <a:rPr lang="es-ES" sz="2000" dirty="0">
                <a:latin typeface="Arial" panose="020B0604020202020204" pitchFamily="34" charset="0"/>
                <a:cs typeface="Arial" panose="020B0604020202020204" pitchFamily="34" charset="0"/>
              </a:rPr>
              <a:t>, cables). Los análisis han demostrado que un valor </a:t>
            </a:r>
            <a:r>
              <a:rPr lang="es-ES" sz="2000" dirty="0" err="1">
                <a:latin typeface="Arial" panose="020B0604020202020204" pitchFamily="34" charset="0"/>
                <a:cs typeface="Arial" panose="020B0604020202020204" pitchFamily="34" charset="0"/>
              </a:rPr>
              <a:t>X”d</a:t>
            </a:r>
            <a:r>
              <a:rPr lang="es-ES" sz="2000" dirty="0">
                <a:latin typeface="Arial" panose="020B0604020202020204" pitchFamily="34" charset="0"/>
                <a:cs typeface="Arial" panose="020B0604020202020204" pitchFamily="34" charset="0"/>
              </a:rPr>
              <a:t> = 15 % proporciona una </a:t>
            </a:r>
            <a:r>
              <a:rPr lang="es-ES" sz="2000" dirty="0" smtClean="0">
                <a:latin typeface="Arial" panose="020B0604020202020204" pitchFamily="34" charset="0"/>
                <a:cs typeface="Arial" panose="020B0604020202020204" pitchFamily="34" charset="0"/>
              </a:rPr>
              <a:t>relación </a:t>
            </a:r>
            <a:r>
              <a:rPr lang="es-ES" sz="2000" dirty="0">
                <a:latin typeface="Arial" panose="020B0604020202020204" pitchFamily="34" charset="0"/>
                <a:cs typeface="Arial" panose="020B0604020202020204" pitchFamily="34" charset="0"/>
              </a:rPr>
              <a:t>costo/rendimiento óptima, ya que permite el uso de equipos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con una corriente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falla nominal de &lt; 25 </a:t>
            </a:r>
            <a:r>
              <a:rPr lang="es-ES" sz="2000" dirty="0" err="1">
                <a:latin typeface="Arial" panose="020B0604020202020204" pitchFamily="34" charset="0"/>
                <a:cs typeface="Arial" panose="020B0604020202020204" pitchFamily="34" charset="0"/>
              </a:rPr>
              <a:t>kA</a:t>
            </a:r>
            <a:r>
              <a:rPr lang="es-ES" sz="2000" dirty="0">
                <a:latin typeface="Arial" panose="020B0604020202020204" pitchFamily="34" charset="0"/>
                <a:cs typeface="Arial" panose="020B0604020202020204" pitchFamily="34" charset="0"/>
              </a:rPr>
              <a:t>.</a:t>
            </a:r>
          </a:p>
          <a:p>
            <a:pPr algn="just"/>
            <a:r>
              <a:rPr lang="es-ES" sz="2000" b="1" dirty="0">
                <a:latin typeface="Arial" panose="020B0604020202020204" pitchFamily="34" charset="0"/>
                <a:cs typeface="Arial" panose="020B0604020202020204" pitchFamily="34" charset="0"/>
              </a:rPr>
              <a:t>REDUCCIÓN DE LA ALTITUD DEL GENERADOR</a:t>
            </a:r>
          </a:p>
          <a:p>
            <a:pPr algn="just"/>
            <a:r>
              <a:rPr lang="es-ES" sz="2000" dirty="0">
                <a:latin typeface="Arial" panose="020B0604020202020204" pitchFamily="34" charset="0"/>
                <a:cs typeface="Arial" panose="020B0604020202020204" pitchFamily="34" charset="0"/>
              </a:rPr>
              <a:t>Según IEC 60034, los generadores estándar enfriados por aire están diseñados para una </a:t>
            </a:r>
            <a:r>
              <a:rPr lang="es-ES" sz="2000" dirty="0" smtClean="0">
                <a:latin typeface="Arial" panose="020B0604020202020204" pitchFamily="34" charset="0"/>
                <a:cs typeface="Arial" panose="020B0604020202020204" pitchFamily="34" charset="0"/>
              </a:rPr>
              <a:t>altitud </a:t>
            </a:r>
            <a:r>
              <a:rPr lang="es-ES" sz="2000" dirty="0">
                <a:latin typeface="Arial" panose="020B0604020202020204" pitchFamily="34" charset="0"/>
                <a:cs typeface="Arial" panose="020B0604020202020204" pitchFamily="34" charset="0"/>
              </a:rPr>
              <a:t>máxima de 1000 msnm, una temperatura ambiente de +40 °C y una humedad relativa </a:t>
            </a:r>
            <a:r>
              <a:rPr lang="es-ES" sz="2000" dirty="0" smtClean="0">
                <a:latin typeface="Arial" panose="020B0604020202020204" pitchFamily="34" charset="0"/>
                <a:cs typeface="Arial" panose="020B0604020202020204" pitchFamily="34" charset="0"/>
              </a:rPr>
              <a:t>del </a:t>
            </a:r>
            <a:r>
              <a:rPr lang="es-ES" sz="2000" dirty="0">
                <a:latin typeface="Arial" panose="020B0604020202020204" pitchFamily="34" charset="0"/>
                <a:cs typeface="Arial" panose="020B0604020202020204" pitchFamily="34" charset="0"/>
              </a:rPr>
              <a:t>90%. Las elevaciones más altas tienen un impacto negativo en las capacidades de </a:t>
            </a:r>
            <a:r>
              <a:rPr lang="es-ES" sz="2000" dirty="0" smtClean="0">
                <a:latin typeface="Arial" panose="020B0604020202020204" pitchFamily="34" charset="0"/>
                <a:cs typeface="Arial" panose="020B0604020202020204" pitchFamily="34" charset="0"/>
              </a:rPr>
              <a:t>aislamiento </a:t>
            </a:r>
            <a:r>
              <a:rPr lang="es-ES" sz="2000" dirty="0">
                <a:latin typeface="Arial" panose="020B0604020202020204" pitchFamily="34" charset="0"/>
                <a:cs typeface="Arial" panose="020B0604020202020204" pitchFamily="34" charset="0"/>
              </a:rPr>
              <a:t>y enfriamiento del aire.</a:t>
            </a:r>
          </a:p>
          <a:p>
            <a:pPr algn="just"/>
            <a:r>
              <a:rPr lang="es-ES" sz="2000" dirty="0">
                <a:latin typeface="Arial" panose="020B0604020202020204" pitchFamily="34" charset="0"/>
                <a:cs typeface="Arial" panose="020B0604020202020204" pitchFamily="34" charset="0"/>
              </a:rPr>
              <a:t>Las propiedades dieléctricas reducidas del aire deben tenerse en cuenta en el diseño del </a:t>
            </a:r>
            <a:r>
              <a:rPr lang="es-ES" sz="2000" dirty="0" smtClean="0">
                <a:latin typeface="Arial" panose="020B0604020202020204" pitchFamily="34" charset="0"/>
                <a:cs typeface="Arial" panose="020B0604020202020204" pitchFamily="34" charset="0"/>
              </a:rPr>
              <a:t>aislamiento </a:t>
            </a:r>
            <a:r>
              <a:rPr lang="es-ES" sz="2000" dirty="0">
                <a:latin typeface="Arial" panose="020B0604020202020204" pitchFamily="34" charset="0"/>
                <a:cs typeface="Arial" panose="020B0604020202020204" pitchFamily="34" charset="0"/>
              </a:rPr>
              <a:t>del devanado del generador. Esto se logra aumentando los espacios de aire del </a:t>
            </a:r>
            <a:r>
              <a:rPr lang="es-ES" sz="2000" dirty="0" smtClean="0">
                <a:latin typeface="Arial" panose="020B0604020202020204" pitchFamily="34" charset="0"/>
                <a:cs typeface="Arial" panose="020B0604020202020204" pitchFamily="34" charset="0"/>
              </a:rPr>
              <a:t>aislamiento </a:t>
            </a:r>
            <a:r>
              <a:rPr lang="es-ES" sz="2000" dirty="0">
                <a:latin typeface="Arial" panose="020B0604020202020204" pitchFamily="34" charset="0"/>
                <a:cs typeface="Arial" panose="020B0604020202020204" pitchFamily="34" charset="0"/>
              </a:rPr>
              <a:t>y alterando la protección corona de los devanados finales.</a:t>
            </a:r>
          </a:p>
          <a:p>
            <a:pPr algn="just"/>
            <a:r>
              <a:rPr lang="es-ES" sz="2000" dirty="0">
                <a:latin typeface="Arial" panose="020B0604020202020204" pitchFamily="34" charset="0"/>
                <a:cs typeface="Arial" panose="020B0604020202020204" pitchFamily="34" charset="0"/>
              </a:rPr>
              <a:t>El aire de enfriamiento del generador generalmente se toma de la sala de máquinas para determinar un </a:t>
            </a:r>
            <a:r>
              <a:rPr lang="es-ES" sz="2000" dirty="0" smtClean="0">
                <a:latin typeface="Arial" panose="020B0604020202020204" pitchFamily="34" charset="0"/>
                <a:cs typeface="Arial" panose="020B0604020202020204" pitchFamily="34" charset="0"/>
              </a:rPr>
              <a:t>nivel </a:t>
            </a:r>
            <a:r>
              <a:rPr lang="es-ES" sz="2000" dirty="0">
                <a:latin typeface="Arial" panose="020B0604020202020204" pitchFamily="34" charset="0"/>
                <a:cs typeface="Arial" panose="020B0604020202020204" pitchFamily="34" charset="0"/>
              </a:rPr>
              <a:t>de humedad aceptable y una temperatura mínima. Sin embargo, en una planta operativa, la </a:t>
            </a:r>
            <a:r>
              <a:rPr lang="es-ES" sz="2000" dirty="0" smtClean="0">
                <a:latin typeface="Arial" panose="020B0604020202020204" pitchFamily="34" charset="0"/>
                <a:cs typeface="Arial" panose="020B0604020202020204" pitchFamily="34" charset="0"/>
              </a:rPr>
              <a:t>temperatura </a:t>
            </a:r>
            <a:r>
              <a:rPr lang="es-ES" sz="2000" dirty="0">
                <a:latin typeface="Arial" panose="020B0604020202020204" pitchFamily="34" charset="0"/>
                <a:cs typeface="Arial" panose="020B0604020202020204" pitchFamily="34" charset="0"/>
              </a:rPr>
              <a:t>de la sala de máquinas es generalmente 10 °C más alta que la del aire ambiente. Por lo </a:t>
            </a:r>
            <a:r>
              <a:rPr lang="es-ES" sz="2000" dirty="0" smtClean="0">
                <a:latin typeface="Arial" panose="020B0604020202020204" pitchFamily="34" charset="0"/>
                <a:cs typeface="Arial" panose="020B0604020202020204" pitchFamily="34" charset="0"/>
              </a:rPr>
              <a:t>tanto</a:t>
            </a:r>
            <a:r>
              <a:rPr lang="es-ES" sz="2000" dirty="0">
                <a:latin typeface="Arial" panose="020B0604020202020204" pitchFamily="34" charset="0"/>
                <a:cs typeface="Arial" panose="020B0604020202020204" pitchFamily="34" charset="0"/>
              </a:rPr>
              <a:t>, es posible que deba considerarse el efecto de enfriamiento reducido del aire, ya sea mejorando la </a:t>
            </a:r>
            <a:r>
              <a:rPr lang="es-ES" sz="2000" dirty="0" smtClean="0">
                <a:latin typeface="Arial" panose="020B0604020202020204" pitchFamily="34" charset="0"/>
                <a:cs typeface="Arial" panose="020B0604020202020204" pitchFamily="34" charset="0"/>
              </a:rPr>
              <a:t>disposición </a:t>
            </a:r>
            <a:r>
              <a:rPr lang="es-ES" sz="2000" dirty="0">
                <a:latin typeface="Arial" panose="020B0604020202020204" pitchFamily="34" charset="0"/>
                <a:cs typeface="Arial" panose="020B0604020202020204" pitchFamily="34" charset="0"/>
              </a:rPr>
              <a:t>de enfriamiento del generador o reduciendo la potencia.</a:t>
            </a:r>
          </a:p>
          <a:p>
            <a:pPr algn="just"/>
            <a:r>
              <a:rPr lang="es-ES" sz="2000" dirty="0">
                <a:latin typeface="Arial" panose="020B0604020202020204" pitchFamily="34" charset="0"/>
                <a:cs typeface="Arial" panose="020B0604020202020204" pitchFamily="34" charset="0"/>
              </a:rPr>
              <a:t>Los factores de reducción se basan en estándares internacionales, así como en la </a:t>
            </a:r>
            <a:r>
              <a:rPr lang="es-ES" sz="2000" dirty="0" smtClean="0">
                <a:latin typeface="Arial" panose="020B0604020202020204" pitchFamily="34" charset="0"/>
                <a:cs typeface="Arial" panose="020B0604020202020204" pitchFamily="34" charset="0"/>
              </a:rPr>
              <a:t>experiencia </a:t>
            </a:r>
            <a:r>
              <a:rPr lang="es-ES" sz="2000" dirty="0">
                <a:latin typeface="Arial" panose="020B0604020202020204" pitchFamily="34" charset="0"/>
                <a:cs typeface="Arial" panose="020B0604020202020204" pitchFamily="34" charset="0"/>
              </a:rPr>
              <a:t>de los fabricantes.</a:t>
            </a:r>
          </a:p>
          <a:p>
            <a:pPr algn="just"/>
            <a:r>
              <a:rPr lang="es-ES" sz="2000" b="1" dirty="0">
                <a:latin typeface="Arial" panose="020B0604020202020204" pitchFamily="34" charset="0"/>
                <a:cs typeface="Arial" panose="020B0604020202020204" pitchFamily="34" charset="0"/>
              </a:rPr>
              <a:t>REDUCCIÓN DE ALTITUD DEL TABLERO DE CONMUTACIÓN DE MT</a:t>
            </a:r>
          </a:p>
          <a:p>
            <a:pPr algn="just"/>
            <a:r>
              <a:rPr lang="es-ES" sz="2000" dirty="0">
                <a:latin typeface="Arial" panose="020B0604020202020204" pitchFamily="34" charset="0"/>
                <a:cs typeface="Arial" panose="020B0604020202020204" pitchFamily="34" charset="0"/>
              </a:rPr>
              <a:t>Las normas IEC y ANSI para </a:t>
            </a:r>
            <a:r>
              <a:rPr lang="es-ES" sz="2000" dirty="0" err="1">
                <a:latin typeface="Arial" panose="020B0604020202020204" pitchFamily="34" charset="0"/>
                <a:cs typeface="Arial" panose="020B0604020202020204" pitchFamily="34" charset="0"/>
              </a:rPr>
              <a:t>aparamenta</a:t>
            </a:r>
            <a:r>
              <a:rPr lang="es-ES" sz="2000" dirty="0">
                <a:latin typeface="Arial" panose="020B0604020202020204" pitchFamily="34" charset="0"/>
                <a:cs typeface="Arial" panose="020B0604020202020204" pitchFamily="34" charset="0"/>
              </a:rPr>
              <a:t> aislada en aire (AIS) de media tensión aplican factores de </a:t>
            </a:r>
            <a:r>
              <a:rPr lang="es-ES" sz="2000" dirty="0" smtClean="0">
                <a:latin typeface="Arial" panose="020B0604020202020204" pitchFamily="34" charset="0"/>
                <a:cs typeface="Arial" panose="020B0604020202020204" pitchFamily="34" charset="0"/>
              </a:rPr>
              <a:t>reducción </a:t>
            </a:r>
            <a:r>
              <a:rPr lang="es-ES" sz="2000" dirty="0">
                <a:latin typeface="Arial" panose="020B0604020202020204" pitchFamily="34" charset="0"/>
                <a:cs typeface="Arial" panose="020B0604020202020204" pitchFamily="34" charset="0"/>
              </a:rPr>
              <a:t>de altitud para la tensión nominal y la corriente normal cuando se instalan a una altitud </a:t>
            </a:r>
            <a:r>
              <a:rPr lang="es-ES" sz="2000" dirty="0" smtClean="0">
                <a:latin typeface="Arial" panose="020B0604020202020204" pitchFamily="34" charset="0"/>
                <a:cs typeface="Arial" panose="020B0604020202020204" pitchFamily="34" charset="0"/>
              </a:rPr>
              <a:t>superior </a:t>
            </a:r>
            <a:r>
              <a:rPr lang="es-ES" sz="2000" dirty="0">
                <a:latin typeface="Arial" panose="020B0604020202020204" pitchFamily="34" charset="0"/>
                <a:cs typeface="Arial" panose="020B0604020202020204" pitchFamily="34" charset="0"/>
              </a:rPr>
              <a:t>a 1000 m para tener en cuenta las propiedades dieléctricas y de refrigeración reducidas del </a:t>
            </a:r>
            <a:r>
              <a:rPr lang="es-ES" sz="2000" dirty="0" smtClean="0">
                <a:latin typeface="Arial" panose="020B0604020202020204" pitchFamily="34" charset="0"/>
                <a:cs typeface="Arial" panose="020B0604020202020204" pitchFamily="34" charset="0"/>
              </a:rPr>
              <a:t>aire</a:t>
            </a:r>
            <a:r>
              <a:rPr lang="es-ES" sz="2000" dirty="0">
                <a:latin typeface="Arial" panose="020B0604020202020204" pitchFamily="34" charset="0"/>
                <a:cs typeface="Arial" panose="020B0604020202020204" pitchFamily="34" charset="0"/>
              </a:rPr>
              <a:t>. Un AIS de media tensión utilizado a gran altura requiere una tensión nominal y una corriente </a:t>
            </a:r>
            <a:r>
              <a:rPr lang="es-ES" sz="2000" dirty="0" smtClean="0">
                <a:latin typeface="Arial" panose="020B0604020202020204" pitchFamily="34" charset="0"/>
                <a:cs typeface="Arial" panose="020B0604020202020204" pitchFamily="34" charset="0"/>
              </a:rPr>
              <a:t>normal </a:t>
            </a:r>
            <a:r>
              <a:rPr lang="es-ES" sz="2000" dirty="0">
                <a:latin typeface="Arial" panose="020B0604020202020204" pitchFamily="34" charset="0"/>
                <a:cs typeface="Arial" panose="020B0604020202020204" pitchFamily="34" charset="0"/>
              </a:rPr>
              <a:t>más altas que una instalación comparable al nivel del mar. Esto da como resultado que el </a:t>
            </a:r>
            <a:r>
              <a:rPr lang="es-ES" sz="2000" dirty="0" smtClean="0">
                <a:latin typeface="Arial" panose="020B0604020202020204" pitchFamily="34" charset="0"/>
                <a:cs typeface="Arial" panose="020B0604020202020204" pitchFamily="34" charset="0"/>
              </a:rPr>
              <a:t>costo </a:t>
            </a:r>
            <a:r>
              <a:rPr lang="es-ES" sz="2000" dirty="0">
                <a:latin typeface="Arial" panose="020B0604020202020204" pitchFamily="34" charset="0"/>
                <a:cs typeface="Arial" panose="020B0604020202020204" pitchFamily="34" charset="0"/>
              </a:rPr>
              <a:t>de la </a:t>
            </a:r>
            <a:r>
              <a:rPr lang="es-ES" sz="2000" dirty="0" err="1">
                <a:latin typeface="Arial" panose="020B0604020202020204" pitchFamily="34" charset="0"/>
                <a:cs typeface="Arial" panose="020B0604020202020204" pitchFamily="34" charset="0"/>
              </a:rPr>
              <a:t>aparamenta</a:t>
            </a:r>
            <a:r>
              <a:rPr lang="es-ES" sz="2000" dirty="0">
                <a:latin typeface="Arial" panose="020B0604020202020204" pitchFamily="34" charset="0"/>
                <a:cs typeface="Arial" panose="020B0604020202020204" pitchFamily="34" charset="0"/>
              </a:rPr>
              <a:t> sea mayor, que la huella sea más grande y que el peso sea más pesado.</a:t>
            </a:r>
          </a:p>
          <a:p>
            <a:pPr algn="just"/>
            <a:r>
              <a:rPr lang="es-ES" sz="2000" dirty="0">
                <a:latin typeface="Arial" panose="020B0604020202020204" pitchFamily="34" charset="0"/>
                <a:cs typeface="Arial" panose="020B0604020202020204" pitchFamily="34" charset="0"/>
              </a:rPr>
              <a:t>La </a:t>
            </a:r>
            <a:r>
              <a:rPr lang="es-ES" sz="2000" dirty="0" err="1">
                <a:latin typeface="Arial" panose="020B0604020202020204" pitchFamily="34" charset="0"/>
                <a:cs typeface="Arial" panose="020B0604020202020204" pitchFamily="34" charset="0"/>
              </a:rPr>
              <a:t>aparamenta</a:t>
            </a:r>
            <a:r>
              <a:rPr lang="es-ES" sz="2000" dirty="0">
                <a:latin typeface="Arial" panose="020B0604020202020204" pitchFamily="34" charset="0"/>
                <a:cs typeface="Arial" panose="020B0604020202020204" pitchFamily="34" charset="0"/>
              </a:rPr>
              <a:t> de MT, donde las partes activas están protegidas (aislamiento de gas o </a:t>
            </a:r>
            <a:r>
              <a:rPr lang="es-ES" sz="2000" dirty="0" smtClean="0">
                <a:latin typeface="Arial" panose="020B0604020202020204" pitchFamily="34" charset="0"/>
                <a:cs typeface="Arial" panose="020B0604020202020204" pitchFamily="34" charset="0"/>
              </a:rPr>
              <a:t>sólido</a:t>
            </a:r>
            <a:r>
              <a:rPr lang="es-ES" sz="2000" dirty="0">
                <a:latin typeface="Arial" panose="020B0604020202020204" pitchFamily="34" charset="0"/>
                <a:cs typeface="Arial" panose="020B0604020202020204" pitchFamily="34" charset="0"/>
              </a:rPr>
              <a:t>), no requiere </a:t>
            </a:r>
            <a:r>
              <a:rPr lang="es-ES" sz="2000" dirty="0" err="1">
                <a:latin typeface="Arial" panose="020B0604020202020204" pitchFamily="34" charset="0"/>
                <a:cs typeface="Arial" panose="020B0604020202020204" pitchFamily="34" charset="0"/>
              </a:rPr>
              <a:t>derrateo</a:t>
            </a:r>
            <a:r>
              <a:rPr lang="es-ES" sz="2000" dirty="0">
                <a:latin typeface="Arial" panose="020B0604020202020204" pitchFamily="34" charset="0"/>
                <a:cs typeface="Arial" panose="020B0604020202020204" pitchFamily="34" charset="0"/>
              </a:rPr>
              <a:t> en altitud porque el aislamiento es independiente de la </a:t>
            </a:r>
            <a:r>
              <a:rPr lang="es-ES" sz="2000" dirty="0" smtClean="0">
                <a:latin typeface="Arial" panose="020B0604020202020204" pitchFamily="34" charset="0"/>
                <a:cs typeface="Arial" panose="020B0604020202020204" pitchFamily="34" charset="0"/>
              </a:rPr>
              <a:t>presión </a:t>
            </a:r>
            <a:r>
              <a:rPr lang="es-ES" sz="2000" dirty="0">
                <a:latin typeface="Arial" panose="020B0604020202020204" pitchFamily="34" charset="0"/>
                <a:cs typeface="Arial" panose="020B0604020202020204" pitchFamily="34" charset="0"/>
              </a:rPr>
              <a:t>del aire atmosférico.</a:t>
            </a:r>
          </a:p>
          <a:p>
            <a:pPr algn="just"/>
            <a:r>
              <a:rPr lang="es-ES" sz="2000" b="1" dirty="0">
                <a:latin typeface="Arial" panose="020B0604020202020204" pitchFamily="34" charset="0"/>
                <a:cs typeface="Arial" panose="020B0604020202020204" pitchFamily="34" charset="0"/>
              </a:rPr>
              <a:t>Tecnología de aislamiento sólido apantallado</a:t>
            </a:r>
          </a:p>
          <a:p>
            <a:pPr algn="just"/>
            <a:r>
              <a:rPr lang="es-ES" sz="2000" dirty="0">
                <a:latin typeface="Arial" panose="020B0604020202020204" pitchFamily="34" charset="0"/>
                <a:cs typeface="Arial" panose="020B0604020202020204" pitchFamily="34" charset="0"/>
              </a:rPr>
              <a:t>Para celdas con aislamiento sólido apantallado (SSIS), el rendimiento dieléctrico es independiente de </a:t>
            </a:r>
            <a:r>
              <a:rPr lang="es-ES" sz="2000" dirty="0" smtClean="0">
                <a:latin typeface="Arial" panose="020B0604020202020204" pitchFamily="34" charset="0"/>
                <a:cs typeface="Arial" panose="020B0604020202020204" pitchFamily="34" charset="0"/>
              </a:rPr>
              <a:t>la </a:t>
            </a:r>
            <a:r>
              <a:rPr lang="es-ES" sz="2000" dirty="0">
                <a:latin typeface="Arial" panose="020B0604020202020204" pitchFamily="34" charset="0"/>
                <a:cs typeface="Arial" panose="020B0604020202020204" pitchFamily="34" charset="0"/>
              </a:rPr>
              <a:t>condición del aire ambiente, ya que todos los conductores vivos están encapsulados en resina epoxi </a:t>
            </a:r>
            <a:r>
              <a:rPr lang="es-ES" sz="2000" dirty="0" smtClean="0">
                <a:latin typeface="Arial" panose="020B0604020202020204" pitchFamily="34" charset="0"/>
                <a:cs typeface="Arial" panose="020B0604020202020204" pitchFamily="34" charset="0"/>
              </a:rPr>
              <a:t>recubierta </a:t>
            </a:r>
            <a:r>
              <a:rPr lang="es-ES" sz="2000" dirty="0">
                <a:latin typeface="Arial" panose="020B0604020202020204" pitchFamily="34" charset="0"/>
                <a:cs typeface="Arial" panose="020B0604020202020204" pitchFamily="34" charset="0"/>
              </a:rPr>
              <a:t>con una pintura conductora. No es necesaria una reducción de voltaje a 4000 m, pero se </a:t>
            </a:r>
            <a:r>
              <a:rPr lang="es-ES" sz="2000" dirty="0" smtClean="0">
                <a:latin typeface="Arial" panose="020B0604020202020204" pitchFamily="34" charset="0"/>
                <a:cs typeface="Arial" panose="020B0604020202020204" pitchFamily="34" charset="0"/>
              </a:rPr>
              <a:t>debe </a:t>
            </a:r>
            <a:r>
              <a:rPr lang="es-ES" sz="2000" dirty="0">
                <a:latin typeface="Arial" panose="020B0604020202020204" pitchFamily="34" charset="0"/>
                <a:cs typeface="Arial" panose="020B0604020202020204" pitchFamily="34" charset="0"/>
              </a:rPr>
              <a:t>tener cuidado con la membrana de arco interno en el gabinete del seccionador de aire. Los </a:t>
            </a:r>
            <a:r>
              <a:rPr lang="es-ES" sz="2000" dirty="0" smtClean="0">
                <a:latin typeface="Arial" panose="020B0604020202020204" pitchFamily="34" charset="0"/>
                <a:cs typeface="Arial" panose="020B0604020202020204" pitchFamily="34" charset="0"/>
              </a:rPr>
              <a:t>embarrados</a:t>
            </a:r>
            <a:r>
              <a:rPr lang="es-ES" sz="2000" dirty="0">
                <a:latin typeface="Arial" panose="020B0604020202020204" pitchFamily="34" charset="0"/>
                <a:cs typeface="Arial" panose="020B0604020202020204" pitchFamily="34" charset="0"/>
              </a:rPr>
              <a:t>, transformadores de tensión y terminaciones de cables tienen pantallas puestas a tierra, </a:t>
            </a:r>
            <a:r>
              <a:rPr lang="es-ES" sz="2000" dirty="0" smtClean="0">
                <a:latin typeface="Arial" panose="020B0604020202020204" pitchFamily="34" charset="0"/>
                <a:cs typeface="Arial" panose="020B0604020202020204" pitchFamily="34" charset="0"/>
              </a:rPr>
              <a:t>por </a:t>
            </a:r>
            <a:r>
              <a:rPr lang="es-ES" sz="2000" dirty="0">
                <a:latin typeface="Arial" panose="020B0604020202020204" pitchFamily="34" charset="0"/>
                <a:cs typeface="Arial" panose="020B0604020202020204" pitchFamily="34" charset="0"/>
              </a:rPr>
              <a:t>lo que no se ven afectados por el aire ambiente. En algunos diseños, la clasificación actual debe </a:t>
            </a:r>
            <a:r>
              <a:rPr lang="es-ES" sz="2000" dirty="0" smtClean="0">
                <a:latin typeface="Arial" panose="020B0604020202020204" pitchFamily="34" charset="0"/>
                <a:cs typeface="Arial" panose="020B0604020202020204" pitchFamily="34" charset="0"/>
              </a:rPr>
              <a:t>reducirse </a:t>
            </a:r>
            <a:r>
              <a:rPr lang="es-ES" sz="2000" dirty="0">
                <a:latin typeface="Arial" panose="020B0604020202020204" pitchFamily="34" charset="0"/>
                <a:cs typeface="Arial" panose="020B0604020202020204" pitchFamily="34" charset="0"/>
              </a:rPr>
              <a:t>para tener en cuenta la convección de calor menos eficiente</a:t>
            </a:r>
            <a:r>
              <a:rPr lang="es-ES" sz="2000" dirty="0" smtClean="0">
                <a:latin typeface="Arial" panose="020B0604020202020204" pitchFamily="34" charset="0"/>
                <a:cs typeface="Arial" panose="020B0604020202020204" pitchFamily="34" charset="0"/>
              </a:rPr>
              <a:t>.</a:t>
            </a:r>
          </a:p>
          <a:p>
            <a:pPr marL="12700" algn="just">
              <a:spcBef>
                <a:spcPts val="100"/>
              </a:spcBef>
            </a:pPr>
            <a:r>
              <a:rPr lang="es-ES" sz="2000" b="1" spc="5" dirty="0">
                <a:solidFill>
                  <a:srgbClr val="001F40"/>
                </a:solidFill>
                <a:latin typeface="Arial" panose="020B0604020202020204" pitchFamily="34" charset="0"/>
                <a:cs typeface="Arial" panose="020B0604020202020204" pitchFamily="34" charset="0"/>
              </a:rPr>
              <a:t>Tecnología</a:t>
            </a:r>
            <a:r>
              <a:rPr lang="es-ES" sz="2000" b="1" spc="-15"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de</a:t>
            </a:r>
            <a:r>
              <a:rPr lang="es-ES" sz="2000" b="1" spc="-10" dirty="0">
                <a:solidFill>
                  <a:srgbClr val="001F40"/>
                </a:solidFill>
                <a:latin typeface="Arial" panose="020B0604020202020204" pitchFamily="34" charset="0"/>
                <a:cs typeface="Arial" panose="020B0604020202020204" pitchFamily="34" charset="0"/>
              </a:rPr>
              <a:t> </a:t>
            </a:r>
            <a:r>
              <a:rPr lang="es-ES" sz="2000" b="1" spc="20" dirty="0">
                <a:solidFill>
                  <a:srgbClr val="001F40"/>
                </a:solidFill>
                <a:latin typeface="Arial" panose="020B0604020202020204" pitchFamily="34" charset="0"/>
                <a:cs typeface="Arial" panose="020B0604020202020204" pitchFamily="34" charset="0"/>
              </a:rPr>
              <a:t>aislamiento</a:t>
            </a:r>
            <a:r>
              <a:rPr lang="es-ES" sz="2000" b="1" spc="-15" dirty="0">
                <a:solidFill>
                  <a:srgbClr val="001F40"/>
                </a:solidFill>
                <a:latin typeface="Arial" panose="020B0604020202020204" pitchFamily="34" charset="0"/>
                <a:cs typeface="Arial" panose="020B0604020202020204" pitchFamily="34" charset="0"/>
              </a:rPr>
              <a:t> </a:t>
            </a:r>
            <a:r>
              <a:rPr lang="es-ES" sz="2000" b="1" spc="15" dirty="0">
                <a:solidFill>
                  <a:srgbClr val="001F40"/>
                </a:solidFill>
                <a:latin typeface="Arial" panose="020B0604020202020204" pitchFamily="34" charset="0"/>
                <a:cs typeface="Arial" panose="020B0604020202020204" pitchFamily="34" charset="0"/>
              </a:rPr>
              <a:t>de</a:t>
            </a:r>
            <a:r>
              <a:rPr lang="es-ES" sz="2000" b="1" spc="-10" dirty="0">
                <a:solidFill>
                  <a:srgbClr val="001F40"/>
                </a:solidFill>
                <a:latin typeface="Arial" panose="020B0604020202020204" pitchFamily="34" charset="0"/>
                <a:cs typeface="Arial" panose="020B0604020202020204" pitchFamily="34" charset="0"/>
              </a:rPr>
              <a:t> </a:t>
            </a:r>
            <a:r>
              <a:rPr lang="es-ES" sz="2000" b="1" spc="-5" dirty="0">
                <a:solidFill>
                  <a:srgbClr val="001F40"/>
                </a:solidFill>
                <a:latin typeface="Arial" panose="020B0604020202020204" pitchFamily="34" charset="0"/>
                <a:cs typeface="Arial" panose="020B0604020202020204" pitchFamily="34" charset="0"/>
              </a:rPr>
              <a:t>gases</a:t>
            </a:r>
            <a:endParaRPr lang="es-ES" sz="2000" dirty="0">
              <a:latin typeface="Arial" panose="020B0604020202020204" pitchFamily="34" charset="0"/>
              <a:cs typeface="Arial" panose="020B0604020202020204" pitchFamily="34" charset="0"/>
            </a:endParaRPr>
          </a:p>
          <a:p>
            <a:pPr marL="12700" marR="5080" algn="just">
              <a:spcBef>
                <a:spcPts val="290"/>
              </a:spcBef>
            </a:pPr>
            <a:r>
              <a:rPr lang="es-ES" sz="2000" dirty="0">
                <a:solidFill>
                  <a:srgbClr val="001F40"/>
                </a:solidFill>
                <a:latin typeface="Arial" panose="020B0604020202020204" pitchFamily="34" charset="0"/>
                <a:cs typeface="Arial" panose="020B0604020202020204" pitchFamily="34" charset="0"/>
              </a:rPr>
              <a:t>Para </a:t>
            </a:r>
            <a:r>
              <a:rPr lang="es-ES" sz="2000" spc="25" dirty="0" err="1">
                <a:solidFill>
                  <a:srgbClr val="001F40"/>
                </a:solidFill>
                <a:latin typeface="Arial" panose="020B0604020202020204" pitchFamily="34" charset="0"/>
                <a:cs typeface="Arial" panose="020B0604020202020204" pitchFamily="34" charset="0"/>
              </a:rPr>
              <a:t>aparamenta</a:t>
            </a:r>
            <a:r>
              <a:rPr lang="es-ES" sz="2000" spc="2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con aislamiento de </a:t>
            </a:r>
            <a:r>
              <a:rPr lang="es-ES" sz="2000" spc="10" dirty="0">
                <a:solidFill>
                  <a:srgbClr val="001F40"/>
                </a:solidFill>
                <a:latin typeface="Arial" panose="020B0604020202020204" pitchFamily="34" charset="0"/>
                <a:cs typeface="Arial" panose="020B0604020202020204" pitchFamily="34" charset="0"/>
              </a:rPr>
              <a:t>gas </a:t>
            </a:r>
            <a:r>
              <a:rPr lang="es-ES" sz="2000" spc="-25" dirty="0">
                <a:solidFill>
                  <a:srgbClr val="001F40"/>
                </a:solidFill>
                <a:latin typeface="Arial" panose="020B0604020202020204" pitchFamily="34" charset="0"/>
                <a:cs typeface="Arial" panose="020B0604020202020204" pitchFamily="34" charset="0"/>
              </a:rPr>
              <a:t>(GIS), </a:t>
            </a:r>
            <a:r>
              <a:rPr lang="es-ES" sz="2000" spc="10" dirty="0">
                <a:solidFill>
                  <a:srgbClr val="001F40"/>
                </a:solidFill>
                <a:latin typeface="Arial" panose="020B0604020202020204" pitchFamily="34" charset="0"/>
                <a:cs typeface="Arial" panose="020B0604020202020204" pitchFamily="34" charset="0"/>
              </a:rPr>
              <a:t>el </a:t>
            </a:r>
            <a:r>
              <a:rPr lang="es-ES" sz="2000" spc="35" dirty="0">
                <a:solidFill>
                  <a:srgbClr val="001F40"/>
                </a:solidFill>
                <a:latin typeface="Arial" panose="020B0604020202020204" pitchFamily="34" charset="0"/>
                <a:cs typeface="Arial" panose="020B0604020202020204" pitchFamily="34" charset="0"/>
              </a:rPr>
              <a:t>rendimiento </a:t>
            </a:r>
            <a:r>
              <a:rPr lang="es-ES" sz="2000" spc="20" dirty="0">
                <a:solidFill>
                  <a:srgbClr val="001F40"/>
                </a:solidFill>
                <a:latin typeface="Arial" panose="020B0604020202020204" pitchFamily="34" charset="0"/>
                <a:cs typeface="Arial" panose="020B0604020202020204" pitchFamily="34" charset="0"/>
              </a:rPr>
              <a:t>dieléctrico </a:t>
            </a:r>
            <a:r>
              <a:rPr lang="es-ES" sz="2000" spc="35" dirty="0">
                <a:solidFill>
                  <a:srgbClr val="001F40"/>
                </a:solidFill>
                <a:latin typeface="Arial" panose="020B0604020202020204" pitchFamily="34" charset="0"/>
                <a:cs typeface="Arial" panose="020B0604020202020204" pitchFamily="34" charset="0"/>
              </a:rPr>
              <a:t>no </a:t>
            </a:r>
            <a:r>
              <a:rPr lang="es-ES" sz="2000" spc="-5" dirty="0">
                <a:solidFill>
                  <a:srgbClr val="001F40"/>
                </a:solidFill>
                <a:latin typeface="Arial" panose="020B0604020202020204" pitchFamily="34" charset="0"/>
                <a:cs typeface="Arial" panose="020B0604020202020204" pitchFamily="34" charset="0"/>
              </a:rPr>
              <a:t>se </a:t>
            </a:r>
            <a:r>
              <a:rPr lang="es-ES" sz="2000" spc="5" dirty="0">
                <a:solidFill>
                  <a:srgbClr val="001F40"/>
                </a:solidFill>
                <a:latin typeface="Arial" panose="020B0604020202020204" pitchFamily="34" charset="0"/>
                <a:cs typeface="Arial" panose="020B0604020202020204" pitchFamily="34" charset="0"/>
              </a:rPr>
              <a:t>ve </a:t>
            </a:r>
            <a:r>
              <a:rPr lang="es-ES" sz="2000" spc="20" dirty="0">
                <a:solidFill>
                  <a:srgbClr val="001F40"/>
                </a:solidFill>
                <a:latin typeface="Arial" panose="020B0604020202020204" pitchFamily="34" charset="0"/>
                <a:cs typeface="Arial" panose="020B0604020202020204" pitchFamily="34" charset="0"/>
              </a:rPr>
              <a:t>afectado </a:t>
            </a:r>
            <a:r>
              <a:rPr lang="es-ES" sz="2000" spc="40" dirty="0">
                <a:solidFill>
                  <a:srgbClr val="001F40"/>
                </a:solidFill>
                <a:latin typeface="Arial" panose="020B0604020202020204" pitchFamily="34" charset="0"/>
                <a:cs typeface="Arial" panose="020B0604020202020204" pitchFamily="34" charset="0"/>
              </a:rPr>
              <a:t>por </a:t>
            </a:r>
            <a:r>
              <a:rPr lang="es-ES" sz="2000" spc="10" dirty="0" smtClean="0">
                <a:solidFill>
                  <a:srgbClr val="001F40"/>
                </a:solidFill>
                <a:latin typeface="Arial" panose="020B0604020202020204" pitchFamily="34" charset="0"/>
                <a:cs typeface="Arial" panose="020B0604020202020204" pitchFamily="34" charset="0"/>
              </a:rPr>
              <a:t>la </a:t>
            </a:r>
            <a:r>
              <a:rPr lang="es-ES" sz="2000" spc="25" dirty="0" smtClean="0">
                <a:solidFill>
                  <a:srgbClr val="001F40"/>
                </a:solidFill>
                <a:latin typeface="Arial" panose="020B0604020202020204" pitchFamily="34" charset="0"/>
                <a:cs typeface="Arial" panose="020B0604020202020204" pitchFamily="34" charset="0"/>
              </a:rPr>
              <a:t>altitud</a:t>
            </a:r>
            <a:r>
              <a:rPr lang="es-ES" sz="2000" spc="25" dirty="0">
                <a:solidFill>
                  <a:srgbClr val="001F40"/>
                </a:solidFill>
                <a:latin typeface="Arial" panose="020B0604020202020204" pitchFamily="34" charset="0"/>
                <a:cs typeface="Arial" panose="020B0604020202020204" pitchFamily="34" charset="0"/>
              </a:rPr>
              <a:t>,</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que</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todos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los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conductores</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vivos</a:t>
            </a:r>
            <a:r>
              <a:rPr lang="es-ES" sz="2000" spc="5"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se</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colocan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en</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dirty="0">
                <a:solidFill>
                  <a:srgbClr val="001F40"/>
                </a:solidFill>
                <a:latin typeface="Arial" panose="020B0604020202020204" pitchFamily="34" charset="0"/>
                <a:cs typeface="Arial" panose="020B0604020202020204" pitchFamily="34" charset="0"/>
              </a:rPr>
              <a:t> caja </a:t>
            </a:r>
            <a:r>
              <a:rPr lang="es-ES" sz="2000" spc="20" dirty="0">
                <a:solidFill>
                  <a:srgbClr val="001F40"/>
                </a:solidFill>
                <a:latin typeface="Arial" panose="020B0604020202020204" pitchFamily="34" charset="0"/>
                <a:cs typeface="Arial" panose="020B0604020202020204" pitchFamily="34" charset="0"/>
              </a:rPr>
              <a:t>metálica</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sellada</a:t>
            </a:r>
            <a:r>
              <a:rPr lang="es-ES" sz="2000" spc="5"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llena</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gas</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5" dirty="0" smtClean="0">
                <a:solidFill>
                  <a:srgbClr val="001F40"/>
                </a:solidFill>
                <a:latin typeface="Arial" panose="020B0604020202020204" pitchFamily="34" charset="0"/>
                <a:cs typeface="Arial" panose="020B0604020202020204" pitchFamily="34" charset="0"/>
              </a:rPr>
              <a:t>alto </a:t>
            </a:r>
            <a:r>
              <a:rPr lang="es-ES" sz="2000" spc="15" dirty="0" smtClean="0">
                <a:solidFill>
                  <a:srgbClr val="001F40"/>
                </a:solidFill>
                <a:latin typeface="Arial" panose="020B0604020202020204" pitchFamily="34" charset="0"/>
                <a:cs typeface="Arial" panose="020B0604020202020204" pitchFamily="34" charset="0"/>
              </a:rPr>
              <a:t>dieléctrico</a:t>
            </a:r>
            <a:r>
              <a:rPr lang="es-ES" sz="2000" spc="15"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No </a:t>
            </a:r>
            <a:r>
              <a:rPr lang="es-ES" sz="2000" spc="-5" dirty="0">
                <a:solidFill>
                  <a:srgbClr val="001F40"/>
                </a:solidFill>
                <a:latin typeface="Arial" panose="020B0604020202020204" pitchFamily="34" charset="0"/>
                <a:cs typeface="Arial" panose="020B0604020202020204" pitchFamily="34" charset="0"/>
              </a:rPr>
              <a:t>es </a:t>
            </a:r>
            <a:r>
              <a:rPr lang="es-ES" sz="2000" spc="10" dirty="0">
                <a:solidFill>
                  <a:srgbClr val="001F40"/>
                </a:solidFill>
                <a:latin typeface="Arial" panose="020B0604020202020204" pitchFamily="34" charset="0"/>
                <a:cs typeface="Arial" panose="020B0604020202020204" pitchFamily="34" charset="0"/>
              </a:rPr>
              <a:t>necesaria </a:t>
            </a:r>
            <a:r>
              <a:rPr lang="es-ES" sz="2000" spc="30" dirty="0">
                <a:solidFill>
                  <a:srgbClr val="001F40"/>
                </a:solidFill>
                <a:latin typeface="Arial" panose="020B0604020202020204" pitchFamily="34" charset="0"/>
                <a:cs typeface="Arial" panose="020B0604020202020204" pitchFamily="34" charset="0"/>
              </a:rPr>
              <a:t>una </a:t>
            </a:r>
            <a:r>
              <a:rPr lang="es-ES" sz="2000" spc="20" dirty="0">
                <a:solidFill>
                  <a:srgbClr val="001F40"/>
                </a:solidFill>
                <a:latin typeface="Arial" panose="020B0604020202020204" pitchFamily="34" charset="0"/>
                <a:cs typeface="Arial" panose="020B0604020202020204" pitchFamily="34" charset="0"/>
              </a:rPr>
              <a:t>reducción de voltaje </a:t>
            </a:r>
            <a:r>
              <a:rPr lang="es-ES" sz="2000" dirty="0">
                <a:solidFill>
                  <a:srgbClr val="001F40"/>
                </a:solidFill>
                <a:latin typeface="Arial" panose="020B0604020202020204" pitchFamily="34" charset="0"/>
                <a:cs typeface="Arial" panose="020B0604020202020204" pitchFamily="34" charset="0"/>
              </a:rPr>
              <a:t>a </a:t>
            </a:r>
            <a:r>
              <a:rPr lang="es-ES" sz="2000" spc="10" dirty="0">
                <a:solidFill>
                  <a:srgbClr val="001F40"/>
                </a:solidFill>
                <a:latin typeface="Arial" panose="020B0604020202020204" pitchFamily="34" charset="0"/>
                <a:cs typeface="Arial" panose="020B0604020202020204" pitchFamily="34" charset="0"/>
              </a:rPr>
              <a:t>4000 </a:t>
            </a:r>
            <a:r>
              <a:rPr lang="es-ES" sz="2000" spc="30" dirty="0">
                <a:solidFill>
                  <a:srgbClr val="001F40"/>
                </a:solidFill>
                <a:latin typeface="Arial" panose="020B0604020202020204" pitchFamily="34" charset="0"/>
                <a:cs typeface="Arial" panose="020B0604020202020204" pitchFamily="34" charset="0"/>
              </a:rPr>
              <a:t>m, </a:t>
            </a:r>
            <a:r>
              <a:rPr lang="es-ES" sz="2000" spc="15" dirty="0">
                <a:solidFill>
                  <a:srgbClr val="001F40"/>
                </a:solidFill>
                <a:latin typeface="Arial" panose="020B0604020202020204" pitchFamily="34" charset="0"/>
                <a:cs typeface="Arial" panose="020B0604020202020204" pitchFamily="34" charset="0"/>
              </a:rPr>
              <a:t>sin </a:t>
            </a:r>
            <a:r>
              <a:rPr lang="es-ES" sz="2000" spc="30" dirty="0">
                <a:solidFill>
                  <a:srgbClr val="001F40"/>
                </a:solidFill>
                <a:latin typeface="Arial" panose="020B0604020202020204" pitchFamily="34" charset="0"/>
                <a:cs typeface="Arial" panose="020B0604020202020204" pitchFamily="34" charset="0"/>
              </a:rPr>
              <a:t>embargo, </a:t>
            </a:r>
            <a:r>
              <a:rPr lang="es-ES" sz="2000" spc="20" dirty="0">
                <a:solidFill>
                  <a:srgbClr val="001F40"/>
                </a:solidFill>
                <a:latin typeface="Arial" panose="020B0604020202020204" pitchFamily="34" charset="0"/>
                <a:cs typeface="Arial" panose="020B0604020202020204" pitchFamily="34" charset="0"/>
              </a:rPr>
              <a:t>algunos </a:t>
            </a:r>
            <a:r>
              <a:rPr lang="es-ES" sz="2000" spc="-25" dirty="0">
                <a:solidFill>
                  <a:srgbClr val="001F40"/>
                </a:solidFill>
                <a:latin typeface="Arial" panose="020B0604020202020204" pitchFamily="34" charset="0"/>
                <a:cs typeface="Arial" panose="020B0604020202020204" pitchFamily="34" charset="0"/>
              </a:rPr>
              <a:t>GIS </a:t>
            </a:r>
            <a:r>
              <a:rPr lang="es-ES" sz="2000" spc="15" dirty="0" smtClean="0">
                <a:solidFill>
                  <a:srgbClr val="001F40"/>
                </a:solidFill>
                <a:latin typeface="Arial" panose="020B0604020202020204" pitchFamily="34" charset="0"/>
                <a:cs typeface="Arial" panose="020B0604020202020204" pitchFamily="34" charset="0"/>
              </a:rPr>
              <a:t>necesitan </a:t>
            </a:r>
            <a:r>
              <a:rPr lang="es-ES" sz="2000" spc="30" dirty="0" smtClean="0">
                <a:solidFill>
                  <a:srgbClr val="001F40"/>
                </a:solidFill>
                <a:latin typeface="Arial" panose="020B0604020202020204" pitchFamily="34" charset="0"/>
                <a:cs typeface="Arial" panose="020B0604020202020204" pitchFamily="34" charset="0"/>
              </a:rPr>
              <a:t>operar</a:t>
            </a:r>
            <a:r>
              <a:rPr lang="es-ES" sz="2000" dirty="0" smtClean="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con</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presión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gas</a:t>
            </a:r>
            <a:r>
              <a:rPr lang="es-ES" sz="2000" dirty="0">
                <a:solidFill>
                  <a:srgbClr val="001F40"/>
                </a:solidFill>
                <a:latin typeface="Arial" panose="020B0604020202020204" pitchFamily="34" charset="0"/>
                <a:cs typeface="Arial" panose="020B0604020202020204" pitchFamily="34" charset="0"/>
              </a:rPr>
              <a:t> </a:t>
            </a:r>
            <a:r>
              <a:rPr lang="es-ES" sz="2000" spc="-50" dirty="0">
                <a:solidFill>
                  <a:srgbClr val="001F40"/>
                </a:solidFill>
                <a:latin typeface="Arial" panose="020B0604020202020204" pitchFamily="34" charset="0"/>
                <a:cs typeface="Arial" panose="020B0604020202020204" pitchFamily="34" charset="0"/>
              </a:rPr>
              <a:t>SF6</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reducida</a:t>
            </a:r>
            <a:r>
              <a:rPr lang="es-ES" sz="2000" dirty="0">
                <a:solidFill>
                  <a:srgbClr val="001F40"/>
                </a:solidFill>
                <a:latin typeface="Arial" panose="020B0604020202020204" pitchFamily="34" charset="0"/>
                <a:cs typeface="Arial" panose="020B0604020202020204" pitchFamily="34" charset="0"/>
              </a:rPr>
              <a:t> </a:t>
            </a:r>
            <a:r>
              <a:rPr lang="es-ES" sz="2000" spc="35" dirty="0">
                <a:solidFill>
                  <a:srgbClr val="001F40"/>
                </a:solidFill>
                <a:latin typeface="Arial" panose="020B0604020202020204" pitchFamily="34" charset="0"/>
                <a:cs typeface="Arial" panose="020B0604020202020204" pitchFamily="34" charset="0"/>
              </a:rPr>
              <a:t>y/o</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una</a:t>
            </a:r>
            <a:r>
              <a:rPr lang="es-ES" sz="2000" spc="5"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clasificación</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corriente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más</a:t>
            </a:r>
            <a:r>
              <a:rPr lang="es-ES" sz="2000" dirty="0">
                <a:solidFill>
                  <a:srgbClr val="001F40"/>
                </a:solidFill>
                <a:latin typeface="Arial" panose="020B0604020202020204" pitchFamily="34" charset="0"/>
                <a:cs typeface="Arial" panose="020B0604020202020204" pitchFamily="34" charset="0"/>
              </a:rPr>
              <a:t> </a:t>
            </a:r>
            <a:r>
              <a:rPr lang="es-ES" sz="2000" spc="15" dirty="0">
                <a:solidFill>
                  <a:srgbClr val="001F40"/>
                </a:solidFill>
                <a:latin typeface="Arial" panose="020B0604020202020204" pitchFamily="34" charset="0"/>
                <a:cs typeface="Arial" panose="020B0604020202020204" pitchFamily="34" charset="0"/>
              </a:rPr>
              <a:t>baja</a:t>
            </a:r>
            <a:r>
              <a:rPr lang="es-ES" sz="2000" spc="5"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por</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encima</a:t>
            </a:r>
            <a:r>
              <a:rPr lang="es-ES" sz="2000" dirty="0">
                <a:solidFill>
                  <a:srgbClr val="001F40"/>
                </a:solidFill>
                <a:latin typeface="Arial" panose="020B0604020202020204" pitchFamily="34" charset="0"/>
                <a:cs typeface="Arial" panose="020B0604020202020204" pitchFamily="34" charset="0"/>
              </a:rPr>
              <a:t> </a:t>
            </a:r>
            <a:r>
              <a:rPr lang="es-ES" sz="2000" spc="20" dirty="0" smtClean="0">
                <a:solidFill>
                  <a:srgbClr val="001F40"/>
                </a:solidFill>
                <a:latin typeface="Arial" panose="020B0604020202020204" pitchFamily="34" charset="0"/>
                <a:cs typeface="Arial" panose="020B0604020202020204" pitchFamily="34" charset="0"/>
              </a:rPr>
              <a:t>de </a:t>
            </a:r>
            <a:r>
              <a:rPr lang="es-ES" sz="2000" spc="15" dirty="0" smtClean="0">
                <a:solidFill>
                  <a:srgbClr val="001F40"/>
                </a:solidFill>
                <a:latin typeface="Arial" panose="020B0604020202020204" pitchFamily="34" charset="0"/>
                <a:cs typeface="Arial" panose="020B0604020202020204" pitchFamily="34" charset="0"/>
              </a:rPr>
              <a:t>ciertas </a:t>
            </a:r>
            <a:r>
              <a:rPr lang="es-ES" sz="2000" spc="25" dirty="0">
                <a:solidFill>
                  <a:srgbClr val="001F40"/>
                </a:solidFill>
                <a:latin typeface="Arial" panose="020B0604020202020204" pitchFamily="34" charset="0"/>
                <a:cs typeface="Arial" panose="020B0604020202020204" pitchFamily="34" charset="0"/>
              </a:rPr>
              <a:t>altitudes para </a:t>
            </a:r>
            <a:r>
              <a:rPr lang="es-ES" sz="2000" spc="20" dirty="0">
                <a:solidFill>
                  <a:srgbClr val="001F40"/>
                </a:solidFill>
                <a:latin typeface="Arial" panose="020B0604020202020204" pitchFamily="34" charset="0"/>
                <a:cs typeface="Arial" panose="020B0604020202020204" pitchFamily="34" charset="0"/>
              </a:rPr>
              <a:t>evitar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operación </a:t>
            </a:r>
            <a:r>
              <a:rPr lang="es-ES" sz="2000" spc="35" dirty="0">
                <a:solidFill>
                  <a:srgbClr val="001F40"/>
                </a:solidFill>
                <a:latin typeface="Arial" panose="020B0604020202020204" pitchFamily="34" charset="0"/>
                <a:cs typeface="Arial" panose="020B0604020202020204" pitchFamily="34" charset="0"/>
              </a:rPr>
              <a:t>no </a:t>
            </a:r>
            <a:r>
              <a:rPr lang="es-ES" sz="2000" spc="10" dirty="0">
                <a:solidFill>
                  <a:srgbClr val="001F40"/>
                </a:solidFill>
                <a:latin typeface="Arial" panose="020B0604020202020204" pitchFamily="34" charset="0"/>
                <a:cs typeface="Arial" panose="020B0604020202020204" pitchFamily="34" charset="0"/>
              </a:rPr>
              <a:t>deseada </a:t>
            </a:r>
            <a:r>
              <a:rPr lang="es-ES" sz="2000" spc="20"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la </a:t>
            </a:r>
            <a:r>
              <a:rPr lang="es-ES" sz="2000" spc="25" dirty="0">
                <a:solidFill>
                  <a:srgbClr val="001F40"/>
                </a:solidFill>
                <a:latin typeface="Arial" panose="020B0604020202020204" pitchFamily="34" charset="0"/>
                <a:cs typeface="Arial" panose="020B0604020202020204" pitchFamily="34" charset="0"/>
              </a:rPr>
              <a:t>protección </a:t>
            </a:r>
            <a:r>
              <a:rPr lang="es-ES" sz="2000" spc="30" dirty="0">
                <a:solidFill>
                  <a:srgbClr val="001F40"/>
                </a:solidFill>
                <a:latin typeface="Arial" panose="020B0604020202020204" pitchFamily="34" charset="0"/>
                <a:cs typeface="Arial" panose="020B0604020202020204" pitchFamily="34" charset="0"/>
              </a:rPr>
              <a:t>contra </a:t>
            </a:r>
            <a:r>
              <a:rPr lang="es-ES" sz="2000" spc="20" dirty="0">
                <a:solidFill>
                  <a:srgbClr val="001F40"/>
                </a:solidFill>
                <a:latin typeface="Arial" panose="020B0604020202020204" pitchFamily="34" charset="0"/>
                <a:cs typeface="Arial" panose="020B0604020202020204" pitchFamily="34" charset="0"/>
              </a:rPr>
              <a:t>sobrepresión. </a:t>
            </a:r>
            <a:r>
              <a:rPr lang="es-ES" sz="2000" spc="-10" dirty="0" smtClean="0">
                <a:solidFill>
                  <a:srgbClr val="001F40"/>
                </a:solidFill>
                <a:latin typeface="Arial" panose="020B0604020202020204" pitchFamily="34" charset="0"/>
                <a:cs typeface="Arial" panose="020B0604020202020204" pitchFamily="34" charset="0"/>
              </a:rPr>
              <a:t>Esta </a:t>
            </a:r>
            <a:r>
              <a:rPr lang="es-ES" sz="2000" spc="25" dirty="0" smtClean="0">
                <a:solidFill>
                  <a:srgbClr val="001F40"/>
                </a:solidFill>
                <a:latin typeface="Arial" panose="020B0604020202020204" pitchFamily="34" charset="0"/>
                <a:cs typeface="Arial" panose="020B0604020202020204" pitchFamily="34" charset="0"/>
              </a:rPr>
              <a:t>presión </a:t>
            </a:r>
            <a:r>
              <a:rPr lang="es-ES" sz="2000" spc="20" dirty="0">
                <a:solidFill>
                  <a:srgbClr val="001F40"/>
                </a:solidFill>
                <a:latin typeface="Arial" panose="020B0604020202020204" pitchFamily="34" charset="0"/>
                <a:cs typeface="Arial" panose="020B0604020202020204" pitchFamily="34" charset="0"/>
              </a:rPr>
              <a:t>de </a:t>
            </a:r>
            <a:r>
              <a:rPr lang="es-ES" sz="2000" spc="10" dirty="0">
                <a:solidFill>
                  <a:srgbClr val="001F40"/>
                </a:solidFill>
                <a:latin typeface="Arial" panose="020B0604020202020204" pitchFamily="34" charset="0"/>
                <a:cs typeface="Arial" panose="020B0604020202020204" pitchFamily="34" charset="0"/>
              </a:rPr>
              <a:t>gas </a:t>
            </a:r>
            <a:r>
              <a:rPr lang="es-ES" sz="2000" spc="20" dirty="0">
                <a:solidFill>
                  <a:srgbClr val="001F40"/>
                </a:solidFill>
                <a:latin typeface="Arial" panose="020B0604020202020204" pitchFamily="34" charset="0"/>
                <a:cs typeface="Arial" panose="020B0604020202020204" pitchFamily="34" charset="0"/>
              </a:rPr>
              <a:t>reducida </a:t>
            </a:r>
            <a:r>
              <a:rPr lang="es-ES" sz="2000" spc="25" dirty="0">
                <a:solidFill>
                  <a:srgbClr val="001F40"/>
                </a:solidFill>
                <a:latin typeface="Arial" panose="020B0604020202020204" pitchFamily="34" charset="0"/>
                <a:cs typeface="Arial" panose="020B0604020202020204" pitchFamily="34" charset="0"/>
              </a:rPr>
              <a:t>puede </a:t>
            </a:r>
            <a:r>
              <a:rPr lang="es-ES" sz="2000" spc="30" dirty="0">
                <a:solidFill>
                  <a:srgbClr val="001F40"/>
                </a:solidFill>
                <a:latin typeface="Arial" panose="020B0604020202020204" pitchFamily="34" charset="0"/>
                <a:cs typeface="Arial" panose="020B0604020202020204" pitchFamily="34" charset="0"/>
              </a:rPr>
              <a:t>dar como </a:t>
            </a:r>
            <a:r>
              <a:rPr lang="es-ES" sz="2000" spc="25" dirty="0">
                <a:solidFill>
                  <a:srgbClr val="001F40"/>
                </a:solidFill>
                <a:latin typeface="Arial" panose="020B0604020202020204" pitchFamily="34" charset="0"/>
                <a:cs typeface="Arial" panose="020B0604020202020204" pitchFamily="34" charset="0"/>
              </a:rPr>
              <a:t>resultado </a:t>
            </a:r>
            <a:r>
              <a:rPr lang="es-ES" sz="2000" spc="30" dirty="0">
                <a:solidFill>
                  <a:srgbClr val="001F40"/>
                </a:solidFill>
                <a:latin typeface="Arial" panose="020B0604020202020204" pitchFamily="34" charset="0"/>
                <a:cs typeface="Arial" panose="020B0604020202020204" pitchFamily="34" charset="0"/>
              </a:rPr>
              <a:t>una </a:t>
            </a:r>
            <a:r>
              <a:rPr lang="es-ES" sz="2000" spc="40" dirty="0">
                <a:solidFill>
                  <a:srgbClr val="001F40"/>
                </a:solidFill>
                <a:latin typeface="Arial" panose="020B0604020202020204" pitchFamily="34" charset="0"/>
                <a:cs typeface="Arial" panose="020B0604020202020204" pitchFamily="34" charset="0"/>
              </a:rPr>
              <a:t>menor </a:t>
            </a:r>
            <a:r>
              <a:rPr lang="es-ES" sz="2000" spc="15" dirty="0">
                <a:solidFill>
                  <a:srgbClr val="001F40"/>
                </a:solidFill>
                <a:latin typeface="Arial" panose="020B0604020202020204" pitchFamily="34" charset="0"/>
                <a:cs typeface="Arial" panose="020B0604020202020204" pitchFamily="34" charset="0"/>
              </a:rPr>
              <a:t>resistencia dieléctrica </a:t>
            </a:r>
            <a:r>
              <a:rPr lang="es-ES" sz="2000" spc="-10" dirty="0">
                <a:solidFill>
                  <a:srgbClr val="001F40"/>
                </a:solidFill>
                <a:latin typeface="Arial" panose="020B0604020202020204" pitchFamily="34" charset="0"/>
                <a:cs typeface="Arial" panose="020B0604020202020204" pitchFamily="34" charset="0"/>
              </a:rPr>
              <a:t>(BIL) </a:t>
            </a:r>
            <a:r>
              <a:rPr lang="es-ES" sz="2000" spc="5" dirty="0">
                <a:solidFill>
                  <a:srgbClr val="001F40"/>
                </a:solidFill>
                <a:latin typeface="Arial" panose="020B0604020202020204" pitchFamily="34" charset="0"/>
                <a:cs typeface="Arial" panose="020B0604020202020204" pitchFamily="34" charset="0"/>
              </a:rPr>
              <a:t>y </a:t>
            </a:r>
            <a:r>
              <a:rPr lang="es-ES" sz="2000" spc="30" dirty="0" smtClean="0">
                <a:solidFill>
                  <a:srgbClr val="001F40"/>
                </a:solidFill>
                <a:latin typeface="Arial" panose="020B0604020202020204" pitchFamily="34" charset="0"/>
                <a:cs typeface="Arial" panose="020B0604020202020204" pitchFamily="34" charset="0"/>
              </a:rPr>
              <a:t>una </a:t>
            </a:r>
            <a:r>
              <a:rPr lang="es-ES" sz="2000" spc="40" dirty="0" smtClean="0">
                <a:solidFill>
                  <a:srgbClr val="001F40"/>
                </a:solidFill>
                <a:latin typeface="Arial" panose="020B0604020202020204" pitchFamily="34" charset="0"/>
                <a:cs typeface="Arial" panose="020B0604020202020204" pitchFamily="34" charset="0"/>
              </a:rPr>
              <a:t>menor</a:t>
            </a:r>
            <a:r>
              <a:rPr lang="es-ES" sz="2000" dirty="0" smtClean="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capacidad</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30" dirty="0">
                <a:solidFill>
                  <a:srgbClr val="001F40"/>
                </a:solidFill>
                <a:latin typeface="Arial" panose="020B0604020202020204" pitchFamily="34" charset="0"/>
                <a:cs typeface="Arial" panose="020B0604020202020204" pitchFamily="34" charset="0"/>
              </a:rPr>
              <a:t>interrupción</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corriente</a:t>
            </a:r>
            <a:r>
              <a:rPr lang="es-ES" sz="2000"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a:t>
            </a:r>
            <a:r>
              <a:rPr lang="es-ES" sz="2000" dirty="0">
                <a:solidFill>
                  <a:srgbClr val="001F40"/>
                </a:solidFill>
                <a:latin typeface="Arial" panose="020B0604020202020204" pitchFamily="34" charset="0"/>
                <a:cs typeface="Arial" panose="020B0604020202020204" pitchFamily="34" charset="0"/>
              </a:rPr>
              <a:t> </a:t>
            </a:r>
            <a:r>
              <a:rPr lang="es-ES" sz="2000" spc="25" dirty="0">
                <a:solidFill>
                  <a:srgbClr val="001F40"/>
                </a:solidFill>
                <a:latin typeface="Arial" panose="020B0604020202020204" pitchFamily="34" charset="0"/>
                <a:cs typeface="Arial" panose="020B0604020202020204" pitchFamily="34" charset="0"/>
              </a:rPr>
              <a:t>cortocircuito</a:t>
            </a:r>
            <a:r>
              <a:rPr lang="es-ES" sz="2000" spc="5" dirty="0">
                <a:solidFill>
                  <a:srgbClr val="001F40"/>
                </a:solidFill>
                <a:latin typeface="Arial" panose="020B0604020202020204" pitchFamily="34" charset="0"/>
                <a:cs typeface="Arial" panose="020B0604020202020204" pitchFamily="34" charset="0"/>
              </a:rPr>
              <a:t> </a:t>
            </a:r>
            <a:r>
              <a:rPr lang="es-ES" sz="2000" spc="20" dirty="0">
                <a:solidFill>
                  <a:srgbClr val="001F40"/>
                </a:solidFill>
                <a:latin typeface="Arial" panose="020B0604020202020204" pitchFamily="34" charset="0"/>
                <a:cs typeface="Arial" panose="020B0604020202020204" pitchFamily="34" charset="0"/>
              </a:rPr>
              <a:t>del</a:t>
            </a:r>
            <a:r>
              <a:rPr lang="es-ES" sz="2000" dirty="0">
                <a:solidFill>
                  <a:srgbClr val="001F40"/>
                </a:solidFill>
                <a:latin typeface="Arial" panose="020B0604020202020204" pitchFamily="34" charset="0"/>
                <a:cs typeface="Arial" panose="020B0604020202020204" pitchFamily="34" charset="0"/>
              </a:rPr>
              <a:t> </a:t>
            </a:r>
            <a:r>
              <a:rPr lang="es-ES" sz="2000" spc="40" dirty="0">
                <a:solidFill>
                  <a:srgbClr val="001F40"/>
                </a:solidFill>
                <a:latin typeface="Arial" panose="020B0604020202020204" pitchFamily="34" charset="0"/>
                <a:cs typeface="Arial" panose="020B0604020202020204" pitchFamily="34" charset="0"/>
              </a:rPr>
              <a:t>interruptor</a:t>
            </a:r>
            <a:r>
              <a:rPr lang="es-ES" sz="2000" dirty="0">
                <a:solidFill>
                  <a:srgbClr val="001F40"/>
                </a:solidFill>
                <a:latin typeface="Arial" panose="020B0604020202020204" pitchFamily="34" charset="0"/>
                <a:cs typeface="Arial" panose="020B0604020202020204" pitchFamily="34" charset="0"/>
              </a:rPr>
              <a:t> </a:t>
            </a:r>
            <a:r>
              <a:rPr lang="es-ES" sz="2000" spc="5" dirty="0">
                <a:solidFill>
                  <a:srgbClr val="001F40"/>
                </a:solidFill>
                <a:latin typeface="Arial" panose="020B0604020202020204" pitchFamily="34" charset="0"/>
                <a:cs typeface="Arial" panose="020B0604020202020204" pitchFamily="34" charset="0"/>
              </a:rPr>
              <a:t>y</a:t>
            </a:r>
            <a:r>
              <a:rPr lang="es-ES" sz="2000" dirty="0">
                <a:solidFill>
                  <a:srgbClr val="001F40"/>
                </a:solidFill>
                <a:latin typeface="Arial" panose="020B0604020202020204" pitchFamily="34" charset="0"/>
                <a:cs typeface="Arial" panose="020B0604020202020204" pitchFamily="34" charset="0"/>
              </a:rPr>
              <a:t> </a:t>
            </a:r>
            <a:r>
              <a:rPr lang="es-ES" sz="2000" spc="10" dirty="0">
                <a:solidFill>
                  <a:srgbClr val="001F40"/>
                </a:solidFill>
                <a:latin typeface="Arial" panose="020B0604020202020204" pitchFamily="34" charset="0"/>
                <a:cs typeface="Arial" panose="020B0604020202020204" pitchFamily="34" charset="0"/>
              </a:rPr>
              <a:t>el</a:t>
            </a:r>
            <a:r>
              <a:rPr lang="es-ES" sz="2000" spc="5" dirty="0">
                <a:solidFill>
                  <a:srgbClr val="001F40"/>
                </a:solidFill>
                <a:latin typeface="Arial" panose="020B0604020202020204" pitchFamily="34" charset="0"/>
                <a:cs typeface="Arial" panose="020B0604020202020204" pitchFamily="34" charset="0"/>
              </a:rPr>
              <a:t> </a:t>
            </a:r>
            <a:r>
              <a:rPr lang="es-ES" sz="2000" spc="25" dirty="0" smtClean="0">
                <a:solidFill>
                  <a:srgbClr val="001F40"/>
                </a:solidFill>
                <a:latin typeface="Arial" panose="020B0604020202020204" pitchFamily="34" charset="0"/>
                <a:cs typeface="Arial" panose="020B0604020202020204" pitchFamily="34" charset="0"/>
              </a:rPr>
              <a:t>interruptor.</a:t>
            </a:r>
            <a:endParaRPr lang="es-ES" sz="2000"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4768955" y="4289956"/>
            <a:ext cx="2513965" cy="5719848"/>
          </a:xfrm>
          <a:custGeom>
            <a:avLst/>
            <a:gdLst/>
            <a:ahLst/>
            <a:cxnLst/>
            <a:rect l="l" t="t" r="r" b="b"/>
            <a:pathLst>
              <a:path w="2513965" h="3136265">
                <a:moveTo>
                  <a:pt x="0" y="3135807"/>
                </a:moveTo>
                <a:lnTo>
                  <a:pt x="2513660" y="3135807"/>
                </a:lnTo>
              </a:path>
              <a:path w="2513965" h="3136265">
                <a:moveTo>
                  <a:pt x="2513660" y="0"/>
                </a:moveTo>
                <a:lnTo>
                  <a:pt x="0" y="0"/>
                </a:lnTo>
                <a:lnTo>
                  <a:pt x="0" y="3135807"/>
                </a:lnTo>
              </a:path>
            </a:pathLst>
          </a:custGeom>
          <a:ln w="12700">
            <a:solidFill>
              <a:srgbClr val="F5821F"/>
            </a:solidFill>
          </a:ln>
        </p:spPr>
        <p:txBody>
          <a:bodyPr wrap="square" lIns="0" tIns="0" rIns="0" bIns="0" rtlCol="0"/>
          <a:lstStyle/>
          <a:p>
            <a:endParaRPr/>
          </a:p>
        </p:txBody>
      </p:sp>
      <p:sp>
        <p:nvSpPr>
          <p:cNvPr id="4" name="object 4"/>
          <p:cNvSpPr/>
          <p:nvPr/>
        </p:nvSpPr>
        <p:spPr>
          <a:xfrm>
            <a:off x="9581356" y="463430"/>
            <a:ext cx="2513965" cy="6499213"/>
          </a:xfrm>
          <a:custGeom>
            <a:avLst/>
            <a:gdLst/>
            <a:ahLst/>
            <a:cxnLst/>
            <a:rect l="l" t="t" r="r" b="b"/>
            <a:pathLst>
              <a:path w="2513965" h="3756025">
                <a:moveTo>
                  <a:pt x="0" y="3756012"/>
                </a:moveTo>
                <a:lnTo>
                  <a:pt x="2513660" y="3756012"/>
                </a:lnTo>
              </a:path>
              <a:path w="2513965" h="3756025">
                <a:moveTo>
                  <a:pt x="2513660" y="0"/>
                </a:moveTo>
                <a:lnTo>
                  <a:pt x="0" y="0"/>
                </a:lnTo>
                <a:lnTo>
                  <a:pt x="0" y="3756012"/>
                </a:lnTo>
              </a:path>
            </a:pathLst>
          </a:custGeom>
          <a:ln w="12700">
            <a:solidFill>
              <a:srgbClr val="F5821F"/>
            </a:solidFill>
          </a:ln>
        </p:spPr>
        <p:txBody>
          <a:bodyPr wrap="square" lIns="0" tIns="0" rIns="0" bIns="0" rtlCol="0"/>
          <a:lstStyle/>
          <a:p>
            <a:endParaRPr/>
          </a:p>
        </p:txBody>
      </p:sp>
      <p:sp>
        <p:nvSpPr>
          <p:cNvPr id="5" name="object 5"/>
          <p:cNvSpPr txBox="1"/>
          <p:nvPr/>
        </p:nvSpPr>
        <p:spPr>
          <a:xfrm>
            <a:off x="6182206" y="463430"/>
            <a:ext cx="4281170" cy="120546"/>
          </a:xfrm>
          <a:prstGeom prst="rect">
            <a:avLst/>
          </a:prstGeom>
        </p:spPr>
        <p:txBody>
          <a:bodyPr vert="horz" wrap="square" lIns="0" tIns="12700" rIns="0" bIns="0" rtlCol="0">
            <a:spAutoFit/>
          </a:bodyPr>
          <a:lstStyle/>
          <a:p>
            <a:pPr marL="12700">
              <a:spcBef>
                <a:spcPts val="100"/>
              </a:spcBef>
            </a:pPr>
            <a:r>
              <a:rPr sz="700" spc="25" dirty="0" smtClean="0">
                <a:solidFill>
                  <a:srgbClr val="001F40"/>
                </a:solidFill>
                <a:latin typeface="Microsoft Sans Serif"/>
                <a:cs typeface="Microsoft Sans Serif"/>
              </a:rPr>
              <a:t>.</a:t>
            </a:r>
            <a:endParaRPr sz="700" dirty="0">
              <a:latin typeface="Microsoft Sans Serif"/>
              <a:cs typeface="Microsoft Sans Serif"/>
            </a:endParaRPr>
          </a:p>
        </p:txBody>
      </p:sp>
      <p:sp>
        <p:nvSpPr>
          <p:cNvPr id="16" name="object 16"/>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14</a:t>
            </a:fld>
            <a:endParaRPr spc="10" dirty="0"/>
          </a:p>
        </p:txBody>
      </p:sp>
      <p:sp>
        <p:nvSpPr>
          <p:cNvPr id="7" name="object 7"/>
          <p:cNvSpPr txBox="1"/>
          <p:nvPr/>
        </p:nvSpPr>
        <p:spPr>
          <a:xfrm>
            <a:off x="9813320" y="463429"/>
            <a:ext cx="8610600" cy="6499215"/>
          </a:xfrm>
          <a:prstGeom prst="rect">
            <a:avLst/>
          </a:prstGeom>
        </p:spPr>
        <p:txBody>
          <a:bodyPr vert="horz" wrap="square" lIns="0" tIns="93980" rIns="0" bIns="0" rtlCol="0">
            <a:spAutoFit/>
          </a:bodyPr>
          <a:lstStyle/>
          <a:p>
            <a:pPr marL="12700" algn="just">
              <a:spcBef>
                <a:spcPts val="740"/>
              </a:spcBef>
            </a:pPr>
            <a:r>
              <a:rPr b="1" spc="15" dirty="0">
                <a:solidFill>
                  <a:srgbClr val="F27900"/>
                </a:solidFill>
                <a:latin typeface="Arial" panose="020B0604020202020204" pitchFamily="34" charset="0"/>
                <a:cs typeface="Arial" panose="020B0604020202020204" pitchFamily="34" charset="0"/>
              </a:rPr>
              <a:t>Cuadro</a:t>
            </a:r>
            <a:r>
              <a:rPr b="1" spc="-30" dirty="0">
                <a:solidFill>
                  <a:srgbClr val="F27900"/>
                </a:solidFill>
                <a:latin typeface="Arial" panose="020B0604020202020204" pitchFamily="34" charset="0"/>
                <a:cs typeface="Arial" panose="020B0604020202020204" pitchFamily="34" charset="0"/>
              </a:rPr>
              <a:t> </a:t>
            </a:r>
            <a:r>
              <a:rPr b="1" spc="25" dirty="0">
                <a:solidFill>
                  <a:srgbClr val="F27900"/>
                </a:solidFill>
                <a:latin typeface="Arial" panose="020B0604020202020204" pitchFamily="34" charset="0"/>
                <a:cs typeface="Arial" panose="020B0604020202020204" pitchFamily="34" charset="0"/>
              </a:rPr>
              <a:t>principal</a:t>
            </a:r>
            <a:r>
              <a:rPr b="1" spc="-30" dirty="0">
                <a:solidFill>
                  <a:srgbClr val="F27900"/>
                </a:solidFill>
                <a:latin typeface="Arial" panose="020B0604020202020204" pitchFamily="34" charset="0"/>
                <a:cs typeface="Arial" panose="020B0604020202020204" pitchFamily="34" charset="0"/>
              </a:rPr>
              <a:t> </a:t>
            </a:r>
            <a:r>
              <a:rPr b="1" spc="25" dirty="0">
                <a:solidFill>
                  <a:srgbClr val="F27900"/>
                </a:solidFill>
                <a:latin typeface="Arial" panose="020B0604020202020204" pitchFamily="34" charset="0"/>
                <a:cs typeface="Arial" panose="020B0604020202020204" pitchFamily="34" charset="0"/>
              </a:rPr>
              <a:t>de</a:t>
            </a:r>
            <a:r>
              <a:rPr b="1" spc="-30" dirty="0">
                <a:solidFill>
                  <a:srgbClr val="F27900"/>
                </a:solidFill>
                <a:latin typeface="Arial" panose="020B0604020202020204" pitchFamily="34" charset="0"/>
                <a:cs typeface="Arial" panose="020B0604020202020204" pitchFamily="34" charset="0"/>
              </a:rPr>
              <a:t> </a:t>
            </a:r>
            <a:r>
              <a:rPr b="1" spc="40" dirty="0">
                <a:solidFill>
                  <a:srgbClr val="F27900"/>
                </a:solidFill>
                <a:latin typeface="Arial" panose="020B0604020202020204" pitchFamily="34" charset="0"/>
                <a:cs typeface="Arial" panose="020B0604020202020204" pitchFamily="34" charset="0"/>
              </a:rPr>
              <a:t>MT</a:t>
            </a:r>
            <a:endParaRPr b="1" dirty="0">
              <a:latin typeface="Arial" panose="020B0604020202020204" pitchFamily="34" charset="0"/>
              <a:cs typeface="Arial" panose="020B0604020202020204" pitchFamily="34" charset="0"/>
            </a:endParaRPr>
          </a:p>
          <a:p>
            <a:pPr marL="76835" indent="-64769" algn="just">
              <a:spcBef>
                <a:spcPts val="490"/>
              </a:spcBef>
              <a:buChar char="•"/>
              <a:tabLst>
                <a:tab pos="77470" algn="l"/>
              </a:tabLst>
            </a:pPr>
            <a:r>
              <a:rPr b="1" spc="15" dirty="0">
                <a:solidFill>
                  <a:srgbClr val="001F40"/>
                </a:solidFill>
                <a:latin typeface="Arial" panose="020B0604020202020204" pitchFamily="34" charset="0"/>
                <a:cs typeface="Arial" panose="020B0604020202020204" pitchFamily="34" charset="0"/>
              </a:rPr>
              <a:t>Tensión</a:t>
            </a:r>
            <a:r>
              <a:rPr b="1" spc="-2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12</a:t>
            </a:r>
            <a:r>
              <a:rPr b="1" spc="-2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64769" indent="-52705" algn="just">
              <a:spcBef>
                <a:spcPts val="690"/>
              </a:spcBef>
              <a:buChar char="•"/>
              <a:tabLst>
                <a:tab pos="65405" algn="l"/>
              </a:tabLst>
            </a:pPr>
            <a:r>
              <a:rPr b="1" spc="15" dirty="0">
                <a:solidFill>
                  <a:srgbClr val="001F40"/>
                </a:solidFill>
                <a:latin typeface="Arial" panose="020B0604020202020204" pitchFamily="34" charset="0"/>
                <a:cs typeface="Arial" panose="020B0604020202020204" pitchFamily="34" charset="0"/>
              </a:rPr>
              <a:t>Barra</a:t>
            </a:r>
            <a:r>
              <a:rPr b="1" spc="-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colectora/CB</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entrada:</a:t>
            </a:r>
            <a:r>
              <a:rPr b="1" spc="-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1250</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A</a:t>
            </a:r>
            <a:endParaRPr b="1" dirty="0">
              <a:latin typeface="Arial" panose="020B0604020202020204" pitchFamily="34" charset="0"/>
              <a:cs typeface="Arial" panose="020B0604020202020204" pitchFamily="34" charset="0"/>
            </a:endParaRPr>
          </a:p>
          <a:p>
            <a:pPr marL="73025" indent="-60960" algn="just">
              <a:spcBef>
                <a:spcPts val="620"/>
              </a:spcBef>
              <a:buChar char="•"/>
              <a:tabLst>
                <a:tab pos="73660" algn="l"/>
              </a:tabLst>
            </a:pPr>
            <a:r>
              <a:rPr b="1" spc="30" dirty="0">
                <a:solidFill>
                  <a:srgbClr val="001F40"/>
                </a:solidFill>
                <a:latin typeface="Arial" panose="020B0604020202020204" pitchFamily="34" charset="0"/>
                <a:cs typeface="Arial" panose="020B0604020202020204" pitchFamily="34" charset="0"/>
              </a:rPr>
              <a:t>Alimentador</a:t>
            </a:r>
            <a:r>
              <a:rPr b="1" spc="-5"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CB</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a:t>
            </a:r>
            <a:r>
              <a:rPr b="1" spc="-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630</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A</a:t>
            </a:r>
            <a:endParaRPr b="1" dirty="0">
              <a:latin typeface="Arial" panose="020B0604020202020204" pitchFamily="34" charset="0"/>
              <a:cs typeface="Arial" panose="020B0604020202020204" pitchFamily="34" charset="0"/>
            </a:endParaRPr>
          </a:p>
          <a:p>
            <a:pPr marL="81280" indent="-69215" algn="just">
              <a:spcBef>
                <a:spcPts val="500"/>
              </a:spcBef>
              <a:buChar char="•"/>
              <a:tabLst>
                <a:tab pos="81915" algn="l"/>
              </a:tabLst>
            </a:pPr>
            <a:r>
              <a:rPr b="1" spc="5" dirty="0">
                <a:solidFill>
                  <a:srgbClr val="001F40"/>
                </a:solidFill>
                <a:latin typeface="Arial" panose="020B0604020202020204" pitchFamily="34" charset="0"/>
                <a:cs typeface="Arial" panose="020B0604020202020204" pitchFamily="34" charset="0"/>
              </a:rPr>
              <a:t>Isc</a:t>
            </a:r>
            <a:r>
              <a:rPr b="1" spc="-25"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nominal:</a:t>
            </a:r>
            <a:r>
              <a:rPr b="1" spc="-2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25</a:t>
            </a:r>
            <a:r>
              <a:rPr b="1" spc="-30"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endParaRPr b="1" dirty="0">
              <a:latin typeface="Arial" panose="020B0604020202020204" pitchFamily="34" charset="0"/>
              <a:cs typeface="Arial" panose="020B0604020202020204" pitchFamily="34" charset="0"/>
            </a:endParaRPr>
          </a:p>
          <a:p>
            <a:pPr marL="81280" indent="-69215" algn="just">
              <a:spcBef>
                <a:spcPts val="480"/>
              </a:spcBef>
              <a:buChar char="•"/>
              <a:tabLst>
                <a:tab pos="81915" algn="l"/>
              </a:tabLst>
            </a:pPr>
            <a:r>
              <a:rPr b="1" spc="15" dirty="0">
                <a:solidFill>
                  <a:srgbClr val="001F40"/>
                </a:solidFill>
                <a:latin typeface="Arial" panose="020B0604020202020204" pitchFamily="34" charset="0"/>
                <a:cs typeface="Arial" panose="020B0604020202020204" pitchFamily="34" charset="0"/>
              </a:rPr>
              <a:t>Tipo</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cubículo:</a:t>
            </a:r>
            <a:r>
              <a:rPr b="1" spc="-5" dirty="0">
                <a:solidFill>
                  <a:srgbClr val="001F40"/>
                </a:solidFill>
                <a:latin typeface="Arial" panose="020B0604020202020204" pitchFamily="34" charset="0"/>
                <a:cs typeface="Arial" panose="020B0604020202020204" pitchFamily="34" charset="0"/>
              </a:rPr>
              <a:t> </a:t>
            </a:r>
            <a:r>
              <a:rPr b="1" spc="-65" dirty="0">
                <a:solidFill>
                  <a:srgbClr val="001F40"/>
                </a:solidFill>
                <a:latin typeface="Arial" panose="020B0604020202020204" pitchFamily="34" charset="0"/>
                <a:cs typeface="Arial" panose="020B0604020202020204" pitchFamily="34" charset="0"/>
              </a:rPr>
              <a:t>SSIS</a:t>
            </a:r>
            <a:r>
              <a:rPr b="1" spc="-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LSC2B-</a:t>
            </a:r>
            <a:r>
              <a:rPr b="1" spc="5" dirty="0">
                <a:solidFill>
                  <a:srgbClr val="001F40"/>
                </a:solidFill>
                <a:latin typeface="Arial" panose="020B0604020202020204" pitchFamily="34" charset="0"/>
                <a:cs typeface="Arial" panose="020B0604020202020204" pitchFamily="34" charset="0"/>
              </a:rPr>
              <a:t>PM</a:t>
            </a:r>
            <a:endParaRPr b="1" dirty="0">
              <a:latin typeface="Arial" panose="020B0604020202020204" pitchFamily="34" charset="0"/>
              <a:cs typeface="Arial" panose="020B0604020202020204" pitchFamily="34" charset="0"/>
            </a:endParaRPr>
          </a:p>
          <a:p>
            <a:pPr marL="85090" indent="-73025" algn="just">
              <a:spcBef>
                <a:spcPts val="430"/>
              </a:spcBef>
              <a:buChar char="•"/>
              <a:tabLst>
                <a:tab pos="85725" algn="l"/>
              </a:tabLst>
            </a:pPr>
            <a:r>
              <a:rPr b="1" spc="15" dirty="0">
                <a:solidFill>
                  <a:srgbClr val="001F40"/>
                </a:solidFill>
                <a:latin typeface="Arial" panose="020B0604020202020204" pitchFamily="34" charset="0"/>
                <a:cs typeface="Arial" panose="020B0604020202020204" pitchFamily="34" charset="0"/>
              </a:rPr>
              <a:t>Tipo</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CB:</a:t>
            </a:r>
            <a:r>
              <a:rPr b="1" spc="-10" dirty="0">
                <a:solidFill>
                  <a:srgbClr val="001F40"/>
                </a:solidFill>
                <a:latin typeface="Arial" panose="020B0604020202020204" pitchFamily="34" charset="0"/>
                <a:cs typeface="Arial" panose="020B0604020202020204" pitchFamily="34" charset="0"/>
              </a:rPr>
              <a:t> </a:t>
            </a:r>
            <a:r>
              <a:rPr b="1" spc="-55" dirty="0">
                <a:solidFill>
                  <a:srgbClr val="001F40"/>
                </a:solidFill>
                <a:latin typeface="Arial" panose="020B0604020202020204" pitchFamily="34" charset="0"/>
                <a:cs typeface="Arial" panose="020B0604020202020204" pitchFamily="34" charset="0"/>
              </a:rPr>
              <a:t>VCB</a:t>
            </a:r>
            <a:r>
              <a:rPr b="1" spc="-10"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fijo</a:t>
            </a:r>
            <a:endParaRPr b="1" dirty="0">
              <a:latin typeface="Arial" panose="020B0604020202020204" pitchFamily="34" charset="0"/>
              <a:cs typeface="Arial" panose="020B0604020202020204" pitchFamily="34" charset="0"/>
            </a:endParaRPr>
          </a:p>
          <a:p>
            <a:pPr marL="88900" indent="-76835" algn="just">
              <a:spcBef>
                <a:spcPts val="370"/>
              </a:spcBef>
              <a:buChar char="•"/>
              <a:tabLst>
                <a:tab pos="89535" algn="l"/>
              </a:tabLst>
            </a:pPr>
            <a:r>
              <a:rPr b="1" spc="-20" dirty="0">
                <a:solidFill>
                  <a:srgbClr val="001F40"/>
                </a:solidFill>
                <a:latin typeface="Arial" panose="020B0604020202020204" pitchFamily="34" charset="0"/>
                <a:cs typeface="Arial" panose="020B0604020202020204" pitchFamily="34" charset="0"/>
              </a:rPr>
              <a:t>IAC:</a:t>
            </a:r>
            <a:r>
              <a:rPr b="1" spc="-2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25</a:t>
            </a:r>
            <a:r>
              <a:rPr b="1" spc="-20"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s)</a:t>
            </a:r>
            <a:r>
              <a:rPr b="1" spc="-20" dirty="0">
                <a:solidFill>
                  <a:srgbClr val="001F40"/>
                </a:solidFill>
                <a:latin typeface="Arial" panose="020B0604020202020204" pitchFamily="34" charset="0"/>
                <a:cs typeface="Arial" panose="020B0604020202020204" pitchFamily="34" charset="0"/>
              </a:rPr>
              <a:t> </a:t>
            </a:r>
            <a:r>
              <a:rPr b="1" spc="-50" dirty="0">
                <a:solidFill>
                  <a:srgbClr val="001F40"/>
                </a:solidFill>
                <a:latin typeface="Arial" panose="020B0604020202020204" pitchFamily="34" charset="0"/>
                <a:cs typeface="Arial" panose="020B0604020202020204" pitchFamily="34" charset="0"/>
              </a:rPr>
              <a:t>A-FLR</a:t>
            </a:r>
            <a:endParaRPr b="1" dirty="0">
              <a:latin typeface="Arial" panose="020B0604020202020204" pitchFamily="34" charset="0"/>
              <a:cs typeface="Arial" panose="020B0604020202020204" pitchFamily="34" charset="0"/>
            </a:endParaRPr>
          </a:p>
          <a:p>
            <a:pPr marL="73025" indent="-60960" algn="just">
              <a:spcBef>
                <a:spcPts val="560"/>
              </a:spcBef>
              <a:buChar char="•"/>
              <a:tabLst>
                <a:tab pos="73660" algn="l"/>
              </a:tabLst>
            </a:pPr>
            <a:r>
              <a:rPr b="1" spc="5" dirty="0">
                <a:solidFill>
                  <a:srgbClr val="001F40"/>
                </a:solidFill>
                <a:latin typeface="Arial" panose="020B0604020202020204" pitchFamily="34" charset="0"/>
                <a:cs typeface="Arial" panose="020B0604020202020204" pitchFamily="34" charset="0"/>
              </a:rPr>
              <a:t>Cableado:</a:t>
            </a:r>
            <a:r>
              <a:rPr b="1" spc="-3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frontal</a:t>
            </a:r>
            <a:endParaRPr b="1" dirty="0">
              <a:latin typeface="Arial" panose="020B0604020202020204" pitchFamily="34" charset="0"/>
              <a:cs typeface="Arial" panose="020B0604020202020204" pitchFamily="34" charset="0"/>
            </a:endParaRPr>
          </a:p>
          <a:p>
            <a:pPr marL="88900" indent="-76835" algn="just">
              <a:spcBef>
                <a:spcPts val="400"/>
              </a:spcBef>
              <a:buChar char="•"/>
              <a:tabLst>
                <a:tab pos="89535" algn="l"/>
              </a:tabLst>
            </a:pPr>
            <a:r>
              <a:rPr b="1" spc="15" dirty="0">
                <a:solidFill>
                  <a:srgbClr val="001F40"/>
                </a:solidFill>
                <a:latin typeface="Arial" panose="020B0604020202020204" pitchFamily="34" charset="0"/>
                <a:cs typeface="Arial" panose="020B0604020202020204" pitchFamily="34" charset="0"/>
              </a:rPr>
              <a:t>Estándar:</a:t>
            </a:r>
            <a:r>
              <a:rPr b="1" spc="-10"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62271</a:t>
            </a:r>
            <a:endParaRPr b="1" dirty="0">
              <a:latin typeface="Arial" panose="020B0604020202020204" pitchFamily="34" charset="0"/>
              <a:cs typeface="Arial" panose="020B0604020202020204" pitchFamily="34" charset="0"/>
            </a:endParaRPr>
          </a:p>
          <a:p>
            <a:pPr marL="85090" indent="-73025" algn="just">
              <a:spcBef>
                <a:spcPts val="409"/>
              </a:spcBef>
              <a:buChar char="•"/>
              <a:tabLst>
                <a:tab pos="85725" algn="l"/>
              </a:tabLst>
            </a:pPr>
            <a:r>
              <a:rPr b="1" spc="30" dirty="0">
                <a:solidFill>
                  <a:srgbClr val="001F40"/>
                </a:solidFill>
                <a:latin typeface="Arial" panose="020B0604020202020204" pitchFamily="34" charset="0"/>
                <a:cs typeface="Arial" panose="020B0604020202020204" pitchFamily="34" charset="0"/>
              </a:rPr>
              <a:t>Medición</a:t>
            </a:r>
            <a:r>
              <a:rPr b="1" spc="-2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IED: </a:t>
            </a:r>
            <a:r>
              <a:rPr b="1" spc="-5" dirty="0">
                <a:solidFill>
                  <a:srgbClr val="001F40"/>
                </a:solidFill>
                <a:latin typeface="Arial" panose="020B0604020202020204" pitchFamily="34" charset="0"/>
                <a:cs typeface="Arial" panose="020B0604020202020204" pitchFamily="34" charset="0"/>
              </a:rPr>
              <a:t>U,</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I,</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kW,</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kVA</a:t>
            </a:r>
            <a:endParaRPr b="1" dirty="0">
              <a:latin typeface="Arial" panose="020B0604020202020204" pitchFamily="34" charset="0"/>
              <a:cs typeface="Arial" panose="020B0604020202020204" pitchFamily="34" charset="0"/>
            </a:endParaRPr>
          </a:p>
          <a:p>
            <a:pPr marL="88900" indent="-76835" algn="just">
              <a:spcBef>
                <a:spcPts val="370"/>
              </a:spcBef>
              <a:buChar char="•"/>
              <a:tabLst>
                <a:tab pos="89535" algn="l"/>
              </a:tabLst>
            </a:pPr>
            <a:r>
              <a:rPr b="1" spc="40" dirty="0">
                <a:solidFill>
                  <a:srgbClr val="001F40"/>
                </a:solidFill>
                <a:latin typeface="Arial" panose="020B0604020202020204" pitchFamily="34" charset="0"/>
                <a:cs typeface="Arial" panose="020B0604020202020204" pitchFamily="34" charset="0"/>
              </a:rPr>
              <a:t>Modbus</a:t>
            </a:r>
            <a:r>
              <a:rPr b="1" spc="-4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TCP/IP</a:t>
            </a:r>
            <a:endParaRPr b="1" dirty="0">
              <a:latin typeface="Arial" panose="020B0604020202020204" pitchFamily="34" charset="0"/>
              <a:cs typeface="Arial" panose="020B0604020202020204" pitchFamily="34" charset="0"/>
            </a:endParaRPr>
          </a:p>
          <a:p>
            <a:pPr marL="12700" algn="just">
              <a:spcBef>
                <a:spcPts val="560"/>
              </a:spcBef>
            </a:pPr>
            <a:r>
              <a:rPr b="1" spc="10" dirty="0">
                <a:solidFill>
                  <a:srgbClr val="001F40"/>
                </a:solidFill>
                <a:latin typeface="Arial" panose="020B0604020202020204" pitchFamily="34" charset="0"/>
                <a:cs typeface="Arial" panose="020B0604020202020204" pitchFamily="34" charset="0"/>
              </a:rPr>
              <a:t>Protección</a:t>
            </a:r>
            <a:r>
              <a:rPr b="1" spc="-4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4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ingresos</a:t>
            </a:r>
            <a:endParaRPr b="1" dirty="0">
              <a:latin typeface="Arial" panose="020B0604020202020204" pitchFamily="34" charset="0"/>
              <a:cs typeface="Arial" panose="020B0604020202020204" pitchFamily="34" charset="0"/>
            </a:endParaRPr>
          </a:p>
          <a:p>
            <a:pPr marL="88900" indent="-76835" algn="just">
              <a:spcBef>
                <a:spcPts val="685"/>
              </a:spcBef>
              <a:buChar char="•"/>
              <a:tabLst>
                <a:tab pos="89535" algn="l"/>
              </a:tabLst>
            </a:pPr>
            <a:r>
              <a:rPr b="1" spc="20" dirty="0">
                <a:solidFill>
                  <a:srgbClr val="001F40"/>
                </a:solidFill>
                <a:latin typeface="Arial" panose="020B0604020202020204" pitchFamily="34" charset="0"/>
                <a:cs typeface="Arial" panose="020B0604020202020204" pitchFamily="34" charset="0"/>
              </a:rPr>
              <a:t>50/51,</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50G/</a:t>
            </a:r>
            <a:r>
              <a:rPr b="1" spc="-10" dirty="0">
                <a:solidFill>
                  <a:srgbClr val="001F40"/>
                </a:solidFill>
                <a:latin typeface="Arial" panose="020B0604020202020204" pitchFamily="34" charset="0"/>
                <a:cs typeface="Arial" panose="020B0604020202020204" pitchFamily="34" charset="0"/>
              </a:rPr>
              <a:t>51G,</a:t>
            </a:r>
            <a:endParaRPr b="1" dirty="0">
              <a:latin typeface="Arial" panose="020B0604020202020204" pitchFamily="34" charset="0"/>
              <a:cs typeface="Arial" panose="020B0604020202020204" pitchFamily="34" charset="0"/>
            </a:endParaRPr>
          </a:p>
          <a:p>
            <a:pPr marL="60960" indent="-48895" algn="just">
              <a:spcBef>
                <a:spcPts val="710"/>
              </a:spcBef>
              <a:buChar char="•"/>
              <a:tabLst>
                <a:tab pos="61594" algn="l"/>
              </a:tabLst>
            </a:pPr>
            <a:r>
              <a:rPr b="1" spc="10" dirty="0">
                <a:solidFill>
                  <a:srgbClr val="001F40"/>
                </a:solidFill>
                <a:latin typeface="Arial" panose="020B0604020202020204" pitchFamily="34" charset="0"/>
                <a:cs typeface="Arial" panose="020B0604020202020204" pitchFamily="34" charset="0"/>
              </a:rPr>
              <a:t>Detección</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óptica</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arco</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eléctrico</a:t>
            </a:r>
            <a:endParaRPr b="1" dirty="0">
              <a:latin typeface="Arial" panose="020B0604020202020204" pitchFamily="34" charset="0"/>
              <a:cs typeface="Arial" panose="020B0604020202020204" pitchFamily="34" charset="0"/>
            </a:endParaRPr>
          </a:p>
          <a:p>
            <a:pPr algn="just">
              <a:spcBef>
                <a:spcPts val="45"/>
              </a:spcBef>
              <a:buChar char="•"/>
            </a:pPr>
            <a:endParaRPr b="1" dirty="0">
              <a:latin typeface="Arial" panose="020B0604020202020204" pitchFamily="34" charset="0"/>
              <a:cs typeface="Arial" panose="020B0604020202020204" pitchFamily="34" charset="0"/>
            </a:endParaRPr>
          </a:p>
          <a:p>
            <a:pPr marL="12700" algn="just"/>
            <a:r>
              <a:rPr b="1" spc="15" dirty="0">
                <a:solidFill>
                  <a:srgbClr val="001F40"/>
                </a:solidFill>
                <a:latin typeface="Arial" panose="020B0604020202020204" pitchFamily="34" charset="0"/>
                <a:cs typeface="Arial" panose="020B0604020202020204" pitchFamily="34" charset="0"/>
              </a:rPr>
              <a:t>Alimentadores</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cables</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y</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transformadores</a:t>
            </a:r>
            <a:endParaRPr b="1" dirty="0">
              <a:latin typeface="Arial" panose="020B0604020202020204" pitchFamily="34" charset="0"/>
              <a:cs typeface="Arial" panose="020B0604020202020204" pitchFamily="34" charset="0"/>
            </a:endParaRPr>
          </a:p>
          <a:p>
            <a:pPr marL="88900" indent="-76835" algn="just">
              <a:spcBef>
                <a:spcPts val="715"/>
              </a:spcBef>
              <a:buChar char="•"/>
              <a:tabLst>
                <a:tab pos="89535" algn="l"/>
              </a:tabLst>
            </a:pPr>
            <a:r>
              <a:rPr b="1" spc="20" dirty="0">
                <a:solidFill>
                  <a:srgbClr val="001F40"/>
                </a:solidFill>
                <a:latin typeface="Arial" panose="020B0604020202020204" pitchFamily="34" charset="0"/>
                <a:cs typeface="Arial" panose="020B0604020202020204" pitchFamily="34" charset="0"/>
              </a:rPr>
              <a:t>50/51,</a:t>
            </a:r>
            <a:r>
              <a:rPr b="1" spc="-4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50N/51N</a:t>
            </a:r>
            <a:endParaRPr b="1" dirty="0">
              <a:latin typeface="Arial" panose="020B0604020202020204" pitchFamily="34" charset="0"/>
              <a:cs typeface="Arial" panose="020B0604020202020204" pitchFamily="34" charset="0"/>
            </a:endParaRPr>
          </a:p>
          <a:p>
            <a:pPr marL="56515" indent="-44450" algn="just">
              <a:spcBef>
                <a:spcPts val="760"/>
              </a:spcBef>
              <a:buChar char="•"/>
              <a:tabLst>
                <a:tab pos="57150" algn="l"/>
              </a:tabLst>
            </a:pPr>
            <a:r>
              <a:rPr b="1" spc="15" dirty="0">
                <a:solidFill>
                  <a:srgbClr val="001F40"/>
                </a:solidFill>
                <a:latin typeface="Arial" panose="020B0604020202020204" pitchFamily="34" charset="0"/>
                <a:cs typeface="Arial" panose="020B0604020202020204" pitchFamily="34" charset="0"/>
              </a:rPr>
              <a:t>Alimentadores</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motores</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MT:</a:t>
            </a:r>
            <a:r>
              <a:rPr b="1" spc="-5" dirty="0">
                <a:solidFill>
                  <a:srgbClr val="001F40"/>
                </a:solidFill>
                <a:latin typeface="Arial" panose="020B0604020202020204" pitchFamily="34" charset="0"/>
                <a:cs typeface="Arial" panose="020B0604020202020204" pitchFamily="34" charset="0"/>
              </a:rPr>
              <a:t> IMPR</a:t>
            </a:r>
            <a:endParaRPr b="1" dirty="0">
              <a:latin typeface="Arial" panose="020B0604020202020204" pitchFamily="34" charset="0"/>
              <a:cs typeface="Arial" panose="020B0604020202020204" pitchFamily="34" charset="0"/>
            </a:endParaRPr>
          </a:p>
        </p:txBody>
      </p:sp>
      <p:sp>
        <p:nvSpPr>
          <p:cNvPr id="12" name="object 12"/>
          <p:cNvSpPr txBox="1"/>
          <p:nvPr/>
        </p:nvSpPr>
        <p:spPr>
          <a:xfrm>
            <a:off x="15067756" y="4436483"/>
            <a:ext cx="3615367" cy="5573321"/>
          </a:xfrm>
          <a:prstGeom prst="rect">
            <a:avLst/>
          </a:prstGeom>
        </p:spPr>
        <p:txBody>
          <a:bodyPr vert="horz" wrap="square" lIns="0" tIns="12700" rIns="0" bIns="0" rtlCol="0">
            <a:spAutoFit/>
          </a:bodyPr>
          <a:lstStyle/>
          <a:p>
            <a:pPr marL="12700">
              <a:spcBef>
                <a:spcPts val="100"/>
              </a:spcBef>
            </a:pPr>
            <a:r>
              <a:rPr b="1" spc="50" dirty="0">
                <a:solidFill>
                  <a:srgbClr val="F27900"/>
                </a:solidFill>
                <a:latin typeface="Arial" panose="020B0604020202020204" pitchFamily="34" charset="0"/>
                <a:cs typeface="Arial" panose="020B0604020202020204" pitchFamily="34" charset="0"/>
              </a:rPr>
              <a:t>VM</a:t>
            </a:r>
            <a:r>
              <a:rPr b="1" spc="-60" dirty="0">
                <a:solidFill>
                  <a:srgbClr val="F27900"/>
                </a:solidFill>
                <a:latin typeface="Arial" panose="020B0604020202020204" pitchFamily="34" charset="0"/>
                <a:cs typeface="Arial" panose="020B0604020202020204" pitchFamily="34" charset="0"/>
              </a:rPr>
              <a:t> </a:t>
            </a:r>
            <a:r>
              <a:rPr b="1" spc="25" dirty="0">
                <a:solidFill>
                  <a:srgbClr val="F27900"/>
                </a:solidFill>
                <a:latin typeface="Arial" panose="020B0604020202020204" pitchFamily="34" charset="0"/>
                <a:cs typeface="Arial" panose="020B0604020202020204" pitchFamily="34" charset="0"/>
              </a:rPr>
              <a:t>secundaria</a:t>
            </a:r>
            <a:endParaRPr b="1" dirty="0">
              <a:latin typeface="Arial" panose="020B0604020202020204" pitchFamily="34" charset="0"/>
              <a:cs typeface="Arial" panose="020B0604020202020204" pitchFamily="34" charset="0"/>
            </a:endParaRPr>
          </a:p>
          <a:p>
            <a:pPr marL="12700">
              <a:spcBef>
                <a:spcPts val="630"/>
              </a:spcBef>
            </a:pPr>
            <a:r>
              <a:rPr b="1" spc="20" dirty="0">
                <a:solidFill>
                  <a:srgbClr val="F27900"/>
                </a:solidFill>
                <a:latin typeface="Arial" panose="020B0604020202020204" pitchFamily="34" charset="0"/>
                <a:cs typeface="Arial" panose="020B0604020202020204" pitchFamily="34" charset="0"/>
              </a:rPr>
              <a:t>tablero</a:t>
            </a:r>
            <a:r>
              <a:rPr b="1" spc="-25"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de</a:t>
            </a:r>
            <a:r>
              <a:rPr b="1" spc="-25"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conmutadores</a:t>
            </a:r>
            <a:endParaRPr b="1" dirty="0">
              <a:latin typeface="Arial" panose="020B0604020202020204" pitchFamily="34" charset="0"/>
              <a:cs typeface="Arial" panose="020B0604020202020204" pitchFamily="34" charset="0"/>
            </a:endParaRPr>
          </a:p>
          <a:p>
            <a:pPr marL="76835" indent="-64769">
              <a:spcBef>
                <a:spcPts val="590"/>
              </a:spcBef>
              <a:buChar char="•"/>
              <a:tabLst>
                <a:tab pos="77470" algn="l"/>
              </a:tabLst>
            </a:pPr>
            <a:r>
              <a:rPr b="1" spc="15" dirty="0">
                <a:solidFill>
                  <a:srgbClr val="001F40"/>
                </a:solidFill>
                <a:latin typeface="Arial" panose="020B0604020202020204" pitchFamily="34" charset="0"/>
                <a:cs typeface="Arial" panose="020B0604020202020204" pitchFamily="34" charset="0"/>
              </a:rPr>
              <a:t>Tensión</a:t>
            </a:r>
            <a:r>
              <a:rPr b="1" spc="-2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12</a:t>
            </a:r>
            <a:r>
              <a:rPr b="1" spc="-2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56515" indent="-44450">
              <a:spcBef>
                <a:spcPts val="790"/>
              </a:spcBef>
              <a:buChar char="•"/>
              <a:tabLst>
                <a:tab pos="57150" algn="l"/>
              </a:tabLst>
            </a:pPr>
            <a:r>
              <a:rPr b="1" spc="10" dirty="0">
                <a:solidFill>
                  <a:srgbClr val="001F40"/>
                </a:solidFill>
                <a:latin typeface="Arial" panose="020B0604020202020204" pitchFamily="34" charset="0"/>
                <a:cs typeface="Arial" panose="020B0604020202020204" pitchFamily="34" charset="0"/>
              </a:rPr>
              <a:t>Entrada</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interruptores</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anillo:</a:t>
            </a:r>
            <a:r>
              <a:rPr b="1" spc="-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400</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A</a:t>
            </a:r>
            <a:endParaRPr b="1" dirty="0">
              <a:latin typeface="Arial" panose="020B0604020202020204" pitchFamily="34" charset="0"/>
              <a:cs typeface="Arial" panose="020B0604020202020204" pitchFamily="34" charset="0"/>
            </a:endParaRPr>
          </a:p>
          <a:p>
            <a:pPr>
              <a:spcBef>
                <a:spcPts val="10"/>
              </a:spcBef>
              <a:buChar char="•"/>
            </a:pPr>
            <a:endParaRPr b="1" dirty="0">
              <a:latin typeface="Arial" panose="020B0604020202020204" pitchFamily="34" charset="0"/>
              <a:cs typeface="Arial" panose="020B0604020202020204" pitchFamily="34" charset="0"/>
            </a:endParaRPr>
          </a:p>
          <a:p>
            <a:pPr marL="69215" indent="-57150">
              <a:buChar char="•"/>
              <a:tabLst>
                <a:tab pos="69850" algn="l"/>
              </a:tabLst>
            </a:pPr>
            <a:r>
              <a:rPr b="1" spc="45" dirty="0">
                <a:solidFill>
                  <a:srgbClr val="001F40"/>
                </a:solidFill>
                <a:latin typeface="Arial" panose="020B0604020202020204" pitchFamily="34" charset="0"/>
                <a:cs typeface="Arial" panose="020B0604020202020204" pitchFamily="34" charset="0"/>
              </a:rPr>
              <a:t>Interruptor</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automático</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200</a:t>
            </a:r>
            <a:r>
              <a:rPr b="1" spc="-20" dirty="0">
                <a:solidFill>
                  <a:srgbClr val="001F40"/>
                </a:solidFill>
                <a:latin typeface="Arial" panose="020B0604020202020204" pitchFamily="34" charset="0"/>
                <a:cs typeface="Arial" panose="020B0604020202020204" pitchFamily="34" charset="0"/>
              </a:rPr>
              <a:t> A</a:t>
            </a:r>
            <a:endParaRPr b="1" dirty="0">
              <a:latin typeface="Arial" panose="020B0604020202020204" pitchFamily="34" charset="0"/>
              <a:cs typeface="Arial" panose="020B0604020202020204" pitchFamily="34" charset="0"/>
            </a:endParaRPr>
          </a:p>
          <a:p>
            <a:pPr marL="81280" indent="-69215">
              <a:spcBef>
                <a:spcPts val="509"/>
              </a:spcBef>
              <a:buChar char="•"/>
              <a:tabLst>
                <a:tab pos="81915" algn="l"/>
              </a:tabLst>
            </a:pPr>
            <a:r>
              <a:rPr b="1" spc="5" dirty="0">
                <a:solidFill>
                  <a:srgbClr val="001F40"/>
                </a:solidFill>
                <a:latin typeface="Arial" panose="020B0604020202020204" pitchFamily="34" charset="0"/>
                <a:cs typeface="Arial" panose="020B0604020202020204" pitchFamily="34" charset="0"/>
              </a:rPr>
              <a:t>Isc</a:t>
            </a:r>
            <a:r>
              <a:rPr b="1" spc="-35"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nominal:</a:t>
            </a:r>
            <a:r>
              <a:rPr b="1" spc="-3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25</a:t>
            </a:r>
            <a:r>
              <a:rPr b="1" spc="-3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endParaRPr b="1" dirty="0">
              <a:latin typeface="Arial" panose="020B0604020202020204" pitchFamily="34" charset="0"/>
              <a:cs typeface="Arial" panose="020B0604020202020204" pitchFamily="34" charset="0"/>
            </a:endParaRPr>
          </a:p>
          <a:p>
            <a:pPr marL="73025" indent="-60960">
              <a:spcBef>
                <a:spcPts val="580"/>
              </a:spcBef>
              <a:buChar char="•"/>
              <a:tabLst>
                <a:tab pos="73660" algn="l"/>
              </a:tabLst>
            </a:pPr>
            <a:r>
              <a:rPr b="1" spc="15" dirty="0">
                <a:solidFill>
                  <a:srgbClr val="001F40"/>
                </a:solidFill>
                <a:latin typeface="Arial" panose="020B0604020202020204" pitchFamily="34" charset="0"/>
                <a:cs typeface="Arial" panose="020B0604020202020204" pitchFamily="34" charset="0"/>
              </a:rPr>
              <a:t>Tipo</a:t>
            </a:r>
            <a:r>
              <a:rPr b="1" spc="-3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3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cubículo:</a:t>
            </a:r>
            <a:r>
              <a:rPr b="1" spc="-3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GIS</a:t>
            </a:r>
            <a:endParaRPr b="1" dirty="0">
              <a:latin typeface="Arial" panose="020B0604020202020204" pitchFamily="34" charset="0"/>
              <a:cs typeface="Arial" panose="020B0604020202020204" pitchFamily="34" charset="0"/>
            </a:endParaRPr>
          </a:p>
          <a:p>
            <a:pPr marL="85090" indent="-73025">
              <a:spcBef>
                <a:spcPts val="450"/>
              </a:spcBef>
              <a:buChar char="•"/>
              <a:tabLst>
                <a:tab pos="85725" algn="l"/>
              </a:tabLst>
            </a:pPr>
            <a:r>
              <a:rPr b="1" spc="15" dirty="0">
                <a:solidFill>
                  <a:srgbClr val="001F40"/>
                </a:solidFill>
                <a:latin typeface="Arial" panose="020B0604020202020204" pitchFamily="34" charset="0"/>
                <a:cs typeface="Arial" panose="020B0604020202020204" pitchFamily="34" charset="0"/>
              </a:rPr>
              <a:t>Tipo</a:t>
            </a:r>
            <a:r>
              <a:rPr b="1" spc="-10"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CB:</a:t>
            </a:r>
            <a:r>
              <a:rPr b="1" spc="-10" dirty="0">
                <a:solidFill>
                  <a:srgbClr val="001F40"/>
                </a:solidFill>
                <a:latin typeface="Arial" panose="020B0604020202020204" pitchFamily="34" charset="0"/>
                <a:cs typeface="Arial" panose="020B0604020202020204" pitchFamily="34" charset="0"/>
              </a:rPr>
              <a:t> </a:t>
            </a:r>
            <a:r>
              <a:rPr b="1" spc="-60" dirty="0">
                <a:solidFill>
                  <a:srgbClr val="001F40"/>
                </a:solidFill>
                <a:latin typeface="Arial" panose="020B0604020202020204" pitchFamily="34" charset="0"/>
                <a:cs typeface="Arial" panose="020B0604020202020204" pitchFamily="34" charset="0"/>
              </a:rPr>
              <a:t>SF6</a:t>
            </a:r>
            <a:r>
              <a:rPr b="1" spc="-10"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fijo</a:t>
            </a:r>
            <a:r>
              <a:rPr b="1" spc="-10" dirty="0">
                <a:solidFill>
                  <a:srgbClr val="001F40"/>
                </a:solidFill>
                <a:latin typeface="Arial" panose="020B0604020202020204" pitchFamily="34" charset="0"/>
                <a:cs typeface="Arial" panose="020B0604020202020204" pitchFamily="34" charset="0"/>
              </a:rPr>
              <a:t> - </a:t>
            </a:r>
            <a:r>
              <a:rPr b="1" spc="10" dirty="0">
                <a:solidFill>
                  <a:srgbClr val="001F40"/>
                </a:solidFill>
                <a:latin typeface="Arial" panose="020B0604020202020204" pitchFamily="34" charset="0"/>
                <a:cs typeface="Arial" panose="020B0604020202020204" pitchFamily="34" charset="0"/>
              </a:rPr>
              <a:t>3</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posiciones</a:t>
            </a:r>
            <a:endParaRPr b="1" dirty="0">
              <a:latin typeface="Arial" panose="020B0604020202020204" pitchFamily="34" charset="0"/>
              <a:cs typeface="Arial" panose="020B0604020202020204" pitchFamily="34" charset="0"/>
            </a:endParaRPr>
          </a:p>
          <a:p>
            <a:pPr marL="88900" indent="-76835">
              <a:spcBef>
                <a:spcPts val="370"/>
              </a:spcBef>
              <a:buChar char="•"/>
              <a:tabLst>
                <a:tab pos="89535" algn="l"/>
              </a:tabLst>
            </a:pPr>
            <a:r>
              <a:rPr b="1" spc="-20" dirty="0">
                <a:solidFill>
                  <a:srgbClr val="001F40"/>
                </a:solidFill>
                <a:latin typeface="Arial" panose="020B0604020202020204" pitchFamily="34" charset="0"/>
                <a:cs typeface="Arial" panose="020B0604020202020204" pitchFamily="34" charset="0"/>
              </a:rPr>
              <a:t>IAC:</a:t>
            </a:r>
            <a:r>
              <a:rPr b="1" spc="-2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25</a:t>
            </a:r>
            <a:r>
              <a:rPr b="1" spc="-20"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s)</a:t>
            </a:r>
            <a:r>
              <a:rPr b="1" spc="-20" dirty="0">
                <a:solidFill>
                  <a:srgbClr val="001F40"/>
                </a:solidFill>
                <a:latin typeface="Arial" panose="020B0604020202020204" pitchFamily="34" charset="0"/>
                <a:cs typeface="Arial" panose="020B0604020202020204" pitchFamily="34" charset="0"/>
              </a:rPr>
              <a:t> </a:t>
            </a:r>
            <a:r>
              <a:rPr b="1" spc="-50" dirty="0">
                <a:solidFill>
                  <a:srgbClr val="001F40"/>
                </a:solidFill>
                <a:latin typeface="Arial" panose="020B0604020202020204" pitchFamily="34" charset="0"/>
                <a:cs typeface="Arial" panose="020B0604020202020204" pitchFamily="34" charset="0"/>
              </a:rPr>
              <a:t>A-FLR</a:t>
            </a:r>
            <a:endParaRPr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b="1" spc="10" dirty="0">
                <a:solidFill>
                  <a:srgbClr val="001F40"/>
                </a:solidFill>
                <a:latin typeface="Arial" panose="020B0604020202020204" pitchFamily="34" charset="0"/>
                <a:cs typeface="Arial" panose="020B0604020202020204" pitchFamily="34" charset="0"/>
              </a:rPr>
              <a:t>Cableado:</a:t>
            </a:r>
            <a:r>
              <a:rPr b="1" spc="-4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abajo</a:t>
            </a:r>
            <a:endParaRPr b="1" dirty="0">
              <a:latin typeface="Arial" panose="020B0604020202020204" pitchFamily="34" charset="0"/>
              <a:cs typeface="Arial" panose="020B0604020202020204" pitchFamily="34" charset="0"/>
            </a:endParaRPr>
          </a:p>
          <a:p>
            <a:pPr marL="12700" marR="241935">
              <a:lnSpc>
                <a:spcPts val="1500"/>
              </a:lnSpc>
              <a:spcBef>
                <a:spcPts val="120"/>
              </a:spcBef>
              <a:buChar char="•"/>
              <a:tabLst>
                <a:tab pos="81915" algn="l"/>
              </a:tabLst>
            </a:pPr>
            <a:r>
              <a:rPr b="1" spc="10" dirty="0">
                <a:solidFill>
                  <a:srgbClr val="001F40"/>
                </a:solidFill>
                <a:latin typeface="Arial" panose="020B0604020202020204" pitchFamily="34" charset="0"/>
                <a:cs typeface="Arial" panose="020B0604020202020204" pitchFamily="34" charset="0"/>
              </a:rPr>
              <a:t>Estándar:</a:t>
            </a:r>
            <a:r>
              <a:rPr b="1" spc="-1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62271</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IED</a:t>
            </a:r>
            <a:r>
              <a:rPr b="1" spc="-25" dirty="0">
                <a:solidFill>
                  <a:srgbClr val="001F40"/>
                </a:solidFill>
                <a:latin typeface="Arial" panose="020B0604020202020204" pitchFamily="34" charset="0"/>
                <a:cs typeface="Arial" panose="020B0604020202020204" pitchFamily="34" charset="0"/>
              </a:rPr>
              <a:t> </a:t>
            </a:r>
            <a:r>
              <a:rPr b="1" spc="20" dirty="0" smtClean="0">
                <a:solidFill>
                  <a:srgbClr val="001F40"/>
                </a:solidFill>
                <a:latin typeface="Arial" panose="020B0604020202020204" pitchFamily="34" charset="0"/>
                <a:cs typeface="Arial" panose="020B0604020202020204" pitchFamily="34" charset="0"/>
              </a:rPr>
              <a:t>de</a:t>
            </a:r>
            <a:r>
              <a:rPr lang="es-ES" b="1" spc="20" dirty="0" smtClean="0">
                <a:solidFill>
                  <a:srgbClr val="001F40"/>
                </a:solidFill>
                <a:latin typeface="Arial" panose="020B0604020202020204" pitchFamily="34" charset="0"/>
                <a:cs typeface="Arial" panose="020B0604020202020204" pitchFamily="34" charset="0"/>
              </a:rPr>
              <a:t> </a:t>
            </a:r>
            <a:r>
              <a:rPr b="1" spc="15" dirty="0" err="1" smtClean="0">
                <a:solidFill>
                  <a:srgbClr val="001F40"/>
                </a:solidFill>
                <a:latin typeface="Arial" panose="020B0604020202020204" pitchFamily="34" charset="0"/>
                <a:cs typeface="Arial" panose="020B0604020202020204" pitchFamily="34" charset="0"/>
              </a:rPr>
              <a:t>protección</a:t>
            </a:r>
            <a:r>
              <a:rPr b="1" spc="-25" dirty="0" smtClean="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y</a:t>
            </a:r>
            <a:r>
              <a:rPr b="1" spc="-2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medición</a:t>
            </a:r>
            <a:endParaRPr b="1" dirty="0">
              <a:latin typeface="Arial" panose="020B0604020202020204" pitchFamily="34" charset="0"/>
              <a:cs typeface="Arial" panose="020B0604020202020204" pitchFamily="34" charset="0"/>
            </a:endParaRPr>
          </a:p>
          <a:p>
            <a:pPr marL="88900" indent="-76835">
              <a:spcBef>
                <a:spcPts val="535"/>
              </a:spcBef>
              <a:buChar char="•"/>
              <a:tabLst>
                <a:tab pos="89535" algn="l"/>
              </a:tabLst>
            </a:pPr>
            <a:r>
              <a:rPr b="1" spc="-15" dirty="0">
                <a:solidFill>
                  <a:srgbClr val="001F40"/>
                </a:solidFill>
                <a:latin typeface="Arial" panose="020B0604020202020204" pitchFamily="34" charset="0"/>
                <a:cs typeface="Arial" panose="020B0604020202020204" pitchFamily="34" charset="0"/>
              </a:rPr>
              <a:t>Relé</a:t>
            </a:r>
            <a:r>
              <a:rPr b="1" spc="-2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50/51</a:t>
            </a:r>
            <a:r>
              <a:rPr b="1" spc="-2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50G/51G</a:t>
            </a:r>
            <a:endParaRPr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b="1" spc="25" dirty="0">
                <a:solidFill>
                  <a:srgbClr val="001F40"/>
                </a:solidFill>
                <a:latin typeface="Arial" panose="020B0604020202020204" pitchFamily="34" charset="0"/>
                <a:cs typeface="Arial" panose="020B0604020202020204" pitchFamily="34" charset="0"/>
              </a:rPr>
              <a:t>Medición:</a:t>
            </a:r>
            <a:r>
              <a:rPr b="1" spc="-2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U,</a:t>
            </a:r>
            <a:r>
              <a:rPr b="1" spc="-2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I,</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kW,</a:t>
            </a:r>
            <a:r>
              <a:rPr b="1" spc="-20" dirty="0">
                <a:solidFill>
                  <a:srgbClr val="001F40"/>
                </a:solidFill>
                <a:latin typeface="Arial" panose="020B0604020202020204" pitchFamily="34" charset="0"/>
                <a:cs typeface="Arial" panose="020B0604020202020204" pitchFamily="34" charset="0"/>
              </a:rPr>
              <a:t> kVA</a:t>
            </a:r>
            <a:endParaRPr b="1" dirty="0">
              <a:latin typeface="Arial" panose="020B0604020202020204" pitchFamily="34" charset="0"/>
              <a:cs typeface="Arial" panose="020B0604020202020204" pitchFamily="34" charset="0"/>
            </a:endParaRPr>
          </a:p>
          <a:p>
            <a:pPr marL="88900" indent="-76835">
              <a:spcBef>
                <a:spcPts val="370"/>
              </a:spcBef>
              <a:buChar char="•"/>
              <a:tabLst>
                <a:tab pos="89535" algn="l"/>
              </a:tabLst>
            </a:pPr>
            <a:r>
              <a:rPr b="1" spc="40" dirty="0">
                <a:solidFill>
                  <a:srgbClr val="001F40"/>
                </a:solidFill>
                <a:latin typeface="Arial" panose="020B0604020202020204" pitchFamily="34" charset="0"/>
                <a:cs typeface="Arial" panose="020B0604020202020204" pitchFamily="34" charset="0"/>
              </a:rPr>
              <a:t>Modbus</a:t>
            </a:r>
            <a:r>
              <a:rPr b="1" spc="-4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TCP/IP</a:t>
            </a:r>
            <a:endParaRPr b="1" dirty="0">
              <a:latin typeface="Arial" panose="020B0604020202020204" pitchFamily="34" charset="0"/>
              <a:cs typeface="Arial" panose="020B0604020202020204" pitchFamily="34" charset="0"/>
            </a:endParaRPr>
          </a:p>
        </p:txBody>
      </p:sp>
      <p:sp>
        <p:nvSpPr>
          <p:cNvPr id="18" name="Rectángulo 17"/>
          <p:cNvSpPr/>
          <p:nvPr/>
        </p:nvSpPr>
        <p:spPr>
          <a:xfrm>
            <a:off x="284957" y="241300"/>
            <a:ext cx="8915399" cy="10556736"/>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CUADRO PRINCIPAL DE MT</a:t>
            </a:r>
          </a:p>
          <a:p>
            <a:pPr algn="just"/>
            <a:r>
              <a:rPr lang="es-ES" sz="2000" dirty="0">
                <a:latin typeface="Arial" panose="020B0604020202020204" pitchFamily="34" charset="0"/>
                <a:cs typeface="Arial" panose="020B0604020202020204" pitchFamily="34" charset="0"/>
              </a:rPr>
              <a:t>El cuadro general de MT utiliza tecnología SSIS con disyuntores fijos en vacío (VCB) de </a:t>
            </a:r>
            <a:r>
              <a:rPr lang="es-ES" sz="2000" dirty="0" smtClean="0">
                <a:latin typeface="Arial" panose="020B0604020202020204" pitchFamily="34" charset="0"/>
                <a:cs typeface="Arial" panose="020B0604020202020204" pitchFamily="34" charset="0"/>
              </a:rPr>
              <a:t>12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1250 A y 25 </a:t>
            </a:r>
            <a:r>
              <a:rPr lang="es-ES" sz="2000" dirty="0" err="1">
                <a:latin typeface="Arial" panose="020B0604020202020204" pitchFamily="34" charset="0"/>
                <a:cs typeface="Arial" panose="020B0604020202020204" pitchFamily="34" charset="0"/>
              </a:rPr>
              <a:t>kA</a:t>
            </a:r>
            <a:r>
              <a:rPr lang="es-ES" sz="2000" dirty="0">
                <a:latin typeface="Arial" panose="020B0604020202020204" pitchFamily="34" charset="0"/>
                <a:cs typeface="Arial" panose="020B0604020202020204" pitchFamily="34" charset="0"/>
              </a:rPr>
              <a:t>. Los tableros cuentan con clasificación de arco interno (IAC) </a:t>
            </a:r>
            <a:r>
              <a:rPr lang="es-ES" sz="2000" dirty="0" smtClean="0">
                <a:latin typeface="Arial" panose="020B0604020202020204" pitchFamily="34" charset="0"/>
                <a:cs typeface="Arial" panose="020B0604020202020204" pitchFamily="34" charset="0"/>
              </a:rPr>
              <a:t>LSC2B-PM </a:t>
            </a:r>
            <a:r>
              <a:rPr lang="es-ES" sz="2000" dirty="0">
                <a:latin typeface="Arial" panose="020B0604020202020204" pitchFamily="34" charset="0"/>
                <a:cs typeface="Arial" panose="020B0604020202020204" pitchFamily="34" charset="0"/>
              </a:rPr>
              <a:t>y A-FLR para garantizar la máxima protección del operador.</a:t>
            </a:r>
          </a:p>
          <a:p>
            <a:pPr algn="just"/>
            <a:r>
              <a:rPr lang="es-ES" sz="2000" dirty="0">
                <a:latin typeface="Arial" panose="020B0604020202020204" pitchFamily="34" charset="0"/>
                <a:cs typeface="Arial" panose="020B0604020202020204" pitchFamily="34" charset="0"/>
              </a:rPr>
              <a:t>Cada panel incluye un dispositivo electrónico inteligente (IED) que proporciona funciones de </a:t>
            </a:r>
            <a:r>
              <a:rPr lang="es-ES" sz="2000" dirty="0" smtClean="0">
                <a:latin typeface="Arial" panose="020B0604020202020204" pitchFamily="34" charset="0"/>
                <a:cs typeface="Arial" panose="020B0604020202020204" pitchFamily="34" charset="0"/>
              </a:rPr>
              <a:t>protección</a:t>
            </a:r>
            <a:r>
              <a:rPr lang="es-ES" sz="2000" dirty="0">
                <a:latin typeface="Arial" panose="020B0604020202020204" pitchFamily="34" charset="0"/>
                <a:cs typeface="Arial" panose="020B0604020202020204" pitchFamily="34" charset="0"/>
              </a:rPr>
              <a:t>, monitoreo y control. La protección de entrada del generador incluye </a:t>
            </a:r>
            <a:r>
              <a:rPr lang="es-ES" sz="2000" dirty="0" err="1">
                <a:latin typeface="Arial" panose="020B0604020202020204" pitchFamily="34" charset="0"/>
                <a:cs typeface="Arial" panose="020B0604020202020204" pitchFamily="34" charset="0"/>
              </a:rPr>
              <a:t>sobrecorriente</a:t>
            </a:r>
            <a:r>
              <a:rPr lang="es-ES" sz="2000" dirty="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t>
            </a:r>
            <a:r>
              <a:rPr lang="es-ES" sz="2000" dirty="0">
                <a:latin typeface="Arial" panose="020B0604020202020204" pitchFamily="34" charset="0"/>
                <a:cs typeface="Arial" panose="020B0604020202020204" pitchFamily="34" charset="0"/>
              </a:rPr>
              <a:t>50/51), falla a tierra (50G/51G) y diferencial (87G). Los alimentadores de cables y transformadores </a:t>
            </a:r>
            <a:r>
              <a:rPr lang="es-ES" sz="2000" dirty="0" smtClean="0">
                <a:latin typeface="Arial" panose="020B0604020202020204" pitchFamily="34" charset="0"/>
                <a:cs typeface="Arial" panose="020B0604020202020204" pitchFamily="34" charset="0"/>
              </a:rPr>
              <a:t>están </a:t>
            </a:r>
            <a:r>
              <a:rPr lang="es-ES" sz="2000" dirty="0">
                <a:latin typeface="Arial" panose="020B0604020202020204" pitchFamily="34" charset="0"/>
                <a:cs typeface="Arial" panose="020B0604020202020204" pitchFamily="34" charset="0"/>
              </a:rPr>
              <a:t>protegidos por protección contra </a:t>
            </a:r>
            <a:r>
              <a:rPr lang="es-ES" sz="2000" dirty="0" err="1">
                <a:latin typeface="Arial" panose="020B0604020202020204" pitchFamily="34" charset="0"/>
                <a:cs typeface="Arial" panose="020B0604020202020204" pitchFamily="34" charset="0"/>
              </a:rPr>
              <a:t>sobrecorriente</a:t>
            </a:r>
            <a:r>
              <a:rPr lang="es-ES" sz="2000" dirty="0">
                <a:latin typeface="Arial" panose="020B0604020202020204" pitchFamily="34" charset="0"/>
                <a:cs typeface="Arial" panose="020B0604020202020204" pitchFamily="34" charset="0"/>
              </a:rPr>
              <a:t> (50/51) y (50G/51G). Todos los IED tienen </a:t>
            </a:r>
            <a:r>
              <a:rPr lang="es-ES" sz="2000" dirty="0" smtClean="0">
                <a:latin typeface="Arial" panose="020B0604020202020204" pitchFamily="34" charset="0"/>
                <a:cs typeface="Arial" panose="020B0604020202020204" pitchFamily="34" charset="0"/>
              </a:rPr>
              <a:t>medición </a:t>
            </a:r>
            <a:r>
              <a:rPr lang="es-ES" sz="2000" dirty="0">
                <a:latin typeface="Arial" panose="020B0604020202020204" pitchFamily="34" charset="0"/>
                <a:cs typeface="Arial" panose="020B0604020202020204" pitchFamily="34" charset="0"/>
              </a:rPr>
              <a:t>de potencia y se comunican a través de un protocolo </a:t>
            </a:r>
            <a:r>
              <a:rPr lang="es-ES" sz="2000" dirty="0" err="1">
                <a:latin typeface="Arial" panose="020B0604020202020204" pitchFamily="34" charset="0"/>
                <a:cs typeface="Arial" panose="020B0604020202020204" pitchFamily="34" charset="0"/>
              </a:rPr>
              <a:t>Modbus</a:t>
            </a:r>
            <a:r>
              <a:rPr lang="es-ES" sz="2000" dirty="0">
                <a:latin typeface="Arial" panose="020B0604020202020204" pitchFamily="34" charset="0"/>
                <a:cs typeface="Arial" panose="020B0604020202020204" pitchFamily="34" charset="0"/>
              </a:rPr>
              <a:t> TCP/IP.</a:t>
            </a:r>
          </a:p>
          <a:p>
            <a:pPr algn="just"/>
            <a:r>
              <a:rPr lang="es-ES" sz="2000" dirty="0">
                <a:latin typeface="Arial" panose="020B0604020202020204" pitchFamily="34" charset="0"/>
                <a:cs typeface="Arial" panose="020B0604020202020204" pitchFamily="34" charset="0"/>
              </a:rPr>
              <a:t>El equipo Schneider Electric recomendado es </a:t>
            </a:r>
            <a:r>
              <a:rPr lang="es-ES" sz="2000" dirty="0" err="1">
                <a:latin typeface="Arial" panose="020B0604020202020204" pitchFamily="34" charset="0"/>
                <a:cs typeface="Arial" panose="020B0604020202020204" pitchFamily="34" charset="0"/>
              </a:rPr>
              <a:t>Premset</a:t>
            </a:r>
            <a:r>
              <a:rPr lang="es-ES" sz="2000" dirty="0">
                <a:latin typeface="Arial" panose="020B0604020202020204" pitchFamily="34" charset="0"/>
                <a:cs typeface="Arial" panose="020B0604020202020204" pitchFamily="34" charset="0"/>
              </a:rPr>
              <a:t> equipado con IED de control </a:t>
            </a:r>
            <a:r>
              <a:rPr lang="es-ES" sz="2000" dirty="0" smtClean="0">
                <a:latin typeface="Arial" panose="020B0604020202020204" pitchFamily="34" charset="0"/>
                <a:cs typeface="Arial" panose="020B0604020202020204" pitchFamily="34" charset="0"/>
              </a:rPr>
              <a:t>y </a:t>
            </a:r>
            <a:r>
              <a:rPr lang="es-ES" sz="2000" dirty="0">
                <a:latin typeface="Arial" panose="020B0604020202020204" pitchFamily="34" charset="0"/>
                <a:cs typeface="Arial" panose="020B0604020202020204" pitchFamily="34" charset="0"/>
              </a:rPr>
              <a:t>protección </a:t>
            </a:r>
            <a:r>
              <a:rPr lang="es-ES" sz="2000" dirty="0" err="1">
                <a:latin typeface="Arial" panose="020B0604020202020204" pitchFamily="34" charset="0"/>
                <a:cs typeface="Arial" panose="020B0604020202020204" pitchFamily="34" charset="0"/>
              </a:rPr>
              <a:t>Easergy</a:t>
            </a:r>
            <a:r>
              <a:rPr lang="es-ES" sz="2000" dirty="0">
                <a:latin typeface="Arial" panose="020B0604020202020204" pitchFamily="34" charset="0"/>
                <a:cs typeface="Arial" panose="020B0604020202020204" pitchFamily="34" charset="0"/>
              </a:rPr>
              <a:t> P3</a:t>
            </a:r>
            <a:r>
              <a:rPr lang="es-ES" sz="2000" dirty="0" smtClean="0">
                <a:latin typeface="Arial" panose="020B0604020202020204" pitchFamily="34" charset="0"/>
                <a:cs typeface="Arial" panose="020B0604020202020204" pitchFamily="34" charset="0"/>
              </a:rPr>
              <a:t>.</a:t>
            </a:r>
          </a:p>
          <a:p>
            <a:pPr algn="just"/>
            <a:r>
              <a:rPr lang="es-ES" sz="2000" b="1" dirty="0">
                <a:latin typeface="Arial" panose="020B0604020202020204" pitchFamily="34" charset="0"/>
                <a:cs typeface="Arial" panose="020B0604020202020204" pitchFamily="34" charset="0"/>
              </a:rPr>
              <a:t>SUBESTACIONES SECUNDARIAS</a:t>
            </a:r>
          </a:p>
          <a:p>
            <a:pPr algn="just"/>
            <a:r>
              <a:rPr lang="es-ES" sz="2000" dirty="0">
                <a:latin typeface="Arial" panose="020B0604020202020204" pitchFamily="34" charset="0"/>
                <a:cs typeface="Arial" panose="020B0604020202020204" pitchFamily="34" charset="0"/>
              </a:rPr>
              <a:t>El suministro de energía eléctrica a las áreas remotas de la planta de proceso se compone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cables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y subestaciones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/0,4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montadas en tierra con monitoreo, </a:t>
            </a:r>
            <a:r>
              <a:rPr lang="es-ES" sz="2000" dirty="0" smtClean="0">
                <a:latin typeface="Arial" panose="020B0604020202020204" pitchFamily="34" charset="0"/>
                <a:cs typeface="Arial" panose="020B0604020202020204" pitchFamily="34" charset="0"/>
              </a:rPr>
              <a:t>medición </a:t>
            </a:r>
            <a:r>
              <a:rPr lang="es-ES" sz="2000" dirty="0">
                <a:latin typeface="Arial" panose="020B0604020202020204" pitchFamily="34" charset="0"/>
                <a:cs typeface="Arial" panose="020B0604020202020204" pitchFamily="34" charset="0"/>
              </a:rPr>
              <a:t>y control remotos integrados.</a:t>
            </a:r>
          </a:p>
          <a:p>
            <a:pPr algn="just"/>
            <a:r>
              <a:rPr lang="es-ES" sz="2000" dirty="0">
                <a:latin typeface="Arial" panose="020B0604020202020204" pitchFamily="34" charset="0"/>
                <a:cs typeface="Arial" panose="020B0604020202020204" pitchFamily="34" charset="0"/>
              </a:rPr>
              <a:t>La subestación MT/BT incluye unidades principales de anillo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con relé de protección del </a:t>
            </a:r>
            <a:r>
              <a:rPr lang="es-ES" sz="2000" dirty="0" smtClean="0">
                <a:latin typeface="Arial" panose="020B0604020202020204" pitchFamily="34" charset="0"/>
                <a:cs typeface="Arial" panose="020B0604020202020204" pitchFamily="34" charset="0"/>
              </a:rPr>
              <a:t>transformador </a:t>
            </a:r>
            <a:r>
              <a:rPr lang="es-ES" sz="2000" dirty="0">
                <a:latin typeface="Arial" panose="020B0604020202020204" pitchFamily="34" charset="0"/>
                <a:cs typeface="Arial" panose="020B0604020202020204" pitchFamily="34" charset="0"/>
              </a:rPr>
              <a:t>y unidades terminales remotas (RTU</a:t>
            </a:r>
            <a:r>
              <a:rPr lang="es-ES" sz="2000" dirty="0" smtClean="0">
                <a:latin typeface="Arial" panose="020B0604020202020204" pitchFamily="34" charset="0"/>
                <a:cs typeface="Arial" panose="020B0604020202020204" pitchFamily="34" charset="0"/>
              </a:rPr>
              <a:t>).Los </a:t>
            </a:r>
            <a:r>
              <a:rPr lang="es-ES" sz="2000" dirty="0">
                <a:latin typeface="Arial" panose="020B0604020202020204" pitchFamily="34" charset="0"/>
                <a:cs typeface="Arial" panose="020B0604020202020204" pitchFamily="34" charset="0"/>
              </a:rPr>
              <a:t>productos recomendados por Schneider Electric son RM6 (unidades principales de anillo IBI </a:t>
            </a:r>
            <a:r>
              <a:rPr lang="es-ES" sz="2000" dirty="0" smtClean="0">
                <a:latin typeface="Arial" panose="020B0604020202020204" pitchFamily="34" charset="0"/>
                <a:cs typeface="Arial" panose="020B0604020202020204" pitchFamily="34" charset="0"/>
              </a:rPr>
              <a:t>con </a:t>
            </a:r>
            <a:r>
              <a:rPr lang="es-ES" sz="2000" dirty="0">
                <a:latin typeface="Arial" panose="020B0604020202020204" pitchFamily="34" charset="0"/>
                <a:cs typeface="Arial" panose="020B0604020202020204" pitchFamily="34" charset="0"/>
              </a:rPr>
              <a:t>2 conmutadores de red y un disyuntor) equipados con un relé VIP40</a:t>
            </a:r>
            <a:r>
              <a:rPr lang="es-ES" sz="2000" dirty="0" smtClean="0">
                <a:latin typeface="Arial" panose="020B0604020202020204" pitchFamily="34" charset="0"/>
                <a:cs typeface="Arial" panose="020B0604020202020204" pitchFamily="34" charset="0"/>
              </a:rPr>
              <a:t>.</a:t>
            </a:r>
          </a:p>
          <a:p>
            <a:pPr algn="just"/>
            <a:r>
              <a:rPr lang="es-ES" sz="2000" b="1" dirty="0">
                <a:latin typeface="Arial" panose="020B0604020202020204" pitchFamily="34" charset="0"/>
                <a:cs typeface="Arial" panose="020B0604020202020204" pitchFamily="34" charset="0"/>
              </a:rPr>
              <a:t>ESTACIONES DE BOMBEO</a:t>
            </a:r>
          </a:p>
          <a:p>
            <a:pPr algn="just"/>
            <a:r>
              <a:rPr lang="es-ES" sz="2000" dirty="0">
                <a:latin typeface="Arial" panose="020B0604020202020204" pitchFamily="34" charset="0"/>
                <a:cs typeface="Arial" panose="020B0604020202020204" pitchFamily="34" charset="0"/>
              </a:rPr>
              <a:t>El suministro de energía eléctrica a los pozos de agua y salmuera se compone de líneas </a:t>
            </a:r>
            <a:r>
              <a:rPr lang="es-ES" sz="2000" dirty="0" smtClean="0">
                <a:latin typeface="Arial" panose="020B0604020202020204" pitchFamily="34" charset="0"/>
                <a:cs typeface="Arial" panose="020B0604020202020204" pitchFamily="34" charset="0"/>
              </a:rPr>
              <a:t>aéreas </a:t>
            </a:r>
            <a:r>
              <a:rPr lang="es-ES" sz="2000" dirty="0">
                <a:latin typeface="Arial" panose="020B0604020202020204" pitchFamily="34" charset="0"/>
                <a:cs typeface="Arial" panose="020B0604020202020204" pitchFamily="34" charset="0"/>
              </a:rPr>
              <a:t>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y subestaciones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/0,4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montadas en tierra con monitoreo, </a:t>
            </a:r>
            <a:r>
              <a:rPr lang="es-ES" sz="2000" dirty="0" smtClean="0">
                <a:latin typeface="Arial" panose="020B0604020202020204" pitchFamily="34" charset="0"/>
                <a:cs typeface="Arial" panose="020B0604020202020204" pitchFamily="34" charset="0"/>
              </a:rPr>
              <a:t>medición </a:t>
            </a:r>
            <a:r>
              <a:rPr lang="es-ES" sz="2000" dirty="0">
                <a:latin typeface="Arial" panose="020B0604020202020204" pitchFamily="34" charset="0"/>
                <a:cs typeface="Arial" panose="020B0604020202020204" pitchFamily="34" charset="0"/>
              </a:rPr>
              <a:t>y control remotos integrados.</a:t>
            </a:r>
          </a:p>
          <a:p>
            <a:pPr algn="just"/>
            <a:r>
              <a:rPr lang="es-ES" sz="2000" dirty="0">
                <a:latin typeface="Arial" panose="020B0604020202020204" pitchFamily="34" charset="0"/>
                <a:cs typeface="Arial" panose="020B0604020202020204" pitchFamily="34" charset="0"/>
              </a:rPr>
              <a:t>La subestación MT/BT paquete exterior tiene 4 componentes principales:</a:t>
            </a: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Unidad </a:t>
            </a:r>
            <a:r>
              <a:rPr lang="es-ES" sz="2000" b="1" dirty="0">
                <a:latin typeface="Arial" panose="020B0604020202020204" pitchFamily="34" charset="0"/>
                <a:cs typeface="Arial" panose="020B0604020202020204" pitchFamily="34" charset="0"/>
              </a:rPr>
              <a:t>principal de anillo de 11 </a:t>
            </a:r>
            <a:r>
              <a:rPr lang="es-ES" sz="2000" b="1" dirty="0" err="1">
                <a:latin typeface="Arial" panose="020B0604020202020204" pitchFamily="34" charset="0"/>
                <a:cs typeface="Arial" panose="020B0604020202020204" pitchFamily="34" charset="0"/>
              </a:rPr>
              <a:t>kV</a:t>
            </a:r>
            <a:r>
              <a:rPr lang="es-ES" sz="2000" b="1" dirty="0">
                <a:latin typeface="Arial" panose="020B0604020202020204" pitchFamily="34" charset="0"/>
                <a:cs typeface="Arial" panose="020B0604020202020204" pitchFamily="34" charset="0"/>
              </a:rPr>
              <a:t> con un relé de protección del transformador</a:t>
            </a: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Transformador </a:t>
            </a:r>
            <a:r>
              <a:rPr lang="es-ES" sz="2000" b="1" dirty="0">
                <a:latin typeface="Arial" panose="020B0604020202020204" pitchFamily="34" charset="0"/>
                <a:cs typeface="Arial" panose="020B0604020202020204" pitchFamily="34" charset="0"/>
              </a:rPr>
              <a:t>aislado en aceite de 11 </a:t>
            </a:r>
            <a:r>
              <a:rPr lang="es-ES" sz="2000" b="1" dirty="0" err="1">
                <a:latin typeface="Arial" panose="020B0604020202020204" pitchFamily="34" charset="0"/>
                <a:cs typeface="Arial" panose="020B0604020202020204" pitchFamily="34" charset="0"/>
              </a:rPr>
              <a:t>kV</a:t>
            </a:r>
            <a:r>
              <a:rPr lang="es-ES" sz="2000" b="1" dirty="0">
                <a:latin typeface="Arial" panose="020B0604020202020204" pitchFamily="34" charset="0"/>
                <a:cs typeface="Arial" panose="020B0604020202020204" pitchFamily="34" charset="0"/>
              </a:rPr>
              <a:t>/0,4 </a:t>
            </a:r>
            <a:r>
              <a:rPr lang="es-ES" sz="2000" b="1" dirty="0" err="1">
                <a:latin typeface="Arial" panose="020B0604020202020204" pitchFamily="34" charset="0"/>
                <a:cs typeface="Arial" panose="020B0604020202020204" pitchFamily="34" charset="0"/>
              </a:rPr>
              <a:t>kV</a:t>
            </a:r>
            <a:endParaRPr lang="es-ES" sz="2000" b="1" dirty="0">
              <a:latin typeface="Arial" panose="020B0604020202020204" pitchFamily="34" charset="0"/>
              <a:cs typeface="Arial" panose="020B0604020202020204" pitchFamily="34" charset="0"/>
            </a:endParaRP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Cuadro </a:t>
            </a:r>
            <a:r>
              <a:rPr lang="es-ES" sz="2000" b="1" dirty="0">
                <a:latin typeface="Arial" panose="020B0604020202020204" pitchFamily="34" charset="0"/>
                <a:cs typeface="Arial" panose="020B0604020202020204" pitchFamily="34" charset="0"/>
              </a:rPr>
              <a:t>de 400 V con alimentadores MCCB y contador de energía</a:t>
            </a: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Unidad </a:t>
            </a:r>
            <a:r>
              <a:rPr lang="es-ES" sz="2000" b="1" dirty="0">
                <a:latin typeface="Arial" panose="020B0604020202020204" pitchFamily="34" charset="0"/>
                <a:cs typeface="Arial" panose="020B0604020202020204" pitchFamily="34" charset="0"/>
              </a:rPr>
              <a:t>terminal remota (RTU</a:t>
            </a:r>
            <a:r>
              <a:rPr lang="es-ES" sz="2000" dirty="0">
                <a:latin typeface="Arial" panose="020B0604020202020204" pitchFamily="34" charset="0"/>
                <a:cs typeface="Arial" panose="020B0604020202020204"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4956" y="210999"/>
            <a:ext cx="4267201" cy="5939124"/>
          </a:xfrm>
          <a:custGeom>
            <a:avLst/>
            <a:gdLst/>
            <a:ahLst/>
            <a:cxnLst/>
            <a:rect l="l" t="t" r="r" b="b"/>
            <a:pathLst>
              <a:path w="2513965" h="3326765">
                <a:moveTo>
                  <a:pt x="0" y="3326307"/>
                </a:moveTo>
                <a:lnTo>
                  <a:pt x="2513647" y="3326307"/>
                </a:lnTo>
                <a:lnTo>
                  <a:pt x="2513647" y="0"/>
                </a:lnTo>
                <a:lnTo>
                  <a:pt x="0" y="0"/>
                </a:lnTo>
              </a:path>
            </a:pathLst>
          </a:custGeom>
          <a:ln w="12699">
            <a:solidFill>
              <a:srgbClr val="F5821F"/>
            </a:solidFill>
          </a:ln>
        </p:spPr>
        <p:txBody>
          <a:bodyPr wrap="square" lIns="0" tIns="0" rIns="0" bIns="0" rtlCol="0"/>
          <a:lstStyle/>
          <a:p>
            <a:endParaRPr/>
          </a:p>
        </p:txBody>
      </p:sp>
      <p:sp>
        <p:nvSpPr>
          <p:cNvPr id="4" name="object 4"/>
          <p:cNvSpPr/>
          <p:nvPr/>
        </p:nvSpPr>
        <p:spPr>
          <a:xfrm>
            <a:off x="318121" y="6355173"/>
            <a:ext cx="3945801" cy="4120999"/>
          </a:xfrm>
          <a:custGeom>
            <a:avLst/>
            <a:gdLst/>
            <a:ahLst/>
            <a:cxnLst/>
            <a:rect l="l" t="t" r="r" b="b"/>
            <a:pathLst>
              <a:path w="2513965" h="2541270">
                <a:moveTo>
                  <a:pt x="0" y="2541016"/>
                </a:moveTo>
                <a:lnTo>
                  <a:pt x="2513647" y="2541016"/>
                </a:lnTo>
                <a:lnTo>
                  <a:pt x="2513647" y="0"/>
                </a:lnTo>
                <a:lnTo>
                  <a:pt x="0" y="0"/>
                </a:lnTo>
              </a:path>
            </a:pathLst>
          </a:custGeom>
          <a:ln w="12699">
            <a:solidFill>
              <a:srgbClr val="F5821F"/>
            </a:solidFill>
          </a:ln>
        </p:spPr>
        <p:txBody>
          <a:bodyPr wrap="square" lIns="0" tIns="0" rIns="0" bIns="0" rtlCol="0"/>
          <a:lstStyle/>
          <a:p>
            <a:endParaRPr/>
          </a:p>
        </p:txBody>
      </p:sp>
      <p:sp>
        <p:nvSpPr>
          <p:cNvPr id="12" name="object 12"/>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15</a:t>
            </a:fld>
            <a:endParaRPr spc="10" dirty="0"/>
          </a:p>
        </p:txBody>
      </p:sp>
      <p:sp>
        <p:nvSpPr>
          <p:cNvPr id="6" name="object 6"/>
          <p:cNvSpPr txBox="1"/>
          <p:nvPr/>
        </p:nvSpPr>
        <p:spPr>
          <a:xfrm>
            <a:off x="284957" y="317757"/>
            <a:ext cx="4267200" cy="5832366"/>
          </a:xfrm>
          <a:prstGeom prst="rect">
            <a:avLst/>
          </a:prstGeom>
        </p:spPr>
        <p:txBody>
          <a:bodyPr vert="horz" wrap="square" lIns="0" tIns="12700" rIns="0" bIns="0" rtlCol="0">
            <a:spAutoFit/>
          </a:bodyPr>
          <a:lstStyle/>
          <a:p>
            <a:pPr marL="12700" algn="r">
              <a:spcBef>
                <a:spcPts val="100"/>
              </a:spcBef>
            </a:pPr>
            <a:r>
              <a:rPr b="1" spc="35" dirty="0">
                <a:solidFill>
                  <a:srgbClr val="F27900"/>
                </a:solidFill>
                <a:latin typeface="Arial" panose="020B0604020202020204" pitchFamily="34" charset="0"/>
                <a:cs typeface="Arial" panose="020B0604020202020204" pitchFamily="34" charset="0"/>
              </a:rPr>
              <a:t>Paquete</a:t>
            </a:r>
            <a:r>
              <a:rPr b="1" spc="-40"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subestación</a:t>
            </a:r>
            <a:r>
              <a:rPr b="1" spc="-35" dirty="0">
                <a:solidFill>
                  <a:srgbClr val="F27900"/>
                </a:solidFill>
                <a:latin typeface="Arial" panose="020B0604020202020204" pitchFamily="34" charset="0"/>
                <a:cs typeface="Arial" panose="020B0604020202020204" pitchFamily="34" charset="0"/>
              </a:rPr>
              <a:t> </a:t>
            </a:r>
            <a:r>
              <a:rPr b="1" spc="40" dirty="0">
                <a:solidFill>
                  <a:srgbClr val="F27900"/>
                </a:solidFill>
                <a:latin typeface="Arial" panose="020B0604020202020204" pitchFamily="34" charset="0"/>
                <a:cs typeface="Arial" panose="020B0604020202020204" pitchFamily="34" charset="0"/>
              </a:rPr>
              <a:t>MT</a:t>
            </a:r>
            <a:endParaRPr b="1" dirty="0">
              <a:latin typeface="Arial" panose="020B0604020202020204" pitchFamily="34" charset="0"/>
              <a:cs typeface="Arial" panose="020B0604020202020204" pitchFamily="34" charset="0"/>
            </a:endParaRPr>
          </a:p>
          <a:p>
            <a:pPr marL="12700" algn="r">
              <a:spcBef>
                <a:spcPts val="630"/>
              </a:spcBef>
            </a:pPr>
            <a:r>
              <a:rPr b="1" spc="20" dirty="0">
                <a:solidFill>
                  <a:srgbClr val="F27900"/>
                </a:solidFill>
                <a:latin typeface="Arial" panose="020B0604020202020204" pitchFamily="34" charset="0"/>
                <a:cs typeface="Arial" panose="020B0604020202020204" pitchFamily="34" charset="0"/>
              </a:rPr>
              <a:t>tablero</a:t>
            </a:r>
            <a:r>
              <a:rPr b="1" spc="-25"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de</a:t>
            </a:r>
            <a:r>
              <a:rPr b="1" spc="-25"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conmutadores</a:t>
            </a:r>
            <a:endParaRPr b="1" dirty="0">
              <a:latin typeface="Arial" panose="020B0604020202020204" pitchFamily="34" charset="0"/>
              <a:cs typeface="Arial" panose="020B0604020202020204" pitchFamily="34" charset="0"/>
            </a:endParaRPr>
          </a:p>
          <a:p>
            <a:pPr marL="76835" indent="-64769" algn="r">
              <a:spcBef>
                <a:spcPts val="590"/>
              </a:spcBef>
              <a:buChar char="•"/>
              <a:tabLst>
                <a:tab pos="77470" algn="l"/>
              </a:tabLst>
            </a:pPr>
            <a:r>
              <a:rPr b="1" spc="15" dirty="0">
                <a:solidFill>
                  <a:srgbClr val="001F40"/>
                </a:solidFill>
                <a:latin typeface="Arial" panose="020B0604020202020204" pitchFamily="34" charset="0"/>
                <a:cs typeface="Arial" panose="020B0604020202020204" pitchFamily="34" charset="0"/>
              </a:rPr>
              <a:t>Tensión</a:t>
            </a:r>
            <a:r>
              <a:rPr b="1" spc="-2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12</a:t>
            </a:r>
            <a:r>
              <a:rPr b="1" spc="-2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56515" indent="-44450" algn="r">
              <a:spcBef>
                <a:spcPts val="790"/>
              </a:spcBef>
              <a:buChar char="•"/>
              <a:tabLst>
                <a:tab pos="57150" algn="l"/>
              </a:tabLst>
            </a:pPr>
            <a:r>
              <a:rPr b="1" spc="10" dirty="0">
                <a:solidFill>
                  <a:srgbClr val="001F40"/>
                </a:solidFill>
                <a:latin typeface="Arial" panose="020B0604020202020204" pitchFamily="34" charset="0"/>
                <a:cs typeface="Arial" panose="020B0604020202020204" pitchFamily="34" charset="0"/>
              </a:rPr>
              <a:t>Entrada</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interruptores</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anillo:</a:t>
            </a:r>
            <a:r>
              <a:rPr b="1" spc="-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400</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A</a:t>
            </a:r>
            <a:endParaRPr b="1" dirty="0">
              <a:latin typeface="Arial" panose="020B0604020202020204" pitchFamily="34" charset="0"/>
              <a:cs typeface="Arial" panose="020B0604020202020204" pitchFamily="34" charset="0"/>
            </a:endParaRPr>
          </a:p>
          <a:p>
            <a:pPr algn="r">
              <a:spcBef>
                <a:spcPts val="10"/>
              </a:spcBef>
              <a:buChar char="•"/>
            </a:pPr>
            <a:endParaRPr b="1" dirty="0">
              <a:latin typeface="Arial" panose="020B0604020202020204" pitchFamily="34" charset="0"/>
              <a:cs typeface="Arial" panose="020B0604020202020204" pitchFamily="34" charset="0"/>
            </a:endParaRPr>
          </a:p>
          <a:p>
            <a:pPr marL="69215" indent="-57150" algn="r">
              <a:buChar char="•"/>
              <a:tabLst>
                <a:tab pos="69850" algn="l"/>
              </a:tabLst>
            </a:pPr>
            <a:r>
              <a:rPr b="1" spc="45" dirty="0">
                <a:solidFill>
                  <a:srgbClr val="001F40"/>
                </a:solidFill>
                <a:latin typeface="Arial" panose="020B0604020202020204" pitchFamily="34" charset="0"/>
                <a:cs typeface="Arial" panose="020B0604020202020204" pitchFamily="34" charset="0"/>
              </a:rPr>
              <a:t>Interruptor</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automático</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200</a:t>
            </a:r>
            <a:r>
              <a:rPr b="1" spc="-20" dirty="0">
                <a:solidFill>
                  <a:srgbClr val="001F40"/>
                </a:solidFill>
                <a:latin typeface="Arial" panose="020B0604020202020204" pitchFamily="34" charset="0"/>
                <a:cs typeface="Arial" panose="020B0604020202020204" pitchFamily="34" charset="0"/>
              </a:rPr>
              <a:t> A</a:t>
            </a:r>
            <a:endParaRPr b="1" dirty="0">
              <a:latin typeface="Arial" panose="020B0604020202020204" pitchFamily="34" charset="0"/>
              <a:cs typeface="Arial" panose="020B0604020202020204" pitchFamily="34" charset="0"/>
            </a:endParaRPr>
          </a:p>
          <a:p>
            <a:pPr marL="81280" indent="-69215" algn="r">
              <a:spcBef>
                <a:spcPts val="509"/>
              </a:spcBef>
              <a:buChar char="•"/>
              <a:tabLst>
                <a:tab pos="81915" algn="l"/>
              </a:tabLst>
            </a:pPr>
            <a:r>
              <a:rPr b="1" spc="5" dirty="0">
                <a:solidFill>
                  <a:srgbClr val="001F40"/>
                </a:solidFill>
                <a:latin typeface="Arial" panose="020B0604020202020204" pitchFamily="34" charset="0"/>
                <a:cs typeface="Arial" panose="020B0604020202020204" pitchFamily="34" charset="0"/>
              </a:rPr>
              <a:t>Isc</a:t>
            </a:r>
            <a:r>
              <a:rPr b="1" spc="-35"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nominal:</a:t>
            </a:r>
            <a:r>
              <a:rPr b="1" spc="-3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25</a:t>
            </a:r>
            <a:r>
              <a:rPr b="1" spc="-3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endParaRPr b="1" dirty="0">
              <a:latin typeface="Arial" panose="020B0604020202020204" pitchFamily="34" charset="0"/>
              <a:cs typeface="Arial" panose="020B0604020202020204" pitchFamily="34" charset="0"/>
            </a:endParaRPr>
          </a:p>
          <a:p>
            <a:pPr marL="73025" indent="-60960" algn="r">
              <a:spcBef>
                <a:spcPts val="580"/>
              </a:spcBef>
              <a:buChar char="•"/>
              <a:tabLst>
                <a:tab pos="73660" algn="l"/>
              </a:tabLst>
            </a:pPr>
            <a:r>
              <a:rPr b="1" spc="15" dirty="0">
                <a:solidFill>
                  <a:srgbClr val="001F40"/>
                </a:solidFill>
                <a:latin typeface="Arial" panose="020B0604020202020204" pitchFamily="34" charset="0"/>
                <a:cs typeface="Arial" panose="020B0604020202020204" pitchFamily="34" charset="0"/>
              </a:rPr>
              <a:t>Tipo</a:t>
            </a:r>
            <a:r>
              <a:rPr b="1" spc="-3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3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cubículo:</a:t>
            </a:r>
            <a:r>
              <a:rPr b="1" spc="-3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GIS</a:t>
            </a:r>
            <a:endParaRPr b="1" dirty="0">
              <a:latin typeface="Arial" panose="020B0604020202020204" pitchFamily="34" charset="0"/>
              <a:cs typeface="Arial" panose="020B0604020202020204" pitchFamily="34" charset="0"/>
            </a:endParaRPr>
          </a:p>
          <a:p>
            <a:pPr marL="85090" indent="-73025" algn="r">
              <a:spcBef>
                <a:spcPts val="450"/>
              </a:spcBef>
              <a:buChar char="•"/>
              <a:tabLst>
                <a:tab pos="85725" algn="l"/>
              </a:tabLst>
            </a:pPr>
            <a:r>
              <a:rPr b="1" spc="15" dirty="0">
                <a:solidFill>
                  <a:srgbClr val="001F40"/>
                </a:solidFill>
                <a:latin typeface="Arial" panose="020B0604020202020204" pitchFamily="34" charset="0"/>
                <a:cs typeface="Arial" panose="020B0604020202020204" pitchFamily="34" charset="0"/>
              </a:rPr>
              <a:t>Tipo</a:t>
            </a:r>
            <a:r>
              <a:rPr b="1" spc="-10"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CB:</a:t>
            </a:r>
            <a:r>
              <a:rPr b="1" spc="-10" dirty="0">
                <a:solidFill>
                  <a:srgbClr val="001F40"/>
                </a:solidFill>
                <a:latin typeface="Arial" panose="020B0604020202020204" pitchFamily="34" charset="0"/>
                <a:cs typeface="Arial" panose="020B0604020202020204" pitchFamily="34" charset="0"/>
              </a:rPr>
              <a:t> </a:t>
            </a:r>
            <a:r>
              <a:rPr b="1" spc="-60" dirty="0">
                <a:solidFill>
                  <a:srgbClr val="001F40"/>
                </a:solidFill>
                <a:latin typeface="Arial" panose="020B0604020202020204" pitchFamily="34" charset="0"/>
                <a:cs typeface="Arial" panose="020B0604020202020204" pitchFamily="34" charset="0"/>
              </a:rPr>
              <a:t>SF6</a:t>
            </a:r>
            <a:r>
              <a:rPr b="1" spc="-10"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fijo</a:t>
            </a:r>
            <a:r>
              <a:rPr b="1" spc="-10" dirty="0">
                <a:solidFill>
                  <a:srgbClr val="001F40"/>
                </a:solidFill>
                <a:latin typeface="Arial" panose="020B0604020202020204" pitchFamily="34" charset="0"/>
                <a:cs typeface="Arial" panose="020B0604020202020204" pitchFamily="34" charset="0"/>
              </a:rPr>
              <a:t> - </a:t>
            </a:r>
            <a:r>
              <a:rPr b="1" spc="10" dirty="0">
                <a:solidFill>
                  <a:srgbClr val="001F40"/>
                </a:solidFill>
                <a:latin typeface="Arial" panose="020B0604020202020204" pitchFamily="34" charset="0"/>
                <a:cs typeface="Arial" panose="020B0604020202020204" pitchFamily="34" charset="0"/>
              </a:rPr>
              <a:t>3</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posiciones</a:t>
            </a:r>
            <a:endParaRPr b="1" dirty="0">
              <a:latin typeface="Arial" panose="020B0604020202020204" pitchFamily="34" charset="0"/>
              <a:cs typeface="Arial" panose="020B0604020202020204" pitchFamily="34" charset="0"/>
            </a:endParaRPr>
          </a:p>
          <a:p>
            <a:pPr marL="64769" indent="-52705" algn="r">
              <a:spcBef>
                <a:spcPts val="670"/>
              </a:spcBef>
              <a:buChar char="•"/>
              <a:tabLst>
                <a:tab pos="65405" algn="l"/>
              </a:tabLst>
            </a:pPr>
            <a:r>
              <a:rPr b="1" spc="5" dirty="0">
                <a:solidFill>
                  <a:srgbClr val="001F40"/>
                </a:solidFill>
                <a:latin typeface="Arial" panose="020B0604020202020204" pitchFamily="34" charset="0"/>
                <a:cs typeface="Arial" panose="020B0604020202020204" pitchFamily="34" charset="0"/>
              </a:rPr>
              <a:t>Puesta</a:t>
            </a:r>
            <a:r>
              <a:rPr b="1" spc="-10"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a</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tierra</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del</a:t>
            </a:r>
            <a:r>
              <a:rPr b="1" spc="-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cable:</a:t>
            </a:r>
            <a:r>
              <a:rPr b="1" spc="-1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integral</a:t>
            </a:r>
            <a:endParaRPr b="1" dirty="0">
              <a:latin typeface="Arial" panose="020B0604020202020204" pitchFamily="34" charset="0"/>
              <a:cs typeface="Arial" panose="020B0604020202020204" pitchFamily="34" charset="0"/>
            </a:endParaRPr>
          </a:p>
          <a:p>
            <a:pPr marL="88900" indent="-76835" algn="r">
              <a:spcBef>
                <a:spcPts val="420"/>
              </a:spcBef>
              <a:buChar char="•"/>
              <a:tabLst>
                <a:tab pos="89535" algn="l"/>
              </a:tabLst>
            </a:pPr>
            <a:r>
              <a:rPr b="1" spc="-20" dirty="0">
                <a:solidFill>
                  <a:srgbClr val="001F40"/>
                </a:solidFill>
                <a:latin typeface="Arial" panose="020B0604020202020204" pitchFamily="34" charset="0"/>
                <a:cs typeface="Arial" panose="020B0604020202020204" pitchFamily="34" charset="0"/>
              </a:rPr>
              <a:t>IAC:</a:t>
            </a:r>
            <a:r>
              <a:rPr b="1" spc="-2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25</a:t>
            </a:r>
            <a:r>
              <a:rPr b="1" spc="-20"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kA</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s)</a:t>
            </a:r>
            <a:r>
              <a:rPr b="1" spc="-20" dirty="0">
                <a:solidFill>
                  <a:srgbClr val="001F40"/>
                </a:solidFill>
                <a:latin typeface="Arial" panose="020B0604020202020204" pitchFamily="34" charset="0"/>
                <a:cs typeface="Arial" panose="020B0604020202020204" pitchFamily="34" charset="0"/>
              </a:rPr>
              <a:t> </a:t>
            </a:r>
            <a:r>
              <a:rPr b="1" spc="-50" dirty="0">
                <a:solidFill>
                  <a:srgbClr val="001F40"/>
                </a:solidFill>
                <a:latin typeface="Arial" panose="020B0604020202020204" pitchFamily="34" charset="0"/>
                <a:cs typeface="Arial" panose="020B0604020202020204" pitchFamily="34" charset="0"/>
              </a:rPr>
              <a:t>A-FLR</a:t>
            </a:r>
            <a:endParaRPr b="1" dirty="0">
              <a:latin typeface="Arial" panose="020B0604020202020204" pitchFamily="34" charset="0"/>
              <a:cs typeface="Arial" panose="020B0604020202020204" pitchFamily="34" charset="0"/>
            </a:endParaRPr>
          </a:p>
          <a:p>
            <a:pPr marL="85090" indent="-73025" algn="r">
              <a:spcBef>
                <a:spcPts val="409"/>
              </a:spcBef>
              <a:buChar char="•"/>
              <a:tabLst>
                <a:tab pos="85725" algn="l"/>
              </a:tabLst>
            </a:pPr>
            <a:r>
              <a:rPr b="1" spc="10" dirty="0">
                <a:solidFill>
                  <a:srgbClr val="001F40"/>
                </a:solidFill>
                <a:latin typeface="Arial" panose="020B0604020202020204" pitchFamily="34" charset="0"/>
                <a:cs typeface="Arial" panose="020B0604020202020204" pitchFamily="34" charset="0"/>
              </a:rPr>
              <a:t>Cableado:</a:t>
            </a:r>
            <a:r>
              <a:rPr b="1" spc="-4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abajo</a:t>
            </a:r>
            <a:endParaRPr b="1" dirty="0">
              <a:latin typeface="Arial" panose="020B0604020202020204" pitchFamily="34" charset="0"/>
              <a:cs typeface="Arial" panose="020B0604020202020204" pitchFamily="34" charset="0"/>
            </a:endParaRPr>
          </a:p>
          <a:p>
            <a:pPr marL="12700" marR="260350" algn="r">
              <a:spcBef>
                <a:spcPts val="120"/>
              </a:spcBef>
              <a:buChar char="•"/>
              <a:tabLst>
                <a:tab pos="81915" algn="l"/>
              </a:tabLst>
            </a:pPr>
            <a:r>
              <a:rPr b="1" spc="10" dirty="0">
                <a:solidFill>
                  <a:srgbClr val="001F40"/>
                </a:solidFill>
                <a:latin typeface="Arial" panose="020B0604020202020204" pitchFamily="34" charset="0"/>
                <a:cs typeface="Arial" panose="020B0604020202020204" pitchFamily="34" charset="0"/>
              </a:rPr>
              <a:t>Estándar:</a:t>
            </a:r>
            <a:r>
              <a:rPr b="1" spc="-1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62271</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IED</a:t>
            </a:r>
            <a:r>
              <a:rPr b="1" spc="-25" dirty="0">
                <a:solidFill>
                  <a:srgbClr val="001F40"/>
                </a:solidFill>
                <a:latin typeface="Arial" panose="020B0604020202020204" pitchFamily="34" charset="0"/>
                <a:cs typeface="Arial" panose="020B0604020202020204" pitchFamily="34" charset="0"/>
              </a:rPr>
              <a:t> </a:t>
            </a:r>
            <a:r>
              <a:rPr b="1" spc="20" dirty="0" smtClean="0">
                <a:solidFill>
                  <a:srgbClr val="001F40"/>
                </a:solidFill>
                <a:latin typeface="Arial" panose="020B0604020202020204" pitchFamily="34" charset="0"/>
                <a:cs typeface="Arial" panose="020B0604020202020204" pitchFamily="34" charset="0"/>
              </a:rPr>
              <a:t>de</a:t>
            </a:r>
            <a:r>
              <a:rPr lang="es-ES" b="1" spc="20" dirty="0" smtClean="0">
                <a:solidFill>
                  <a:srgbClr val="001F40"/>
                </a:solidFill>
                <a:latin typeface="Arial" panose="020B0604020202020204" pitchFamily="34" charset="0"/>
                <a:cs typeface="Arial" panose="020B0604020202020204" pitchFamily="34" charset="0"/>
              </a:rPr>
              <a:t> </a:t>
            </a:r>
            <a:r>
              <a:rPr b="1" spc="15" dirty="0" err="1" smtClean="0">
                <a:solidFill>
                  <a:srgbClr val="001F40"/>
                </a:solidFill>
                <a:latin typeface="Arial" panose="020B0604020202020204" pitchFamily="34" charset="0"/>
                <a:cs typeface="Arial" panose="020B0604020202020204" pitchFamily="34" charset="0"/>
              </a:rPr>
              <a:t>protección</a:t>
            </a:r>
            <a:r>
              <a:rPr b="1" spc="-25" dirty="0" smtClean="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y</a:t>
            </a:r>
            <a:r>
              <a:rPr b="1" spc="-2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medición</a:t>
            </a:r>
            <a:endParaRPr b="1" dirty="0">
              <a:latin typeface="Arial" panose="020B0604020202020204" pitchFamily="34" charset="0"/>
              <a:cs typeface="Arial" panose="020B0604020202020204" pitchFamily="34" charset="0"/>
            </a:endParaRPr>
          </a:p>
          <a:p>
            <a:pPr marL="88900" indent="-76835" algn="r">
              <a:spcBef>
                <a:spcPts val="535"/>
              </a:spcBef>
              <a:buChar char="•"/>
              <a:tabLst>
                <a:tab pos="89535" algn="l"/>
              </a:tabLst>
            </a:pPr>
            <a:r>
              <a:rPr b="1" spc="-15" dirty="0">
                <a:solidFill>
                  <a:srgbClr val="001F40"/>
                </a:solidFill>
                <a:latin typeface="Arial" panose="020B0604020202020204" pitchFamily="34" charset="0"/>
                <a:cs typeface="Arial" panose="020B0604020202020204" pitchFamily="34" charset="0"/>
              </a:rPr>
              <a:t>Relé</a:t>
            </a:r>
            <a:r>
              <a:rPr b="1" spc="-2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50/51</a:t>
            </a:r>
            <a:r>
              <a:rPr b="1" spc="-2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50G/51G</a:t>
            </a:r>
            <a:endParaRPr b="1" dirty="0">
              <a:latin typeface="Arial" panose="020B0604020202020204" pitchFamily="34" charset="0"/>
              <a:cs typeface="Arial" panose="020B0604020202020204" pitchFamily="34" charset="0"/>
            </a:endParaRPr>
          </a:p>
          <a:p>
            <a:pPr marL="85090" indent="-73025" algn="r">
              <a:spcBef>
                <a:spcPts val="409"/>
              </a:spcBef>
              <a:buChar char="•"/>
              <a:tabLst>
                <a:tab pos="85725" algn="l"/>
              </a:tabLst>
            </a:pPr>
            <a:r>
              <a:rPr b="1" spc="25" dirty="0">
                <a:solidFill>
                  <a:srgbClr val="001F40"/>
                </a:solidFill>
                <a:latin typeface="Arial" panose="020B0604020202020204" pitchFamily="34" charset="0"/>
                <a:cs typeface="Arial" panose="020B0604020202020204" pitchFamily="34" charset="0"/>
              </a:rPr>
              <a:t>Medición:</a:t>
            </a:r>
            <a:r>
              <a:rPr b="1" spc="-2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U,</a:t>
            </a:r>
            <a:r>
              <a:rPr b="1" spc="-2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I,</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kW,</a:t>
            </a:r>
            <a:r>
              <a:rPr b="1" spc="-20" dirty="0">
                <a:solidFill>
                  <a:srgbClr val="001F40"/>
                </a:solidFill>
                <a:latin typeface="Arial" panose="020B0604020202020204" pitchFamily="34" charset="0"/>
                <a:cs typeface="Arial" panose="020B0604020202020204" pitchFamily="34" charset="0"/>
              </a:rPr>
              <a:t> kVA</a:t>
            </a:r>
            <a:endParaRPr b="1" dirty="0">
              <a:latin typeface="Arial" panose="020B0604020202020204" pitchFamily="34" charset="0"/>
              <a:cs typeface="Arial" panose="020B0604020202020204" pitchFamily="34" charset="0"/>
            </a:endParaRPr>
          </a:p>
          <a:p>
            <a:pPr marL="88900" indent="-76835" algn="r">
              <a:spcBef>
                <a:spcPts val="370"/>
              </a:spcBef>
              <a:buChar char="•"/>
              <a:tabLst>
                <a:tab pos="89535" algn="l"/>
              </a:tabLst>
            </a:pPr>
            <a:r>
              <a:rPr b="1" spc="40" dirty="0">
                <a:solidFill>
                  <a:srgbClr val="001F40"/>
                </a:solidFill>
                <a:latin typeface="Arial" panose="020B0604020202020204" pitchFamily="34" charset="0"/>
                <a:cs typeface="Arial" panose="020B0604020202020204" pitchFamily="34" charset="0"/>
              </a:rPr>
              <a:t>Modbus</a:t>
            </a:r>
            <a:r>
              <a:rPr b="1" spc="-4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TCP/IP</a:t>
            </a:r>
            <a:endParaRPr b="1" dirty="0">
              <a:latin typeface="Arial" panose="020B0604020202020204" pitchFamily="34" charset="0"/>
              <a:cs typeface="Arial" panose="020B0604020202020204" pitchFamily="34" charset="0"/>
            </a:endParaRPr>
          </a:p>
        </p:txBody>
      </p:sp>
      <p:sp>
        <p:nvSpPr>
          <p:cNvPr id="9" name="object 9"/>
          <p:cNvSpPr txBox="1"/>
          <p:nvPr/>
        </p:nvSpPr>
        <p:spPr>
          <a:xfrm>
            <a:off x="284956" y="6342473"/>
            <a:ext cx="3945801" cy="4121000"/>
          </a:xfrm>
          <a:prstGeom prst="rect">
            <a:avLst/>
          </a:prstGeom>
        </p:spPr>
        <p:txBody>
          <a:bodyPr vert="horz" wrap="square" lIns="0" tIns="78105" rIns="0" bIns="0" rtlCol="0">
            <a:spAutoFit/>
          </a:bodyPr>
          <a:lstStyle/>
          <a:p>
            <a:pPr marL="12700" algn="r">
              <a:spcBef>
                <a:spcPts val="615"/>
              </a:spcBef>
            </a:pPr>
            <a:r>
              <a:rPr b="1" spc="30" dirty="0">
                <a:solidFill>
                  <a:srgbClr val="F27900"/>
                </a:solidFill>
                <a:latin typeface="Arial" panose="020B0604020202020204" pitchFamily="34" charset="0"/>
                <a:cs typeface="Arial" panose="020B0604020202020204" pitchFamily="34" charset="0"/>
              </a:rPr>
              <a:t>Transformador</a:t>
            </a:r>
            <a:r>
              <a:rPr b="1" spc="-20" dirty="0">
                <a:solidFill>
                  <a:srgbClr val="F27900"/>
                </a:solidFill>
                <a:latin typeface="Arial" panose="020B0604020202020204" pitchFamily="34" charset="0"/>
                <a:cs typeface="Arial" panose="020B0604020202020204" pitchFamily="34" charset="0"/>
              </a:rPr>
              <a:t> </a:t>
            </a:r>
            <a:r>
              <a:rPr b="1" spc="65" dirty="0">
                <a:solidFill>
                  <a:srgbClr val="F27900"/>
                </a:solidFill>
                <a:latin typeface="Arial" panose="020B0604020202020204" pitchFamily="34" charset="0"/>
                <a:cs typeface="Arial" panose="020B0604020202020204" pitchFamily="34" charset="0"/>
              </a:rPr>
              <a:t>MT/</a:t>
            </a:r>
            <a:r>
              <a:rPr b="1" spc="-40" dirty="0">
                <a:solidFill>
                  <a:srgbClr val="F27900"/>
                </a:solidFill>
                <a:latin typeface="Arial" panose="020B0604020202020204" pitchFamily="34" charset="0"/>
                <a:cs typeface="Arial" panose="020B0604020202020204" pitchFamily="34" charset="0"/>
              </a:rPr>
              <a:t>BT</a:t>
            </a:r>
            <a:endParaRPr b="1" dirty="0">
              <a:latin typeface="Arial" panose="020B0604020202020204" pitchFamily="34" charset="0"/>
              <a:cs typeface="Arial" panose="020B0604020202020204" pitchFamily="34" charset="0"/>
            </a:endParaRPr>
          </a:p>
          <a:p>
            <a:pPr marL="81280" indent="-69215" algn="r">
              <a:spcBef>
                <a:spcPts val="459"/>
              </a:spcBef>
              <a:buChar char="•"/>
              <a:tabLst>
                <a:tab pos="81915" algn="l"/>
              </a:tabLst>
            </a:pPr>
            <a:r>
              <a:rPr b="1" spc="15" dirty="0">
                <a:solidFill>
                  <a:srgbClr val="001F40"/>
                </a:solidFill>
                <a:latin typeface="Arial" panose="020B0604020202020204" pitchFamily="34" charset="0"/>
                <a:cs typeface="Arial" panose="020B0604020202020204" pitchFamily="34" charset="0"/>
              </a:rPr>
              <a:t>Tensión</a:t>
            </a:r>
            <a:r>
              <a:rPr b="1" spc="-30"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primaria:</a:t>
            </a:r>
            <a:r>
              <a:rPr b="1" spc="-3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11</a:t>
            </a:r>
            <a:r>
              <a:rPr b="1" spc="-3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85090" indent="-73025" algn="r">
              <a:spcBef>
                <a:spcPts val="430"/>
              </a:spcBef>
              <a:buChar char="•"/>
              <a:tabLst>
                <a:tab pos="85725" algn="l"/>
              </a:tabLst>
            </a:pPr>
            <a:r>
              <a:rPr b="1" spc="15" dirty="0">
                <a:solidFill>
                  <a:srgbClr val="001F40"/>
                </a:solidFill>
                <a:latin typeface="Arial" panose="020B0604020202020204" pitchFamily="34" charset="0"/>
                <a:cs typeface="Arial" panose="020B0604020202020204" pitchFamily="34" charset="0"/>
              </a:rPr>
              <a:t>Tensión</a:t>
            </a:r>
            <a:r>
              <a:rPr b="1" spc="-3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secundaria:</a:t>
            </a:r>
            <a:r>
              <a:rPr b="1" spc="-2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0,4</a:t>
            </a:r>
            <a:r>
              <a:rPr b="1" spc="-2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73025" indent="-60960" algn="r">
              <a:spcBef>
                <a:spcPts val="570"/>
              </a:spcBef>
              <a:buChar char="•"/>
              <a:tabLst>
                <a:tab pos="73660" algn="l"/>
              </a:tabLst>
            </a:pPr>
            <a:r>
              <a:rPr b="1" spc="10" dirty="0">
                <a:solidFill>
                  <a:srgbClr val="001F40"/>
                </a:solidFill>
                <a:latin typeface="Arial" panose="020B0604020202020204" pitchFamily="34" charset="0"/>
                <a:cs typeface="Arial" panose="020B0604020202020204" pitchFamily="34" charset="0"/>
              </a:rPr>
              <a:t>Potencia</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1,6</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MVA</a:t>
            </a:r>
            <a:endParaRPr b="1" dirty="0">
              <a:latin typeface="Arial" panose="020B0604020202020204" pitchFamily="34" charset="0"/>
              <a:cs typeface="Arial" panose="020B0604020202020204" pitchFamily="34" charset="0"/>
            </a:endParaRPr>
          </a:p>
          <a:p>
            <a:pPr marL="88900" indent="-76835" algn="r">
              <a:spcBef>
                <a:spcPts val="400"/>
              </a:spcBef>
              <a:buChar char="•"/>
              <a:tabLst>
                <a:tab pos="89535" algn="l"/>
              </a:tabLst>
            </a:pPr>
            <a:r>
              <a:rPr b="1" spc="-25" dirty="0">
                <a:solidFill>
                  <a:srgbClr val="001F40"/>
                </a:solidFill>
                <a:latin typeface="Arial" panose="020B0604020202020204" pitchFamily="34" charset="0"/>
                <a:cs typeface="Arial" panose="020B0604020202020204" pitchFamily="34" charset="0"/>
              </a:rPr>
              <a:t>Zsc:</a:t>
            </a:r>
            <a:r>
              <a:rPr b="1" spc="-3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6</a:t>
            </a:r>
            <a:r>
              <a:rPr b="1" spc="-35" dirty="0">
                <a:solidFill>
                  <a:srgbClr val="001F40"/>
                </a:solidFill>
                <a:latin typeface="Arial" panose="020B0604020202020204" pitchFamily="34" charset="0"/>
                <a:cs typeface="Arial" panose="020B0604020202020204" pitchFamily="34" charset="0"/>
              </a:rPr>
              <a:t> </a:t>
            </a:r>
            <a:r>
              <a:rPr b="1" spc="-60" dirty="0">
                <a:solidFill>
                  <a:srgbClr val="001F40"/>
                </a:solidFill>
                <a:latin typeface="Arial" panose="020B0604020202020204" pitchFamily="34" charset="0"/>
                <a:cs typeface="Arial" panose="020B0604020202020204" pitchFamily="34" charset="0"/>
              </a:rPr>
              <a:t>%</a:t>
            </a:r>
            <a:endParaRPr b="1" dirty="0">
              <a:latin typeface="Arial" panose="020B0604020202020204" pitchFamily="34" charset="0"/>
              <a:cs typeface="Arial" panose="020B0604020202020204" pitchFamily="34" charset="0"/>
            </a:endParaRPr>
          </a:p>
          <a:p>
            <a:pPr marL="76835" indent="-64769" algn="r">
              <a:spcBef>
                <a:spcPts val="509"/>
              </a:spcBef>
              <a:buChar char="•"/>
              <a:tabLst>
                <a:tab pos="77470" algn="l"/>
              </a:tabLst>
            </a:pPr>
            <a:r>
              <a:rPr b="1" spc="15" dirty="0">
                <a:solidFill>
                  <a:srgbClr val="001F40"/>
                </a:solidFill>
                <a:latin typeface="Arial" panose="020B0604020202020204" pitchFamily="34" charset="0"/>
                <a:cs typeface="Arial" panose="020B0604020202020204" pitchFamily="34" charset="0"/>
              </a:rPr>
              <a:t>Conexión</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bobinado:</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Dyn</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11</a:t>
            </a:r>
            <a:endParaRPr b="1" dirty="0">
              <a:latin typeface="Arial" panose="020B0604020202020204" pitchFamily="34" charset="0"/>
              <a:cs typeface="Arial" panose="020B0604020202020204" pitchFamily="34" charset="0"/>
            </a:endParaRPr>
          </a:p>
          <a:p>
            <a:pPr marL="69215" indent="-57150" algn="r">
              <a:spcBef>
                <a:spcPts val="640"/>
              </a:spcBef>
              <a:buChar char="•"/>
              <a:tabLst>
                <a:tab pos="69850" algn="l"/>
              </a:tabLst>
            </a:pPr>
            <a:r>
              <a:rPr b="1" spc="15" dirty="0">
                <a:solidFill>
                  <a:srgbClr val="001F40"/>
                </a:solidFill>
                <a:latin typeface="Arial" panose="020B0604020202020204" pitchFamily="34" charset="0"/>
                <a:cs typeface="Arial" panose="020B0604020202020204" pitchFamily="34" charset="0"/>
              </a:rPr>
              <a:t>Aislamiento:</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aceite</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mineral</a:t>
            </a:r>
            <a:endParaRPr b="1" dirty="0">
              <a:latin typeface="Arial" panose="020B0604020202020204" pitchFamily="34" charset="0"/>
              <a:cs typeface="Arial" panose="020B0604020202020204" pitchFamily="34" charset="0"/>
            </a:endParaRPr>
          </a:p>
          <a:p>
            <a:pPr marL="85090" indent="-73025" algn="r">
              <a:spcBef>
                <a:spcPts val="459"/>
              </a:spcBef>
              <a:buChar char="•"/>
              <a:tabLst>
                <a:tab pos="85725" algn="l"/>
              </a:tabLst>
            </a:pPr>
            <a:r>
              <a:rPr b="1" spc="10" dirty="0">
                <a:solidFill>
                  <a:srgbClr val="001F40"/>
                </a:solidFill>
                <a:latin typeface="Arial" panose="020B0604020202020204" pitchFamily="34" charset="0"/>
                <a:cs typeface="Arial" panose="020B0604020202020204" pitchFamily="34" charset="0"/>
              </a:rPr>
              <a:t>Buje:</a:t>
            </a:r>
            <a:r>
              <a:rPr b="1" spc="-5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Enchufable</a:t>
            </a:r>
            <a:endParaRPr b="1" dirty="0">
              <a:latin typeface="Arial" panose="020B0604020202020204" pitchFamily="34" charset="0"/>
              <a:cs typeface="Arial" panose="020B0604020202020204" pitchFamily="34" charset="0"/>
            </a:endParaRPr>
          </a:p>
          <a:p>
            <a:pPr marL="69215" indent="-57150" algn="r">
              <a:spcBef>
                <a:spcPts val="620"/>
              </a:spcBef>
              <a:buChar char="•"/>
              <a:tabLst>
                <a:tab pos="69850" algn="l"/>
              </a:tabLst>
            </a:pPr>
            <a:r>
              <a:rPr b="1" spc="15" dirty="0">
                <a:solidFill>
                  <a:srgbClr val="001F40"/>
                </a:solidFill>
                <a:latin typeface="Arial" panose="020B0604020202020204" pitchFamily="34" charset="0"/>
                <a:cs typeface="Arial" panose="020B0604020202020204" pitchFamily="34" charset="0"/>
              </a:rPr>
              <a:t>Refrigeración:</a:t>
            </a:r>
            <a:r>
              <a:rPr b="1" spc="-3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ONAN</a:t>
            </a:r>
            <a:endParaRPr b="1" dirty="0">
              <a:latin typeface="Arial" panose="020B0604020202020204" pitchFamily="34" charset="0"/>
              <a:cs typeface="Arial" panose="020B0604020202020204" pitchFamily="34" charset="0"/>
            </a:endParaRPr>
          </a:p>
          <a:p>
            <a:pPr marL="85090" indent="-73025" algn="r">
              <a:spcBef>
                <a:spcPts val="459"/>
              </a:spcBef>
              <a:buChar char="•"/>
              <a:tabLst>
                <a:tab pos="85725" algn="l"/>
              </a:tabLst>
            </a:pPr>
            <a:r>
              <a:rPr b="1" spc="25" dirty="0">
                <a:solidFill>
                  <a:srgbClr val="001F40"/>
                </a:solidFill>
                <a:latin typeface="Arial" panose="020B0604020202020204" pitchFamily="34" charset="0"/>
                <a:cs typeface="Arial" panose="020B0604020202020204" pitchFamily="34" charset="0"/>
              </a:rPr>
              <a:t>Instalación:</a:t>
            </a:r>
            <a:r>
              <a:rPr b="1" spc="-50"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exterior</a:t>
            </a:r>
            <a:endParaRPr b="1" dirty="0">
              <a:latin typeface="Arial" panose="020B0604020202020204" pitchFamily="34" charset="0"/>
              <a:cs typeface="Arial" panose="020B0604020202020204" pitchFamily="34" charset="0"/>
            </a:endParaRPr>
          </a:p>
          <a:p>
            <a:pPr marL="69215" indent="-57150" algn="r">
              <a:spcBef>
                <a:spcPts val="620"/>
              </a:spcBef>
              <a:buChar char="•"/>
              <a:tabLst>
                <a:tab pos="69850" algn="l"/>
              </a:tabLst>
            </a:pPr>
            <a:r>
              <a:rPr b="1" spc="5" dirty="0">
                <a:solidFill>
                  <a:srgbClr val="001F40"/>
                </a:solidFill>
                <a:latin typeface="Arial" panose="020B0604020202020204" pitchFamily="34" charset="0"/>
                <a:cs typeface="Arial" panose="020B0604020202020204" pitchFamily="34" charset="0"/>
              </a:rPr>
              <a:t>Puesta</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a</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tierra:</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TN-S</a:t>
            </a:r>
            <a:endParaRPr b="1" dirty="0">
              <a:latin typeface="Arial" panose="020B0604020202020204" pitchFamily="34" charset="0"/>
              <a:cs typeface="Arial" panose="020B0604020202020204" pitchFamily="34" charset="0"/>
            </a:endParaRPr>
          </a:p>
          <a:p>
            <a:pPr marL="88900" indent="-76835" algn="r">
              <a:spcBef>
                <a:spcPts val="409"/>
              </a:spcBef>
              <a:buChar char="•"/>
              <a:tabLst>
                <a:tab pos="89535" algn="l"/>
              </a:tabLst>
            </a:pPr>
            <a:r>
              <a:rPr b="1" spc="15" dirty="0">
                <a:solidFill>
                  <a:srgbClr val="001F40"/>
                </a:solidFill>
                <a:latin typeface="Arial" panose="020B0604020202020204" pitchFamily="34" charset="0"/>
                <a:cs typeface="Arial" panose="020B0604020202020204" pitchFamily="34" charset="0"/>
              </a:rPr>
              <a:t>Estándar:</a:t>
            </a:r>
            <a:r>
              <a:rPr b="1" spc="-10"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60076</a:t>
            </a:r>
            <a:endParaRPr b="1" dirty="0">
              <a:latin typeface="Arial" panose="020B0604020202020204" pitchFamily="34" charset="0"/>
              <a:cs typeface="Arial" panose="020B0604020202020204" pitchFamily="34" charset="0"/>
            </a:endParaRPr>
          </a:p>
        </p:txBody>
      </p:sp>
      <p:sp>
        <p:nvSpPr>
          <p:cNvPr id="14" name="Rectángulo 13"/>
          <p:cNvSpPr/>
          <p:nvPr/>
        </p:nvSpPr>
        <p:spPr>
          <a:xfrm>
            <a:off x="4704556" y="129215"/>
            <a:ext cx="13868400" cy="10248960"/>
          </a:xfrm>
          <a:prstGeom prst="rect">
            <a:avLst/>
          </a:prstGeom>
        </p:spPr>
        <p:txBody>
          <a:bodyPr wrap="square">
            <a:spAutoFit/>
          </a:bodyPr>
          <a:lstStyle/>
          <a:p>
            <a:pPr algn="just"/>
            <a:r>
              <a:rPr lang="es-ES" sz="2000" dirty="0">
                <a:latin typeface="Arial" panose="020B0604020202020204" pitchFamily="34" charset="0"/>
                <a:cs typeface="Arial" panose="020B0604020202020204" pitchFamily="34" charset="0"/>
              </a:rPr>
              <a:t>Este paquete construido en fábrica proporciona el costo más bajo, ya que se puede instalar en </a:t>
            </a:r>
            <a:r>
              <a:rPr lang="es-ES" sz="2000" dirty="0" smtClean="0">
                <a:latin typeface="Arial" panose="020B0604020202020204" pitchFamily="34" charset="0"/>
                <a:cs typeface="Arial" panose="020B0604020202020204" pitchFamily="34" charset="0"/>
              </a:rPr>
              <a:t>el exterior </a:t>
            </a:r>
            <a:r>
              <a:rPr lang="es-ES" sz="2000" dirty="0">
                <a:latin typeface="Arial" panose="020B0604020202020204" pitchFamily="34" charset="0"/>
                <a:cs typeface="Arial" panose="020B0604020202020204" pitchFamily="34" charset="0"/>
              </a:rPr>
              <a:t>sin necesidad de un edificio o trabajo en el sitio. La RTU tiene un indicador de paso de </a:t>
            </a:r>
            <a:r>
              <a:rPr lang="es-ES" sz="2000" dirty="0" smtClean="0">
                <a:latin typeface="Arial" panose="020B0604020202020204" pitchFamily="34" charset="0"/>
                <a:cs typeface="Arial" panose="020B0604020202020204" pitchFamily="34" charset="0"/>
              </a:rPr>
              <a:t>falla </a:t>
            </a:r>
            <a:r>
              <a:rPr lang="es-ES" sz="2000" dirty="0">
                <a:latin typeface="Arial" panose="020B0604020202020204" pitchFamily="34" charset="0"/>
                <a:cs typeface="Arial" panose="020B0604020202020204" pitchFamily="34" charset="0"/>
              </a:rPr>
              <a:t>(FPI) integral y permite la operación remota del interruptor automático desde el sistema de </a:t>
            </a:r>
            <a:r>
              <a:rPr lang="es-ES" sz="2000" dirty="0" smtClean="0">
                <a:latin typeface="Arial" panose="020B0604020202020204" pitchFamily="34" charset="0"/>
                <a:cs typeface="Arial" panose="020B0604020202020204" pitchFamily="34" charset="0"/>
              </a:rPr>
              <a:t>control </a:t>
            </a:r>
            <a:r>
              <a:rPr lang="es-ES" sz="2000" dirty="0">
                <a:latin typeface="Arial" panose="020B0604020202020204" pitchFamily="34" charset="0"/>
                <a:cs typeface="Arial" panose="020B0604020202020204" pitchFamily="34" charset="0"/>
              </a:rPr>
              <a:t>de la red eléctrica. Los productos recomendados por Schneider Electric son RM6 (unidades </a:t>
            </a:r>
            <a:r>
              <a:rPr lang="es-ES" sz="2000" dirty="0" smtClean="0">
                <a:latin typeface="Arial" panose="020B0604020202020204" pitchFamily="34" charset="0"/>
                <a:cs typeface="Arial" panose="020B0604020202020204" pitchFamily="34" charset="0"/>
              </a:rPr>
              <a:t>principales </a:t>
            </a:r>
            <a:r>
              <a:rPr lang="es-ES" sz="2000" dirty="0">
                <a:latin typeface="Arial" panose="020B0604020202020204" pitchFamily="34" charset="0"/>
                <a:cs typeface="Arial" panose="020B0604020202020204" pitchFamily="34" charset="0"/>
              </a:rPr>
              <a:t>de anillo IBI con 2 interruptores de red y un disyuntor), relé VIP40, transformador </a:t>
            </a:r>
          </a:p>
          <a:p>
            <a:pPr algn="just"/>
            <a:r>
              <a:rPr lang="es-ES" sz="2000" dirty="0">
                <a:latin typeface="Arial" panose="020B0604020202020204" pitchFamily="34" charset="0"/>
                <a:cs typeface="Arial" panose="020B0604020202020204" pitchFamily="34" charset="0"/>
              </a:rPr>
              <a:t>Minera e indicadores de paso de falla </a:t>
            </a:r>
            <a:r>
              <a:rPr lang="es-ES" sz="2000" dirty="0" err="1">
                <a:latin typeface="Arial" panose="020B0604020202020204" pitchFamily="34" charset="0"/>
                <a:cs typeface="Arial" panose="020B0604020202020204" pitchFamily="34" charset="0"/>
              </a:rPr>
              <a:t>Flite</a:t>
            </a:r>
            <a:r>
              <a:rPr lang="es-ES" sz="2000" dirty="0">
                <a:latin typeface="Arial" panose="020B0604020202020204" pitchFamily="34" charset="0"/>
                <a:cs typeface="Arial" panose="020B0604020202020204" pitchFamily="34" charset="0"/>
              </a:rPr>
              <a:t> 210. Las unidades principales de anillo RM6 se instalan </a:t>
            </a:r>
            <a:r>
              <a:rPr lang="es-ES" sz="2000" dirty="0" smtClean="0">
                <a:latin typeface="Arial" panose="020B0604020202020204" pitchFamily="34" charset="0"/>
                <a:cs typeface="Arial" panose="020B0604020202020204" pitchFamily="34" charset="0"/>
              </a:rPr>
              <a:t>en </a:t>
            </a:r>
            <a:r>
              <a:rPr lang="es-ES" sz="2000" dirty="0">
                <a:latin typeface="Arial" panose="020B0604020202020204" pitchFamily="34" charset="0"/>
                <a:cs typeface="Arial" panose="020B0604020202020204" pitchFamily="34" charset="0"/>
              </a:rPr>
              <a:t>un recinto adicional para permitir la instalación en exteriores. Las líneas aéreas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requieren </a:t>
            </a:r>
            <a:r>
              <a:rPr lang="es-ES" sz="2000" dirty="0">
                <a:latin typeface="Arial" panose="020B0604020202020204" pitchFamily="34" charset="0"/>
                <a:cs typeface="Arial" panose="020B0604020202020204" pitchFamily="34" charset="0"/>
              </a:rPr>
              <a:t>aisladores de 24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para lograr el BIL de 75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a 4000 m necesario para la coordinación </a:t>
            </a:r>
            <a:r>
              <a:rPr lang="es-ES" sz="2000" dirty="0" smtClean="0">
                <a:latin typeface="Arial" panose="020B0604020202020204" pitchFamily="34" charset="0"/>
                <a:cs typeface="Arial" panose="020B0604020202020204" pitchFamily="34" charset="0"/>
              </a:rPr>
              <a:t>del </a:t>
            </a:r>
            <a:r>
              <a:rPr lang="es-ES" sz="2000" dirty="0">
                <a:latin typeface="Arial" panose="020B0604020202020204" pitchFamily="34" charset="0"/>
                <a:cs typeface="Arial" panose="020B0604020202020204" pitchFamily="34" charset="0"/>
              </a:rPr>
              <a:t>aislamiento</a:t>
            </a:r>
            <a:r>
              <a:rPr lang="es-ES" sz="2000" dirty="0" smtClean="0">
                <a:latin typeface="Arial" panose="020B0604020202020204" pitchFamily="34" charset="0"/>
                <a:cs typeface="Arial" panose="020B0604020202020204" pitchFamily="34" charset="0"/>
              </a:rPr>
              <a:t>.</a:t>
            </a:r>
          </a:p>
          <a:p>
            <a:pPr algn="just"/>
            <a:r>
              <a:rPr lang="es-ES" sz="2000" b="1" dirty="0">
                <a:latin typeface="Arial" panose="020B0604020202020204" pitchFamily="34" charset="0"/>
                <a:cs typeface="Arial" panose="020B0604020202020204" pitchFamily="34" charset="0"/>
              </a:rPr>
              <a:t>TRANSFORMADOR MT/BT</a:t>
            </a:r>
          </a:p>
          <a:p>
            <a:pPr algn="just"/>
            <a:r>
              <a:rPr lang="es-ES" sz="2000" dirty="0">
                <a:latin typeface="Arial" panose="020B0604020202020204" pitchFamily="34" charset="0"/>
                <a:cs typeface="Arial" panose="020B0604020202020204" pitchFamily="34" charset="0"/>
              </a:rPr>
              <a:t>Los transformadores de MT/BT alimentan los cuadros de 400 V y VSD. Se utilizan transformadores </a:t>
            </a:r>
            <a:r>
              <a:rPr lang="es-ES" sz="2000" dirty="0" smtClean="0">
                <a:latin typeface="Arial" panose="020B0604020202020204" pitchFamily="34" charset="0"/>
                <a:cs typeface="Arial" panose="020B0604020202020204" pitchFamily="34" charset="0"/>
              </a:rPr>
              <a:t>con </a:t>
            </a:r>
            <a:r>
              <a:rPr lang="es-ES" sz="2000" dirty="0">
                <a:latin typeface="Arial" panose="020B0604020202020204" pitchFamily="34" charset="0"/>
                <a:cs typeface="Arial" panose="020B0604020202020204" pitchFamily="34" charset="0"/>
              </a:rPr>
              <a:t>aislamiento de aceite y enfriamiento natural (ONAN), ya que son más robustos y se adaptan </a:t>
            </a:r>
            <a:r>
              <a:rPr lang="es-ES" sz="2000" dirty="0" smtClean="0">
                <a:latin typeface="Arial" panose="020B0604020202020204" pitchFamily="34" charset="0"/>
                <a:cs typeface="Arial" panose="020B0604020202020204" pitchFamily="34" charset="0"/>
              </a:rPr>
              <a:t>mejor </a:t>
            </a:r>
            <a:r>
              <a:rPr lang="es-ES" sz="2000" dirty="0">
                <a:latin typeface="Arial" panose="020B0604020202020204" pitchFamily="34" charset="0"/>
                <a:cs typeface="Arial" panose="020B0604020202020204" pitchFamily="34" charset="0"/>
              </a:rPr>
              <a:t>a los entornos mineros hostiles. La instalación al aire libre permite una huella más pequeña </a:t>
            </a:r>
            <a:r>
              <a:rPr lang="es-ES" sz="2000" dirty="0" smtClean="0">
                <a:latin typeface="Arial" panose="020B0604020202020204" pitchFamily="34" charset="0"/>
                <a:cs typeface="Arial" panose="020B0604020202020204" pitchFamily="34" charset="0"/>
              </a:rPr>
              <a:t>y </a:t>
            </a:r>
            <a:r>
              <a:rPr lang="es-ES" sz="2000" dirty="0">
                <a:latin typeface="Arial" panose="020B0604020202020204" pitchFamily="34" charset="0"/>
                <a:cs typeface="Arial" panose="020B0604020202020204" pitchFamily="34" charset="0"/>
              </a:rPr>
              <a:t>un requisito HVAC reducido para las E-</a:t>
            </a:r>
            <a:r>
              <a:rPr lang="es-ES" sz="2000" dirty="0" err="1">
                <a:latin typeface="Arial" panose="020B0604020202020204" pitchFamily="34" charset="0"/>
                <a:cs typeface="Arial" panose="020B0604020202020204" pitchFamily="34" charset="0"/>
              </a:rPr>
              <a:t>houses</a:t>
            </a:r>
            <a:r>
              <a:rPr lang="es-ES" sz="2000" dirty="0" smtClean="0">
                <a:latin typeface="Arial" panose="020B0604020202020204" pitchFamily="34" charset="0"/>
                <a:cs typeface="Arial" panose="020B0604020202020204" pitchFamily="34" charset="0"/>
              </a:rPr>
              <a:t>.</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La </a:t>
            </a:r>
            <a:r>
              <a:rPr lang="es-ES" sz="2000" b="1" dirty="0">
                <a:latin typeface="Arial" panose="020B0604020202020204" pitchFamily="34" charset="0"/>
                <a:cs typeface="Arial" panose="020B0604020202020204" pitchFamily="34" charset="0"/>
              </a:rPr>
              <a:t>potencia del transformador está estandarizada para minimizar el costo de las unidades de repuesto.</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Los </a:t>
            </a:r>
            <a:r>
              <a:rPr lang="es-ES" sz="2000" b="1" dirty="0">
                <a:latin typeface="Arial" panose="020B0604020202020204" pitchFamily="34" charset="0"/>
                <a:cs typeface="Arial" panose="020B0604020202020204" pitchFamily="34" charset="0"/>
              </a:rPr>
              <a:t>transformadores de 11 </a:t>
            </a:r>
            <a:r>
              <a:rPr lang="es-ES" sz="2000" b="1" dirty="0" err="1">
                <a:latin typeface="Arial" panose="020B0604020202020204" pitchFamily="34" charset="0"/>
                <a:cs typeface="Arial" panose="020B0604020202020204" pitchFamily="34" charset="0"/>
              </a:rPr>
              <a:t>kV</a:t>
            </a:r>
            <a:r>
              <a:rPr lang="es-ES" sz="2000" b="1" dirty="0">
                <a:latin typeface="Arial" panose="020B0604020202020204" pitchFamily="34" charset="0"/>
                <a:cs typeface="Arial" panose="020B0604020202020204" pitchFamily="34" charset="0"/>
              </a:rPr>
              <a:t>/ 400 V tienen una potencia nominal de 1,6 MVA y </a:t>
            </a:r>
            <a:r>
              <a:rPr lang="es-ES" sz="2000" b="1" dirty="0" err="1">
                <a:latin typeface="Arial" panose="020B0604020202020204" pitchFamily="34" charset="0"/>
                <a:cs typeface="Arial" panose="020B0604020202020204" pitchFamily="34" charset="0"/>
              </a:rPr>
              <a:t>Zsc</a:t>
            </a:r>
            <a:r>
              <a:rPr lang="es-ES" sz="2000" b="1" dirty="0">
                <a:latin typeface="Arial" panose="020B0604020202020204" pitchFamily="34" charset="0"/>
                <a:cs typeface="Arial" panose="020B0604020202020204" pitchFamily="34" charset="0"/>
              </a:rPr>
              <a:t> 6% para </a:t>
            </a:r>
            <a:r>
              <a:rPr lang="es-ES" sz="2000" b="1" dirty="0" smtClean="0">
                <a:latin typeface="Arial" panose="020B0604020202020204" pitchFamily="34" charset="0"/>
                <a:cs typeface="Arial" panose="020B0604020202020204" pitchFamily="34" charset="0"/>
              </a:rPr>
              <a:t>mantener </a:t>
            </a:r>
            <a:r>
              <a:rPr lang="es-ES" sz="2000" b="1" dirty="0">
                <a:latin typeface="Arial" panose="020B0604020202020204" pitchFamily="34" charset="0"/>
                <a:cs typeface="Arial" panose="020B0604020202020204" pitchFamily="34" charset="0"/>
              </a:rPr>
              <a:t>In &lt; 2500 A e </a:t>
            </a:r>
            <a:r>
              <a:rPr lang="es-ES" sz="2000" b="1" dirty="0" err="1">
                <a:latin typeface="Arial" panose="020B0604020202020204" pitchFamily="34" charset="0"/>
                <a:cs typeface="Arial" panose="020B0604020202020204" pitchFamily="34" charset="0"/>
              </a:rPr>
              <a:t>Isc</a:t>
            </a:r>
            <a:r>
              <a:rPr lang="es-ES" sz="2000" b="1" dirty="0">
                <a:latin typeface="Arial" panose="020B0604020202020204" pitchFamily="34" charset="0"/>
                <a:cs typeface="Arial" panose="020B0604020202020204" pitchFamily="34" charset="0"/>
              </a:rPr>
              <a:t> &lt; 40 </a:t>
            </a:r>
            <a:r>
              <a:rPr lang="es-ES" sz="2000" b="1" dirty="0" err="1">
                <a:latin typeface="Arial" panose="020B0604020202020204" pitchFamily="34" charset="0"/>
                <a:cs typeface="Arial" panose="020B0604020202020204" pitchFamily="34" charset="0"/>
              </a:rPr>
              <a:t>kA</a:t>
            </a:r>
            <a:r>
              <a:rPr lang="es-ES" sz="2000" b="1" dirty="0">
                <a:latin typeface="Arial" panose="020B0604020202020204" pitchFamily="34" charset="0"/>
                <a:cs typeface="Arial" panose="020B0604020202020204" pitchFamily="34" charset="0"/>
              </a:rPr>
              <a:t> (incluyendo la contribución del motor de 400 V DOL). </a:t>
            </a:r>
          </a:p>
          <a:p>
            <a:pPr marL="800100" lvl="1"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Esta elección permite el uso de cuadros de distribución de 400 V rentables.</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Se </a:t>
            </a:r>
            <a:r>
              <a:rPr lang="es-ES" sz="2000" b="1" dirty="0">
                <a:latin typeface="Arial" panose="020B0604020202020204" pitchFamily="34" charset="0"/>
                <a:cs typeface="Arial" panose="020B0604020202020204" pitchFamily="34" charset="0"/>
              </a:rPr>
              <a:t>prefiere el devanado de aluminio al de cobre porque implica un menor costo, incluso si las </a:t>
            </a:r>
            <a:r>
              <a:rPr lang="es-ES" sz="2000" b="1" dirty="0" smtClean="0">
                <a:latin typeface="Arial" panose="020B0604020202020204" pitchFamily="34" charset="0"/>
                <a:cs typeface="Arial" panose="020B0604020202020204" pitchFamily="34" charset="0"/>
              </a:rPr>
              <a:t>dimensiones </a:t>
            </a:r>
            <a:r>
              <a:rPr lang="es-ES" sz="2000" b="1" dirty="0">
                <a:latin typeface="Arial" panose="020B0604020202020204" pitchFamily="34" charset="0"/>
                <a:cs typeface="Arial" panose="020B0604020202020204" pitchFamily="34" charset="0"/>
              </a:rPr>
              <a:t>son mayores.</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Los </a:t>
            </a:r>
            <a:r>
              <a:rPr lang="es-ES" sz="2000" b="1" dirty="0">
                <a:latin typeface="Arial" panose="020B0604020202020204" pitchFamily="34" charset="0"/>
                <a:cs typeface="Arial" panose="020B0604020202020204" pitchFamily="34" charset="0"/>
              </a:rPr>
              <a:t>transformadores de alta eficiencia son la mejor opción desde el punto de vista del TCO. Los </a:t>
            </a:r>
            <a:r>
              <a:rPr lang="es-ES" sz="2000" b="1" dirty="0" smtClean="0">
                <a:latin typeface="Arial" panose="020B0604020202020204" pitchFamily="34" charset="0"/>
                <a:cs typeface="Arial" panose="020B0604020202020204" pitchFamily="34" charset="0"/>
              </a:rPr>
              <a:t>ahorros </a:t>
            </a:r>
            <a:r>
              <a:rPr lang="es-ES" sz="2000" b="1" dirty="0">
                <a:latin typeface="Arial" panose="020B0604020202020204" pitchFamily="34" charset="0"/>
                <a:cs typeface="Arial" panose="020B0604020202020204" pitchFamily="34" charset="0"/>
              </a:rPr>
              <a:t>en OPEX resultantes de la reducción de pérdidas durante el ciclo de vida del transformador </a:t>
            </a:r>
            <a:r>
              <a:rPr lang="es-ES" sz="2000" b="1" dirty="0" smtClean="0">
                <a:latin typeface="Arial" panose="020B0604020202020204" pitchFamily="34" charset="0"/>
                <a:cs typeface="Arial" panose="020B0604020202020204" pitchFamily="34" charset="0"/>
              </a:rPr>
              <a:t>pueden </a:t>
            </a:r>
            <a:r>
              <a:rPr lang="es-ES" sz="2000" b="1" dirty="0">
                <a:latin typeface="Arial" panose="020B0604020202020204" pitchFamily="34" charset="0"/>
                <a:cs typeface="Arial" panose="020B0604020202020204" pitchFamily="34" charset="0"/>
              </a:rPr>
              <a:t>representar varias veces el CAPEX inicial</a:t>
            </a:r>
            <a:r>
              <a:rPr lang="es-ES" sz="2000" b="1" dirty="0" smtClean="0">
                <a:latin typeface="Arial" panose="020B0604020202020204" pitchFamily="34" charset="0"/>
                <a:cs typeface="Arial" panose="020B0604020202020204" pitchFamily="34" charset="0"/>
              </a:rPr>
              <a:t>.</a:t>
            </a:r>
          </a:p>
          <a:p>
            <a:pPr algn="just"/>
            <a:endParaRPr lang="es-ES" sz="2000" b="1"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Reducción de altitud</a:t>
            </a:r>
          </a:p>
          <a:p>
            <a:pPr algn="just"/>
            <a:r>
              <a:rPr lang="es-ES" sz="2000" dirty="0">
                <a:latin typeface="Arial" panose="020B0604020202020204" pitchFamily="34" charset="0"/>
                <a:cs typeface="Arial" panose="020B0604020202020204" pitchFamily="34" charset="0"/>
              </a:rPr>
              <a:t>Para transformadores llenos de líquido, los devanados están sumergidos en aceite, mientras que el </a:t>
            </a:r>
            <a:r>
              <a:rPr lang="es-ES" sz="2000" dirty="0" smtClean="0">
                <a:latin typeface="Arial" panose="020B0604020202020204" pitchFamily="34" charset="0"/>
                <a:cs typeface="Arial" panose="020B0604020202020204" pitchFamily="34" charset="0"/>
              </a:rPr>
              <a:t>aislamiento </a:t>
            </a:r>
            <a:r>
              <a:rPr lang="es-ES" sz="2000" dirty="0">
                <a:latin typeface="Arial" panose="020B0604020202020204" pitchFamily="34" charset="0"/>
                <a:cs typeface="Arial" panose="020B0604020202020204" pitchFamily="34" charset="0"/>
              </a:rPr>
              <a:t>interno no se ve afectado por las condiciones del aire ambiente. Solo los </a:t>
            </a:r>
            <a:r>
              <a:rPr lang="es-ES" sz="2000" dirty="0" err="1">
                <a:latin typeface="Arial" panose="020B0604020202020204" pitchFamily="34" charset="0"/>
                <a:cs typeface="Arial" panose="020B0604020202020204" pitchFamily="34" charset="0"/>
              </a:rPr>
              <a:t>bushings</a:t>
            </a:r>
            <a:r>
              <a:rPr lang="es-ES" sz="2000" dirty="0">
                <a:latin typeface="Arial" panose="020B0604020202020204" pitchFamily="34" charset="0"/>
                <a:cs typeface="Arial" panose="020B0604020202020204" pitchFamily="34" charset="0"/>
              </a:rPr>
              <a:t> y los </a:t>
            </a:r>
            <a:r>
              <a:rPr lang="es-ES" sz="2000" dirty="0" smtClean="0">
                <a:latin typeface="Arial" panose="020B0604020202020204" pitchFamily="34" charset="0"/>
                <a:cs typeface="Arial" panose="020B0604020202020204" pitchFamily="34" charset="0"/>
              </a:rPr>
              <a:t>juegos </a:t>
            </a:r>
            <a:r>
              <a:rPr lang="es-ES" sz="2000" dirty="0">
                <a:latin typeface="Arial" panose="020B0604020202020204" pitchFamily="34" charset="0"/>
                <a:cs typeface="Arial" panose="020B0604020202020204" pitchFamily="34" charset="0"/>
              </a:rPr>
              <a:t>externos requieren un mayor nivel de aislamiento para cumplir con el sistema </a:t>
            </a:r>
            <a:r>
              <a:rPr lang="es-ES" sz="2000" dirty="0" err="1" smtClean="0">
                <a:latin typeface="Arial" panose="020B0604020202020204" pitchFamily="34" charset="0"/>
                <a:cs typeface="Arial" panose="020B0604020202020204" pitchFamily="34" charset="0"/>
              </a:rPr>
              <a:t>BIL.La</a:t>
            </a:r>
            <a:r>
              <a:rPr lang="es-ES" sz="2000" dirty="0" smtClean="0">
                <a:latin typeface="Arial" panose="020B0604020202020204" pitchFamily="34" charset="0"/>
                <a:cs typeface="Arial" panose="020B0604020202020204" pitchFamily="34" charset="0"/>
              </a:rPr>
              <a:t> </a:t>
            </a:r>
            <a:r>
              <a:rPr lang="es-ES" sz="2000" dirty="0">
                <a:latin typeface="Arial" panose="020B0604020202020204" pitchFamily="34" charset="0"/>
                <a:cs typeface="Arial" panose="020B0604020202020204" pitchFamily="34" charset="0"/>
              </a:rPr>
              <a:t>norma IEC 60076-3 establece que las distancias exteriores deben incrementarse en un 1% </a:t>
            </a:r>
            <a:r>
              <a:rPr lang="es-ES" sz="2000" dirty="0" smtClean="0">
                <a:latin typeface="Arial" panose="020B0604020202020204" pitchFamily="34" charset="0"/>
                <a:cs typeface="Arial" panose="020B0604020202020204" pitchFamily="34" charset="0"/>
              </a:rPr>
              <a:t>cada </a:t>
            </a:r>
            <a:r>
              <a:rPr lang="es-ES" sz="2000" dirty="0">
                <a:latin typeface="Arial" panose="020B0604020202020204" pitchFamily="34" charset="0"/>
                <a:cs typeface="Arial" panose="020B0604020202020204" pitchFamily="34" charset="0"/>
              </a:rPr>
              <a:t>100 m. Para evitar este impacto, se pueden utilizar casquillos </a:t>
            </a:r>
            <a:r>
              <a:rPr lang="es-ES" sz="2000" dirty="0" err="1">
                <a:latin typeface="Arial" panose="020B0604020202020204" pitchFamily="34" charset="0"/>
                <a:cs typeface="Arial" panose="020B0604020202020204" pitchFamily="34" charset="0"/>
              </a:rPr>
              <a:t>enchufables</a:t>
            </a:r>
            <a:r>
              <a:rPr lang="es-ES" sz="2000" dirty="0">
                <a:latin typeface="Arial" panose="020B0604020202020204" pitchFamily="34" charset="0"/>
                <a:cs typeface="Arial" panose="020B0604020202020204" pitchFamily="34" charset="0"/>
              </a:rPr>
              <a:t> en lugar de </a:t>
            </a:r>
            <a:r>
              <a:rPr lang="es-ES" sz="2000" dirty="0" smtClean="0">
                <a:latin typeface="Arial" panose="020B0604020202020204" pitchFamily="34" charset="0"/>
                <a:cs typeface="Arial" panose="020B0604020202020204" pitchFamily="34" charset="0"/>
              </a:rPr>
              <a:t>aisladores </a:t>
            </a:r>
            <a:r>
              <a:rPr lang="es-ES" sz="2000" dirty="0">
                <a:latin typeface="Arial" panose="020B0604020202020204" pitchFamily="34" charset="0"/>
                <a:cs typeface="Arial" panose="020B0604020202020204" pitchFamily="34" charset="0"/>
              </a:rPr>
              <a:t>de porcelana.</a:t>
            </a:r>
          </a:p>
          <a:p>
            <a:pPr algn="just"/>
            <a:r>
              <a:rPr lang="es-ES" sz="2000" dirty="0">
                <a:latin typeface="Arial" panose="020B0604020202020204" pitchFamily="34" charset="0"/>
                <a:cs typeface="Arial" panose="020B0604020202020204" pitchFamily="34" charset="0"/>
              </a:rPr>
              <a:t>Se requiere una reducción térmica ya que el enfriamiento natural del transformador será menos </a:t>
            </a:r>
            <a:r>
              <a:rPr lang="es-ES" sz="2000" dirty="0" smtClean="0">
                <a:latin typeface="Arial" panose="020B0604020202020204" pitchFamily="34" charset="0"/>
                <a:cs typeface="Arial" panose="020B0604020202020204" pitchFamily="34" charset="0"/>
              </a:rPr>
              <a:t>eficiente</a:t>
            </a:r>
            <a:r>
              <a:rPr lang="es-ES" sz="2000" dirty="0">
                <a:latin typeface="Arial" panose="020B0604020202020204" pitchFamily="34" charset="0"/>
                <a:cs typeface="Arial" panose="020B0604020202020204" pitchFamily="34" charset="0"/>
              </a:rPr>
              <a:t>. Según IEC 60076-2, el aumento de la temperatura del devanado de los </a:t>
            </a:r>
            <a:r>
              <a:rPr lang="es-ES" sz="2000" dirty="0" smtClean="0">
                <a:latin typeface="Arial" panose="020B0604020202020204" pitchFamily="34" charset="0"/>
                <a:cs typeface="Arial" panose="020B0604020202020204" pitchFamily="34" charset="0"/>
              </a:rPr>
              <a:t>transformadores </a:t>
            </a:r>
            <a:r>
              <a:rPr lang="es-ES" sz="2000" dirty="0">
                <a:latin typeface="Arial" panose="020B0604020202020204" pitchFamily="34" charset="0"/>
                <a:cs typeface="Arial" panose="020B0604020202020204" pitchFamily="34" charset="0"/>
              </a:rPr>
              <a:t>de aceite debe reducirse en 1°K / 400 m. Esto se puede compensar con una </a:t>
            </a:r>
            <a:r>
              <a:rPr lang="es-ES" sz="2000" dirty="0" smtClean="0">
                <a:latin typeface="Arial" panose="020B0604020202020204" pitchFamily="34" charset="0"/>
                <a:cs typeface="Arial" panose="020B0604020202020204" pitchFamily="34" charset="0"/>
              </a:rPr>
              <a:t>temperatura </a:t>
            </a:r>
            <a:r>
              <a:rPr lang="es-ES" sz="2000" dirty="0">
                <a:latin typeface="Arial" panose="020B0604020202020204" pitchFamily="34" charset="0"/>
                <a:cs typeface="Arial" panose="020B0604020202020204" pitchFamily="34" charset="0"/>
              </a:rPr>
              <a:t>ambiente más baja a gran altura.</a:t>
            </a:r>
          </a:p>
          <a:p>
            <a:pPr algn="just"/>
            <a:r>
              <a:rPr lang="es-ES" sz="2000" dirty="0">
                <a:latin typeface="Arial" panose="020B0604020202020204" pitchFamily="34" charset="0"/>
                <a:cs typeface="Arial" panose="020B0604020202020204" pitchFamily="34" charset="0"/>
              </a:rPr>
              <a:t>Los productos de Schneider Electric utilizados son transformadores sumergidos en aceite de Minera con bujes </a:t>
            </a:r>
            <a:r>
              <a:rPr lang="es-ES" sz="2000" dirty="0" err="1" smtClean="0">
                <a:latin typeface="Arial" panose="020B0604020202020204" pitchFamily="34" charset="0"/>
                <a:cs typeface="Arial" panose="020B0604020202020204" pitchFamily="34" charset="0"/>
              </a:rPr>
              <a:t>enchufables</a:t>
            </a:r>
            <a:endParaRPr lang="es-ES" sz="20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3136717" y="719920"/>
            <a:ext cx="5283839" cy="5470801"/>
          </a:xfrm>
          <a:custGeom>
            <a:avLst/>
            <a:gdLst/>
            <a:ahLst/>
            <a:cxnLst/>
            <a:rect l="l" t="t" r="r" b="b"/>
            <a:pathLst>
              <a:path w="2513965" h="3303270">
                <a:moveTo>
                  <a:pt x="0" y="3303016"/>
                </a:moveTo>
                <a:lnTo>
                  <a:pt x="2513660" y="3303016"/>
                </a:lnTo>
              </a:path>
              <a:path w="2513965" h="3303270">
                <a:moveTo>
                  <a:pt x="2513660" y="0"/>
                </a:moveTo>
                <a:lnTo>
                  <a:pt x="0" y="0"/>
                </a:lnTo>
                <a:lnTo>
                  <a:pt x="0" y="3303016"/>
                </a:lnTo>
              </a:path>
            </a:pathLst>
          </a:custGeom>
          <a:ln w="12700">
            <a:solidFill>
              <a:srgbClr val="F5821F"/>
            </a:solidFill>
          </a:ln>
        </p:spPr>
        <p:txBody>
          <a:bodyPr wrap="square" lIns="0" tIns="0" rIns="0" bIns="0" rtlCol="0"/>
          <a:lstStyle/>
          <a:p>
            <a:endParaRPr/>
          </a:p>
        </p:txBody>
      </p:sp>
      <p:sp>
        <p:nvSpPr>
          <p:cNvPr id="5" name="object 5"/>
          <p:cNvSpPr txBox="1"/>
          <p:nvPr/>
        </p:nvSpPr>
        <p:spPr>
          <a:xfrm>
            <a:off x="261549" y="348025"/>
            <a:ext cx="11605807" cy="743793"/>
          </a:xfrm>
          <a:prstGeom prst="rect">
            <a:avLst/>
          </a:prstGeom>
        </p:spPr>
        <p:txBody>
          <a:bodyPr vert="horz" wrap="square" lIns="0" tIns="12700" rIns="0" bIns="0" rtlCol="0">
            <a:spAutoFit/>
          </a:bodyPr>
          <a:lstStyle/>
          <a:p>
            <a:pPr marL="12700" algn="just">
              <a:spcBef>
                <a:spcPts val="100"/>
              </a:spcBef>
            </a:pPr>
            <a:r>
              <a:rPr sz="2000" b="1" spc="20" dirty="0">
                <a:solidFill>
                  <a:srgbClr val="001F40"/>
                </a:solidFill>
                <a:latin typeface="Arial" panose="020B0604020202020204" pitchFamily="34" charset="0"/>
                <a:cs typeface="Arial" panose="020B0604020202020204" pitchFamily="34" charset="0"/>
              </a:rPr>
              <a:t>CONEXIÓN</a:t>
            </a:r>
            <a:r>
              <a:rPr sz="2000" b="1" spc="-25" dirty="0">
                <a:solidFill>
                  <a:srgbClr val="001F40"/>
                </a:solidFill>
                <a:latin typeface="Arial" panose="020B0604020202020204" pitchFamily="34" charset="0"/>
                <a:cs typeface="Arial" panose="020B0604020202020204" pitchFamily="34" charset="0"/>
              </a:rPr>
              <a:t> </a:t>
            </a:r>
            <a:r>
              <a:rPr sz="2000" b="1" spc="-5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MOTORES</a:t>
            </a:r>
            <a:r>
              <a:rPr sz="2000" b="1" spc="-25" dirty="0">
                <a:solidFill>
                  <a:srgbClr val="001F40"/>
                </a:solidFill>
                <a:latin typeface="Arial" panose="020B0604020202020204" pitchFamily="34" charset="0"/>
                <a:cs typeface="Arial" panose="020B0604020202020204" pitchFamily="34" charset="0"/>
              </a:rPr>
              <a:t> </a:t>
            </a:r>
            <a:r>
              <a:rPr sz="2000" b="1" spc="-55" dirty="0">
                <a:solidFill>
                  <a:srgbClr val="001F40"/>
                </a:solidFill>
                <a:latin typeface="Arial" panose="020B0604020202020204" pitchFamily="34" charset="0"/>
                <a:cs typeface="Arial" panose="020B0604020202020204" pitchFamily="34" charset="0"/>
              </a:rPr>
              <a:t>Y</a:t>
            </a:r>
            <a:r>
              <a:rPr sz="2000" b="1" spc="-25" dirty="0">
                <a:solidFill>
                  <a:srgbClr val="001F40"/>
                </a:solidFill>
                <a:latin typeface="Arial" panose="020B0604020202020204" pitchFamily="34" charset="0"/>
                <a:cs typeface="Arial" panose="020B0604020202020204" pitchFamily="34" charset="0"/>
              </a:rPr>
              <a:t> </a:t>
            </a:r>
            <a:r>
              <a:rPr sz="2000" b="1" spc="45" dirty="0">
                <a:solidFill>
                  <a:srgbClr val="001F40"/>
                </a:solidFill>
                <a:latin typeface="Arial" panose="020B0604020202020204" pitchFamily="34" charset="0"/>
                <a:cs typeface="Arial" panose="020B0604020202020204" pitchFamily="34" charset="0"/>
              </a:rPr>
              <a:t>MODO</a:t>
            </a:r>
            <a:r>
              <a:rPr sz="2000" b="1" spc="-25" dirty="0">
                <a:solidFill>
                  <a:srgbClr val="001F40"/>
                </a:solidFill>
                <a:latin typeface="Arial" panose="020B0604020202020204" pitchFamily="34" charset="0"/>
                <a:cs typeface="Arial" panose="020B0604020202020204" pitchFamily="34" charset="0"/>
              </a:rPr>
              <a:t> </a:t>
            </a:r>
            <a:r>
              <a:rPr sz="2000" b="1" spc="-55"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CONTROL</a:t>
            </a:r>
            <a:endParaRPr sz="2000" dirty="0">
              <a:latin typeface="Arial" panose="020B0604020202020204" pitchFamily="34" charset="0"/>
              <a:cs typeface="Arial" panose="020B0604020202020204" pitchFamily="34" charset="0"/>
            </a:endParaRPr>
          </a:p>
          <a:p>
            <a:pPr marL="12700" algn="just">
              <a:spcBef>
                <a:spcPts val="940"/>
              </a:spcBef>
            </a:pPr>
            <a:r>
              <a:rPr sz="2000" spc="-10" dirty="0">
                <a:solidFill>
                  <a:srgbClr val="001F40"/>
                </a:solidFill>
                <a:latin typeface="Arial" panose="020B0604020202020204" pitchFamily="34" charset="0"/>
                <a:cs typeface="Arial" panose="020B0604020202020204" pitchFamily="34" charset="0"/>
              </a:rPr>
              <a:t>Las</a:t>
            </a:r>
            <a:r>
              <a:rPr sz="200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principales</a:t>
            </a:r>
            <a:r>
              <a:rPr sz="2000"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cargas</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motor</a:t>
            </a:r>
            <a:r>
              <a:rPr sz="200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del</a:t>
            </a:r>
            <a:r>
              <a:rPr sz="200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proceso</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producción</a:t>
            </a:r>
            <a:r>
              <a:rPr sz="2000" dirty="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se</a:t>
            </a:r>
            <a:r>
              <a:rPr sz="200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enumeran</a:t>
            </a:r>
            <a:r>
              <a:rPr sz="2000" dirty="0">
                <a:solidFill>
                  <a:srgbClr val="001F40"/>
                </a:solidFill>
                <a:latin typeface="Arial" panose="020B0604020202020204" pitchFamily="34" charset="0"/>
                <a:cs typeface="Arial" panose="020B0604020202020204" pitchFamily="34" charset="0"/>
              </a:rPr>
              <a:t> a </a:t>
            </a:r>
            <a:r>
              <a:rPr sz="2000" spc="20" dirty="0">
                <a:solidFill>
                  <a:srgbClr val="001F40"/>
                </a:solidFill>
                <a:latin typeface="Arial" panose="020B0604020202020204" pitchFamily="34" charset="0"/>
                <a:cs typeface="Arial" panose="020B0604020202020204" pitchFamily="34" charset="0"/>
              </a:rPr>
              <a:t>continuación.</a:t>
            </a:r>
            <a:endParaRPr sz="2000" dirty="0">
              <a:latin typeface="Arial" panose="020B0604020202020204" pitchFamily="34" charset="0"/>
              <a:cs typeface="Arial" panose="020B0604020202020204" pitchFamily="34" charset="0"/>
            </a:endParaRPr>
          </a:p>
        </p:txBody>
      </p:sp>
      <p:sp>
        <p:nvSpPr>
          <p:cNvPr id="14" name="object 14"/>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38100">
              <a:spcBef>
                <a:spcPts val="155"/>
              </a:spcBef>
            </a:pPr>
            <a:fld id="{81D60167-4931-47E6-BA6A-407CBD079E47}" type="slidenum">
              <a:rPr spc="10" dirty="0"/>
              <a:pPr marL="38100">
                <a:spcBef>
                  <a:spcPts val="155"/>
                </a:spcBef>
              </a:pPr>
              <a:t>16</a:t>
            </a:fld>
            <a:endParaRPr spc="10" dirty="0"/>
          </a:p>
        </p:txBody>
      </p:sp>
      <p:sp>
        <p:nvSpPr>
          <p:cNvPr id="6" name="object 6"/>
          <p:cNvSpPr txBox="1"/>
          <p:nvPr/>
        </p:nvSpPr>
        <p:spPr>
          <a:xfrm>
            <a:off x="14217648" y="9692108"/>
            <a:ext cx="2434274" cy="628377"/>
          </a:xfrm>
          <a:prstGeom prst="rect">
            <a:avLst/>
          </a:prstGeom>
        </p:spPr>
        <p:txBody>
          <a:bodyPr vert="horz" wrap="square" lIns="0" tIns="12700" rIns="0" bIns="0" rtlCol="0">
            <a:spAutoFit/>
          </a:bodyPr>
          <a:lstStyle/>
          <a:p>
            <a:pPr marL="12700" algn="ctr">
              <a:spcBef>
                <a:spcPts val="100"/>
              </a:spcBef>
            </a:pPr>
            <a:r>
              <a:rPr sz="2000" b="1" spc="10" dirty="0">
                <a:solidFill>
                  <a:srgbClr val="001F40"/>
                </a:solidFill>
                <a:latin typeface="Arial"/>
                <a:cs typeface="Arial"/>
              </a:rPr>
              <a:t>Tabla</a:t>
            </a:r>
            <a:r>
              <a:rPr sz="2000" b="1" spc="-20" dirty="0">
                <a:solidFill>
                  <a:srgbClr val="001F40"/>
                </a:solidFill>
                <a:latin typeface="Arial"/>
                <a:cs typeface="Arial"/>
              </a:rPr>
              <a:t> </a:t>
            </a:r>
            <a:r>
              <a:rPr sz="2000" b="1" spc="5" dirty="0">
                <a:solidFill>
                  <a:srgbClr val="001F40"/>
                </a:solidFill>
                <a:latin typeface="Arial"/>
                <a:cs typeface="Arial"/>
              </a:rPr>
              <a:t>3.</a:t>
            </a:r>
            <a:r>
              <a:rPr sz="2000" b="1" spc="-15" dirty="0">
                <a:solidFill>
                  <a:srgbClr val="001F40"/>
                </a:solidFill>
                <a:latin typeface="Arial"/>
                <a:cs typeface="Arial"/>
              </a:rPr>
              <a:t> </a:t>
            </a:r>
            <a:r>
              <a:rPr sz="2000" b="1" spc="20" dirty="0">
                <a:solidFill>
                  <a:srgbClr val="001F40"/>
                </a:solidFill>
                <a:latin typeface="Arial"/>
                <a:cs typeface="Arial"/>
              </a:rPr>
              <a:t>Motores</a:t>
            </a:r>
            <a:r>
              <a:rPr sz="2000" b="1" spc="-15" dirty="0">
                <a:solidFill>
                  <a:srgbClr val="001F40"/>
                </a:solidFill>
                <a:latin typeface="Arial"/>
                <a:cs typeface="Arial"/>
              </a:rPr>
              <a:t> </a:t>
            </a:r>
            <a:r>
              <a:rPr sz="2000" b="1" spc="10" dirty="0">
                <a:solidFill>
                  <a:srgbClr val="001F40"/>
                </a:solidFill>
                <a:latin typeface="Arial"/>
                <a:cs typeface="Arial"/>
              </a:rPr>
              <a:t>principales</a:t>
            </a:r>
            <a:endParaRPr sz="2000" b="1" dirty="0">
              <a:latin typeface="Arial"/>
              <a:cs typeface="Arial"/>
            </a:endParaRPr>
          </a:p>
        </p:txBody>
      </p:sp>
      <p:sp>
        <p:nvSpPr>
          <p:cNvPr id="12" name="object 12"/>
          <p:cNvSpPr txBox="1"/>
          <p:nvPr/>
        </p:nvSpPr>
        <p:spPr>
          <a:xfrm>
            <a:off x="13362636" y="732818"/>
            <a:ext cx="7142957" cy="5457904"/>
          </a:xfrm>
          <a:prstGeom prst="rect">
            <a:avLst/>
          </a:prstGeom>
        </p:spPr>
        <p:txBody>
          <a:bodyPr vert="horz" wrap="square" lIns="0" tIns="12700" rIns="0" bIns="0" rtlCol="0">
            <a:spAutoFit/>
          </a:bodyPr>
          <a:lstStyle/>
          <a:p>
            <a:pPr marL="12700">
              <a:spcBef>
                <a:spcPts val="100"/>
              </a:spcBef>
            </a:pPr>
            <a:r>
              <a:rPr b="1" spc="-35" dirty="0">
                <a:solidFill>
                  <a:srgbClr val="F27900"/>
                </a:solidFill>
                <a:latin typeface="Arial" panose="020B0604020202020204" pitchFamily="34" charset="0"/>
                <a:cs typeface="Arial" panose="020B0604020202020204" pitchFamily="34" charset="0"/>
              </a:rPr>
              <a:t>VSD</a:t>
            </a:r>
            <a:r>
              <a:rPr b="1" spc="-20" dirty="0">
                <a:solidFill>
                  <a:srgbClr val="F27900"/>
                </a:solidFill>
                <a:latin typeface="Arial" panose="020B0604020202020204" pitchFamily="34" charset="0"/>
                <a:cs typeface="Arial" panose="020B0604020202020204" pitchFamily="34" charset="0"/>
              </a:rPr>
              <a:t> </a:t>
            </a:r>
            <a:r>
              <a:rPr b="1" spc="20" dirty="0">
                <a:solidFill>
                  <a:srgbClr val="F27900"/>
                </a:solidFill>
                <a:latin typeface="Arial" panose="020B0604020202020204" pitchFamily="34" charset="0"/>
                <a:cs typeface="Arial" panose="020B0604020202020204" pitchFamily="34" charset="0"/>
              </a:rPr>
              <a:t>de</a:t>
            </a:r>
            <a:r>
              <a:rPr b="1" spc="-20" dirty="0">
                <a:solidFill>
                  <a:srgbClr val="F27900"/>
                </a:solidFill>
                <a:latin typeface="Arial" panose="020B0604020202020204" pitchFamily="34" charset="0"/>
                <a:cs typeface="Arial" panose="020B0604020202020204" pitchFamily="34" charset="0"/>
              </a:rPr>
              <a:t> </a:t>
            </a:r>
            <a:r>
              <a:rPr b="1" spc="35" dirty="0">
                <a:solidFill>
                  <a:srgbClr val="F27900"/>
                </a:solidFill>
                <a:latin typeface="Arial" panose="020B0604020202020204" pitchFamily="34" charset="0"/>
                <a:cs typeface="Arial" panose="020B0604020202020204" pitchFamily="34" charset="0"/>
              </a:rPr>
              <a:t>MV</a:t>
            </a:r>
            <a:endParaRPr b="1" dirty="0">
              <a:latin typeface="Arial" panose="020B0604020202020204" pitchFamily="34" charset="0"/>
              <a:cs typeface="Arial" panose="020B0604020202020204" pitchFamily="34" charset="0"/>
            </a:endParaRPr>
          </a:p>
          <a:p>
            <a:pPr marL="69215" indent="-57150">
              <a:spcBef>
                <a:spcPts val="630"/>
              </a:spcBef>
              <a:buChar char="•"/>
              <a:tabLst>
                <a:tab pos="69850" algn="l"/>
              </a:tabLst>
            </a:pPr>
            <a:r>
              <a:rPr b="1" spc="10" dirty="0">
                <a:solidFill>
                  <a:srgbClr val="001F40"/>
                </a:solidFill>
                <a:latin typeface="Arial" panose="020B0604020202020204" pitchFamily="34" charset="0"/>
                <a:cs typeface="Arial" panose="020B0604020202020204" pitchFamily="34" charset="0"/>
              </a:rPr>
              <a:t>Tensión</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entrada:</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11</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69215" indent="-57150">
              <a:spcBef>
                <a:spcPts val="660"/>
              </a:spcBef>
              <a:buChar char="•"/>
              <a:tabLst>
                <a:tab pos="69850" algn="l"/>
              </a:tabLst>
            </a:pPr>
            <a:r>
              <a:rPr b="1" spc="10" dirty="0">
                <a:solidFill>
                  <a:srgbClr val="001F40"/>
                </a:solidFill>
                <a:latin typeface="Arial" panose="020B0604020202020204" pitchFamily="34" charset="0"/>
                <a:cs typeface="Arial" panose="020B0604020202020204" pitchFamily="34" charset="0"/>
              </a:rPr>
              <a:t>Potencia</a:t>
            </a:r>
            <a:r>
              <a:rPr b="1" spc="-1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del</a:t>
            </a:r>
            <a:r>
              <a:rPr b="1" spc="-10"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motor:</a:t>
            </a:r>
            <a:r>
              <a:rPr b="1" spc="-1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1,5</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MW</a:t>
            </a:r>
            <a:endParaRPr b="1" dirty="0">
              <a:latin typeface="Arial" panose="020B0604020202020204" pitchFamily="34" charset="0"/>
              <a:cs typeface="Arial" panose="020B0604020202020204" pitchFamily="34" charset="0"/>
            </a:endParaRPr>
          </a:p>
          <a:p>
            <a:pPr marL="73025" indent="-60960">
              <a:spcBef>
                <a:spcPts val="610"/>
              </a:spcBef>
              <a:buChar char="•"/>
              <a:tabLst>
                <a:tab pos="73660" algn="l"/>
              </a:tabLst>
            </a:pPr>
            <a:r>
              <a:rPr b="1" spc="10" dirty="0">
                <a:solidFill>
                  <a:srgbClr val="001F40"/>
                </a:solidFill>
                <a:latin typeface="Arial" panose="020B0604020202020204" pitchFamily="34" charset="0"/>
                <a:cs typeface="Arial" panose="020B0604020202020204" pitchFamily="34" charset="0"/>
              </a:rPr>
              <a:t>Tensión</a:t>
            </a:r>
            <a:r>
              <a:rPr b="1" spc="-15"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nominal</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salida:</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6,6</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kV</a:t>
            </a:r>
            <a:endParaRPr b="1" dirty="0">
              <a:latin typeface="Arial" panose="020B0604020202020204" pitchFamily="34" charset="0"/>
              <a:cs typeface="Arial" panose="020B0604020202020204" pitchFamily="34" charset="0"/>
            </a:endParaRPr>
          </a:p>
          <a:p>
            <a:pPr marL="81280" indent="-69215">
              <a:spcBef>
                <a:spcPts val="500"/>
              </a:spcBef>
              <a:buChar char="•"/>
              <a:tabLst>
                <a:tab pos="81915" algn="l"/>
              </a:tabLst>
            </a:pPr>
            <a:r>
              <a:rPr b="1" spc="15" dirty="0">
                <a:solidFill>
                  <a:srgbClr val="001F40"/>
                </a:solidFill>
                <a:latin typeface="Arial" panose="020B0604020202020204" pitchFamily="34" charset="0"/>
                <a:cs typeface="Arial" panose="020B0604020202020204" pitchFamily="34" charset="0"/>
              </a:rPr>
              <a:t>Sobrecarga:</a:t>
            </a:r>
            <a:r>
              <a:rPr b="1" spc="-2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150%</a:t>
            </a:r>
            <a:r>
              <a:rPr b="1" spc="-2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-1</a:t>
            </a:r>
            <a:r>
              <a:rPr b="1" spc="-25"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min/10</a:t>
            </a:r>
            <a:endParaRPr b="1" dirty="0">
              <a:latin typeface="Arial" panose="020B0604020202020204" pitchFamily="34" charset="0"/>
              <a:cs typeface="Arial" panose="020B0604020202020204" pitchFamily="34" charset="0"/>
            </a:endParaRPr>
          </a:p>
          <a:p>
            <a:pPr marL="81280" indent="-69215">
              <a:spcBef>
                <a:spcPts val="480"/>
              </a:spcBef>
              <a:buChar char="•"/>
              <a:tabLst>
                <a:tab pos="81915" algn="l"/>
              </a:tabLst>
            </a:pPr>
            <a:r>
              <a:rPr b="1" spc="10" dirty="0">
                <a:solidFill>
                  <a:srgbClr val="001F40"/>
                </a:solidFill>
                <a:latin typeface="Arial" panose="020B0604020202020204" pitchFamily="34" charset="0"/>
                <a:cs typeface="Arial" panose="020B0604020202020204" pitchFamily="34" charset="0"/>
              </a:rPr>
              <a:t>Frecuencia</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salida:</a:t>
            </a:r>
            <a:r>
              <a:rPr b="1" spc="-1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0,1-120</a:t>
            </a:r>
            <a:r>
              <a:rPr b="1" spc="-2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Hz</a:t>
            </a:r>
            <a:endParaRPr b="1" dirty="0">
              <a:latin typeface="Arial" panose="020B0604020202020204" pitchFamily="34" charset="0"/>
              <a:cs typeface="Arial" panose="020B0604020202020204" pitchFamily="34" charset="0"/>
            </a:endParaRPr>
          </a:p>
          <a:p>
            <a:pPr marL="88900" indent="-76835">
              <a:spcBef>
                <a:spcPts val="380"/>
              </a:spcBef>
              <a:buChar char="•"/>
              <a:tabLst>
                <a:tab pos="89535" algn="l"/>
              </a:tabLst>
            </a:pPr>
            <a:r>
              <a:rPr b="1" spc="5" dirty="0">
                <a:solidFill>
                  <a:srgbClr val="001F40"/>
                </a:solidFill>
                <a:latin typeface="Arial" panose="020B0604020202020204" pitchFamily="34" charset="0"/>
                <a:cs typeface="Arial" panose="020B0604020202020204" pitchFamily="34" charset="0"/>
              </a:rPr>
              <a:t>Eficiencia:</a:t>
            </a:r>
            <a:r>
              <a:rPr b="1" spc="-3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&gt;</a:t>
            </a:r>
            <a:r>
              <a:rPr b="1" spc="-3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96</a:t>
            </a:r>
            <a:r>
              <a:rPr b="1" spc="-30" dirty="0">
                <a:solidFill>
                  <a:srgbClr val="001F40"/>
                </a:solidFill>
                <a:latin typeface="Arial" panose="020B0604020202020204" pitchFamily="34" charset="0"/>
                <a:cs typeface="Arial" panose="020B0604020202020204" pitchFamily="34" charset="0"/>
              </a:rPr>
              <a:t> </a:t>
            </a:r>
            <a:r>
              <a:rPr b="1" spc="-60" dirty="0">
                <a:solidFill>
                  <a:srgbClr val="001F40"/>
                </a:solidFill>
                <a:latin typeface="Arial" panose="020B0604020202020204" pitchFamily="34" charset="0"/>
                <a:cs typeface="Arial" panose="020B0604020202020204" pitchFamily="34" charset="0"/>
              </a:rPr>
              <a:t>%</a:t>
            </a:r>
            <a:endParaRPr b="1" dirty="0">
              <a:latin typeface="Arial" panose="020B0604020202020204" pitchFamily="34" charset="0"/>
              <a:cs typeface="Arial" panose="020B0604020202020204" pitchFamily="34" charset="0"/>
            </a:endParaRPr>
          </a:p>
          <a:p>
            <a:pPr marL="73025" indent="-60960">
              <a:spcBef>
                <a:spcPts val="560"/>
              </a:spcBef>
              <a:buChar char="•"/>
              <a:tabLst>
                <a:tab pos="73660" algn="l"/>
              </a:tabLst>
            </a:pPr>
            <a:r>
              <a:rPr b="1" spc="10" dirty="0">
                <a:solidFill>
                  <a:srgbClr val="001F40"/>
                </a:solidFill>
                <a:latin typeface="Arial" panose="020B0604020202020204" pitchFamily="34" charset="0"/>
                <a:cs typeface="Arial" panose="020B0604020202020204" pitchFamily="34" charset="0"/>
              </a:rPr>
              <a:t>Factor</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potencia:</a:t>
            </a:r>
            <a:r>
              <a:rPr b="1" spc="-20" dirty="0">
                <a:solidFill>
                  <a:srgbClr val="001F40"/>
                </a:solidFill>
                <a:latin typeface="Arial" panose="020B0604020202020204" pitchFamily="34" charset="0"/>
                <a:cs typeface="Arial" panose="020B0604020202020204" pitchFamily="34" charset="0"/>
              </a:rPr>
              <a:t> </a:t>
            </a:r>
            <a:r>
              <a:rPr b="1" spc="-70" dirty="0">
                <a:solidFill>
                  <a:srgbClr val="001F40"/>
                </a:solidFill>
                <a:latin typeface="Arial" panose="020B0604020202020204" pitchFamily="34" charset="0"/>
                <a:cs typeface="Arial" panose="020B0604020202020204" pitchFamily="34" charset="0"/>
              </a:rPr>
              <a:t>≥0,96</a:t>
            </a:r>
            <a:endParaRPr b="1" dirty="0">
              <a:latin typeface="Arial" panose="020B0604020202020204" pitchFamily="34" charset="0"/>
              <a:cs typeface="Arial" panose="020B0604020202020204" pitchFamily="34" charset="0"/>
            </a:endParaRPr>
          </a:p>
          <a:p>
            <a:pPr marL="69215" indent="-57150">
              <a:spcBef>
                <a:spcPts val="650"/>
              </a:spcBef>
              <a:buChar char="•"/>
              <a:tabLst>
                <a:tab pos="69850" algn="l"/>
              </a:tabLst>
            </a:pPr>
            <a:r>
              <a:rPr b="1" spc="5" dirty="0">
                <a:solidFill>
                  <a:srgbClr val="001F40"/>
                </a:solidFill>
                <a:latin typeface="Arial" panose="020B0604020202020204" pitchFamily="34" charset="0"/>
                <a:cs typeface="Arial" panose="020B0604020202020204" pitchFamily="34" charset="0"/>
              </a:rPr>
              <a:t>TDHI</a:t>
            </a:r>
            <a:r>
              <a:rPr b="1" spc="-2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entrada</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&lt;</a:t>
            </a:r>
            <a:r>
              <a:rPr b="1" spc="-2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1,5</a:t>
            </a:r>
            <a:r>
              <a:rPr b="1" spc="-20"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a:t>
            </a:r>
            <a:endParaRPr b="1" dirty="0">
              <a:latin typeface="Arial" panose="020B0604020202020204" pitchFamily="34" charset="0"/>
              <a:cs typeface="Arial" panose="020B0604020202020204" pitchFamily="34" charset="0"/>
            </a:endParaRPr>
          </a:p>
          <a:p>
            <a:pPr marL="88900" indent="-76835">
              <a:spcBef>
                <a:spcPts val="409"/>
              </a:spcBef>
              <a:buChar char="•"/>
              <a:tabLst>
                <a:tab pos="89535" algn="l"/>
              </a:tabLst>
            </a:pPr>
            <a:r>
              <a:rPr b="1" dirty="0">
                <a:solidFill>
                  <a:srgbClr val="001F40"/>
                </a:solidFill>
                <a:latin typeface="Arial" panose="020B0604020202020204" pitchFamily="34" charset="0"/>
                <a:cs typeface="Arial" panose="020B0604020202020204" pitchFamily="34" charset="0"/>
              </a:rPr>
              <a:t>Salida</a:t>
            </a:r>
            <a:r>
              <a:rPr b="1" spc="-5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THDU</a:t>
            </a:r>
            <a:r>
              <a:rPr b="1" spc="-5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&lt;2%</a:t>
            </a:r>
            <a:endParaRPr b="1" dirty="0">
              <a:latin typeface="Arial" panose="020B0604020202020204" pitchFamily="34" charset="0"/>
              <a:cs typeface="Arial" panose="020B0604020202020204" pitchFamily="34" charset="0"/>
            </a:endParaRPr>
          </a:p>
          <a:p>
            <a:pPr marL="76835" indent="-64769">
              <a:spcBef>
                <a:spcPts val="509"/>
              </a:spcBef>
              <a:buChar char="•"/>
              <a:tabLst>
                <a:tab pos="77470" algn="l"/>
              </a:tabLst>
            </a:pPr>
            <a:r>
              <a:rPr b="1" spc="45" dirty="0">
                <a:solidFill>
                  <a:srgbClr val="001F40"/>
                </a:solidFill>
                <a:latin typeface="Arial" panose="020B0604020202020204" pitchFamily="34" charset="0"/>
                <a:cs typeface="Arial" panose="020B0604020202020204" pitchFamily="34" charset="0"/>
              </a:rPr>
              <a:t>Modo</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control:</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par,</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velocidad</a:t>
            </a:r>
            <a:endParaRPr b="1" dirty="0">
              <a:latin typeface="Arial" panose="020B0604020202020204" pitchFamily="34" charset="0"/>
              <a:cs typeface="Arial" panose="020B0604020202020204" pitchFamily="34" charset="0"/>
            </a:endParaRPr>
          </a:p>
          <a:p>
            <a:pPr marL="81280" indent="-69215">
              <a:spcBef>
                <a:spcPts val="489"/>
              </a:spcBef>
              <a:buChar char="•"/>
              <a:tabLst>
                <a:tab pos="81915" algn="l"/>
              </a:tabLst>
            </a:pPr>
            <a:r>
              <a:rPr b="1" spc="35" dirty="0">
                <a:solidFill>
                  <a:srgbClr val="001F40"/>
                </a:solidFill>
                <a:latin typeface="Arial" panose="020B0604020202020204" pitchFamily="34" charset="0"/>
                <a:cs typeface="Arial" panose="020B0604020202020204" pitchFamily="34" charset="0"/>
              </a:rPr>
              <a:t>No</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cuadrantes:</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2</a:t>
            </a:r>
            <a:endParaRPr b="1" dirty="0">
              <a:latin typeface="Arial" panose="020B0604020202020204" pitchFamily="34" charset="0"/>
              <a:cs typeface="Arial" panose="020B0604020202020204" pitchFamily="34" charset="0"/>
            </a:endParaRPr>
          </a:p>
          <a:p>
            <a:pPr marL="85090" indent="-73025">
              <a:spcBef>
                <a:spcPts val="430"/>
              </a:spcBef>
              <a:buChar char="•"/>
              <a:tabLst>
                <a:tab pos="85725" algn="l"/>
              </a:tabLst>
            </a:pPr>
            <a:r>
              <a:rPr b="1" spc="25" dirty="0">
                <a:solidFill>
                  <a:srgbClr val="001F40"/>
                </a:solidFill>
                <a:latin typeface="Arial" panose="020B0604020202020204" pitchFamily="34" charset="0"/>
                <a:cs typeface="Arial" panose="020B0604020202020204" pitchFamily="34" charset="0"/>
              </a:rPr>
              <a:t>Grado</a:t>
            </a:r>
            <a:r>
              <a:rPr b="1" spc="-3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de</a:t>
            </a:r>
            <a:r>
              <a:rPr b="1" spc="-3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protección:</a:t>
            </a:r>
            <a:r>
              <a:rPr b="1" spc="-3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IP31</a:t>
            </a:r>
            <a:endParaRPr b="1" dirty="0">
              <a:latin typeface="Arial" panose="020B0604020202020204" pitchFamily="34" charset="0"/>
              <a:cs typeface="Arial" panose="020B0604020202020204" pitchFamily="34" charset="0"/>
            </a:endParaRPr>
          </a:p>
          <a:p>
            <a:pPr marL="64769" indent="-52705">
              <a:spcBef>
                <a:spcPts val="670"/>
              </a:spcBef>
              <a:buChar char="•"/>
              <a:tabLst>
                <a:tab pos="65405" algn="l"/>
              </a:tabLst>
            </a:pPr>
            <a:r>
              <a:rPr b="1" spc="15" dirty="0">
                <a:solidFill>
                  <a:srgbClr val="001F40"/>
                </a:solidFill>
                <a:latin typeface="Arial" panose="020B0604020202020204" pitchFamily="34" charset="0"/>
                <a:cs typeface="Arial" panose="020B0604020202020204" pitchFamily="34" charset="0"/>
              </a:rPr>
              <a:t>Refrigeración:</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ventilación</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aire</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forzado</a:t>
            </a:r>
            <a:endParaRPr b="1" dirty="0">
              <a:latin typeface="Arial" panose="020B0604020202020204" pitchFamily="34" charset="0"/>
              <a:cs typeface="Arial" panose="020B0604020202020204" pitchFamily="34" charset="0"/>
            </a:endParaRPr>
          </a:p>
          <a:p>
            <a:pPr marL="88900" indent="-76835">
              <a:spcBef>
                <a:spcPts val="420"/>
              </a:spcBef>
              <a:buChar char="•"/>
              <a:tabLst>
                <a:tab pos="89535" algn="l"/>
              </a:tabLst>
            </a:pPr>
            <a:r>
              <a:rPr b="1" spc="20" dirty="0">
                <a:solidFill>
                  <a:srgbClr val="001F40"/>
                </a:solidFill>
                <a:latin typeface="Arial" panose="020B0604020202020204" pitchFamily="34" charset="0"/>
                <a:cs typeface="Arial" panose="020B0604020202020204" pitchFamily="34" charset="0"/>
              </a:rPr>
              <a:t>Comunicación:</a:t>
            </a:r>
            <a:r>
              <a:rPr b="1" spc="-2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Modbus</a:t>
            </a:r>
            <a:r>
              <a:rPr b="1" spc="-20" dirty="0">
                <a:solidFill>
                  <a:srgbClr val="001F40"/>
                </a:solidFill>
                <a:latin typeface="Arial" panose="020B0604020202020204" pitchFamily="34" charset="0"/>
                <a:cs typeface="Arial" panose="020B0604020202020204" pitchFamily="34" charset="0"/>
              </a:rPr>
              <a:t> TCP/IP</a:t>
            </a:r>
            <a:endParaRPr b="1" dirty="0">
              <a:latin typeface="Arial" panose="020B0604020202020204" pitchFamily="34" charset="0"/>
              <a:cs typeface="Arial" panose="020B0604020202020204" pitchFamily="34" charset="0"/>
            </a:endParaRPr>
          </a:p>
          <a:p>
            <a:pPr marL="88900" indent="-76835">
              <a:spcBef>
                <a:spcPts val="359"/>
              </a:spcBef>
              <a:buChar char="•"/>
              <a:tabLst>
                <a:tab pos="89535" algn="l"/>
              </a:tabLst>
            </a:pPr>
            <a:r>
              <a:rPr b="1" spc="15" dirty="0">
                <a:solidFill>
                  <a:srgbClr val="001F40"/>
                </a:solidFill>
                <a:latin typeface="Arial" panose="020B0604020202020204" pitchFamily="34" charset="0"/>
                <a:cs typeface="Arial" panose="020B0604020202020204" pitchFamily="34" charset="0"/>
              </a:rPr>
              <a:t>Estándar:</a:t>
            </a:r>
            <a:r>
              <a:rPr b="1" spc="-10"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61800</a:t>
            </a:r>
            <a:endParaRPr b="1" dirty="0">
              <a:latin typeface="Arial" panose="020B0604020202020204" pitchFamily="34" charset="0"/>
              <a:cs typeface="Arial" panose="020B0604020202020204" pitchFamily="34" charset="0"/>
            </a:endParaRPr>
          </a:p>
        </p:txBody>
      </p:sp>
      <p:sp>
        <p:nvSpPr>
          <p:cNvPr id="16" name="Rectángulo 15"/>
          <p:cNvSpPr/>
          <p:nvPr/>
        </p:nvSpPr>
        <p:spPr>
          <a:xfrm>
            <a:off x="151715" y="1127709"/>
            <a:ext cx="11941560" cy="9325630"/>
          </a:xfrm>
          <a:prstGeom prst="rect">
            <a:avLst/>
          </a:prstGeom>
        </p:spPr>
        <p:txBody>
          <a:bodyPr wrap="square">
            <a:spAutoFit/>
          </a:bodyPr>
          <a:lstStyle/>
          <a:p>
            <a:pPr algn="just"/>
            <a:r>
              <a:rPr lang="es-ES" sz="2000" dirty="0">
                <a:latin typeface="Arial" panose="020B0604020202020204" pitchFamily="34" charset="0"/>
                <a:cs typeface="Arial" panose="020B0604020202020204" pitchFamily="34" charset="0"/>
              </a:rPr>
              <a:t>La elección óptima de voltaje y modo de control para un motor determinado depende de la </a:t>
            </a:r>
            <a:r>
              <a:rPr lang="es-ES" sz="2000" dirty="0" smtClean="0">
                <a:latin typeface="Arial" panose="020B0604020202020204" pitchFamily="34" charset="0"/>
                <a:cs typeface="Arial" panose="020B0604020202020204" pitchFamily="34" charset="0"/>
              </a:rPr>
              <a:t>potencia </a:t>
            </a:r>
            <a:r>
              <a:rPr lang="es-ES" sz="2000" dirty="0">
                <a:latin typeface="Arial" panose="020B0604020202020204" pitchFamily="34" charset="0"/>
                <a:cs typeface="Arial" panose="020B0604020202020204" pitchFamily="34" charset="0"/>
              </a:rPr>
              <a:t>nominal del motor, su función en el proceso, el nivel de voltaje disponible y la longitud de </a:t>
            </a:r>
            <a:r>
              <a:rPr lang="es-ES" sz="2000" dirty="0" smtClean="0">
                <a:latin typeface="Arial" panose="020B0604020202020204" pitchFamily="34" charset="0"/>
                <a:cs typeface="Arial" panose="020B0604020202020204" pitchFamily="34" charset="0"/>
              </a:rPr>
              <a:t>los cables. Las opciones que se describen a continuación se basan en cálculos de TCO que incluyen el CAPEX del equipo y los ahorros de energía (OPEX).</a:t>
            </a:r>
          </a:p>
          <a:p>
            <a:pPr algn="just"/>
            <a:r>
              <a:rPr lang="es-ES" sz="2000" b="1" dirty="0" smtClean="0">
                <a:latin typeface="Arial" panose="020B0604020202020204" pitchFamily="34" charset="0"/>
                <a:cs typeface="Arial" panose="020B0604020202020204" pitchFamily="34" charset="0"/>
              </a:rPr>
              <a:t>Sopladores </a:t>
            </a:r>
            <a:r>
              <a:rPr lang="es-ES" sz="2000" b="1" dirty="0">
                <a:latin typeface="Arial" panose="020B0604020202020204" pitchFamily="34" charset="0"/>
                <a:cs typeface="Arial" panose="020B0604020202020204" pitchFamily="34" charset="0"/>
              </a:rPr>
              <a:t>de vapor</a:t>
            </a:r>
          </a:p>
          <a:p>
            <a:pPr algn="just"/>
            <a:r>
              <a:rPr lang="es-ES" sz="2000" dirty="0">
                <a:latin typeface="Arial" panose="020B0604020202020204" pitchFamily="34" charset="0"/>
                <a:cs typeface="Arial" panose="020B0604020202020204" pitchFamily="34" charset="0"/>
              </a:rPr>
              <a:t>Los sopladores de vapor utilizados en el proceso de evaporación forzada son accionados por motores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1500 kW controlados por VSD. Para optimizar el costo total del motor alimentador, los variadores de </a:t>
            </a:r>
            <a:r>
              <a:rPr lang="es-ES" sz="2000" dirty="0" smtClean="0">
                <a:latin typeface="Arial" panose="020B0604020202020204" pitchFamily="34" charset="0"/>
                <a:cs typeface="Arial" panose="020B0604020202020204" pitchFamily="34" charset="0"/>
              </a:rPr>
              <a:t>velocidad </a:t>
            </a:r>
            <a:r>
              <a:rPr lang="es-ES" sz="2000" dirty="0">
                <a:latin typeface="Arial" panose="020B0604020202020204" pitchFamily="34" charset="0"/>
                <a:cs typeface="Arial" panose="020B0604020202020204" pitchFamily="34" charset="0"/>
              </a:rPr>
              <a:t>se conectan al tablero principal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pero con una potencia de motor de 6,6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Los beneficios de usar VSD para estos motores MV son:</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Baja </a:t>
            </a:r>
            <a:r>
              <a:rPr lang="es-ES" sz="2000" b="1" dirty="0">
                <a:latin typeface="Arial" panose="020B0604020202020204" pitchFamily="34" charset="0"/>
                <a:cs typeface="Arial" panose="020B0604020202020204" pitchFamily="34" charset="0"/>
              </a:rPr>
              <a:t>corriente transitoria de arranque del motor, lo que evita caídas de tensión y riesgos </a:t>
            </a:r>
            <a:r>
              <a:rPr lang="es-ES" sz="2000" b="1" dirty="0" smtClean="0">
                <a:latin typeface="Arial" panose="020B0604020202020204" pitchFamily="34" charset="0"/>
                <a:cs typeface="Arial" panose="020B0604020202020204" pitchFamily="34" charset="0"/>
              </a:rPr>
              <a:t>transitorios </a:t>
            </a:r>
            <a:r>
              <a:rPr lang="es-ES" sz="2000" b="1" dirty="0">
                <a:latin typeface="Arial" panose="020B0604020202020204" pitchFamily="34" charset="0"/>
                <a:cs typeface="Arial" panose="020B0604020202020204" pitchFamily="34" charset="0"/>
              </a:rPr>
              <a:t>de estabilidad para los generadores.</a:t>
            </a:r>
          </a:p>
          <a:p>
            <a:pPr marL="800100" lvl="1" indent="-342900" algn="just">
              <a:buFont typeface="Arial" panose="020B0604020202020204" pitchFamily="34" charset="0"/>
              <a:buChar char="•"/>
            </a:pPr>
            <a:r>
              <a:rPr lang="es-ES" sz="2000" dirty="0" smtClean="0">
                <a:latin typeface="Arial" panose="020B0604020202020204" pitchFamily="34" charset="0"/>
                <a:cs typeface="Arial" panose="020B0604020202020204" pitchFamily="34" charset="0"/>
              </a:rPr>
              <a:t>Ahorro </a:t>
            </a:r>
            <a:r>
              <a:rPr lang="es-ES" sz="2000" dirty="0">
                <a:latin typeface="Arial" panose="020B0604020202020204" pitchFamily="34" charset="0"/>
                <a:cs typeface="Arial" panose="020B0604020202020204" pitchFamily="34" charset="0"/>
              </a:rPr>
              <a:t>de energía derivado de la carga variable</a:t>
            </a:r>
          </a:p>
          <a:p>
            <a:pPr algn="just"/>
            <a:r>
              <a:rPr lang="es-ES" sz="2000" dirty="0">
                <a:latin typeface="Arial" panose="020B0604020202020204" pitchFamily="34" charset="0"/>
                <a:cs typeface="Arial" panose="020B0604020202020204" pitchFamily="34" charset="0"/>
              </a:rPr>
              <a:t>Zapatillas</a:t>
            </a:r>
          </a:p>
          <a:p>
            <a:pPr algn="just"/>
            <a:r>
              <a:rPr lang="es-ES" sz="2000" dirty="0">
                <a:latin typeface="Arial" panose="020B0604020202020204" pitchFamily="34" charset="0"/>
                <a:cs typeface="Arial" panose="020B0604020202020204" pitchFamily="34" charset="0"/>
              </a:rPr>
              <a:t>Las bombas se utilizan durante todas las etapas del proceso. Son accionados por motores con </a:t>
            </a:r>
            <a:r>
              <a:rPr lang="es-ES" sz="2000" dirty="0" smtClean="0">
                <a:latin typeface="Arial" panose="020B0604020202020204" pitchFamily="34" charset="0"/>
                <a:cs typeface="Arial" panose="020B0604020202020204" pitchFamily="34" charset="0"/>
              </a:rPr>
              <a:t>varias </a:t>
            </a:r>
            <a:r>
              <a:rPr lang="es-ES" sz="2000" dirty="0">
                <a:latin typeface="Arial" panose="020B0604020202020204" pitchFamily="34" charset="0"/>
                <a:cs typeface="Arial" panose="020B0604020202020204" pitchFamily="34" charset="0"/>
              </a:rPr>
              <a:t>potencias de hasta 400 kW. Como la carga es variable, la mayoría de ellos están controlados </a:t>
            </a:r>
            <a:r>
              <a:rPr lang="es-ES" sz="2000" dirty="0" smtClean="0">
                <a:latin typeface="Arial" panose="020B0604020202020204" pitchFamily="34" charset="0"/>
                <a:cs typeface="Arial" panose="020B0604020202020204" pitchFamily="34" charset="0"/>
              </a:rPr>
              <a:t>por </a:t>
            </a:r>
            <a:r>
              <a:rPr lang="es-ES" sz="2000" dirty="0">
                <a:latin typeface="Arial" panose="020B0604020202020204" pitchFamily="34" charset="0"/>
                <a:cs typeface="Arial" panose="020B0604020202020204" pitchFamily="34" charset="0"/>
              </a:rPr>
              <a:t>VSD para ahorrar energía. Están conectados a Centros de Control de Motores (MCC) de 400 V.</a:t>
            </a:r>
          </a:p>
          <a:p>
            <a:pPr algn="just"/>
            <a:r>
              <a:rPr lang="es-ES" sz="2000" b="1" dirty="0">
                <a:latin typeface="Arial" panose="020B0604020202020204" pitchFamily="34" charset="0"/>
                <a:cs typeface="Arial" panose="020B0604020202020204" pitchFamily="34" charset="0"/>
              </a:rPr>
              <a:t>Sopladores y compresores</a:t>
            </a:r>
          </a:p>
          <a:p>
            <a:pPr algn="just"/>
            <a:r>
              <a:rPr lang="es-ES" sz="2000" dirty="0">
                <a:latin typeface="Arial" panose="020B0604020202020204" pitchFamily="34" charset="0"/>
                <a:cs typeface="Arial" panose="020B0604020202020204" pitchFamily="34" charset="0"/>
              </a:rPr>
              <a:t>En el proceso de concentración se utilizan sopladores y compresores. Son accionados por </a:t>
            </a:r>
            <a:r>
              <a:rPr lang="es-ES" sz="2000" dirty="0" smtClean="0">
                <a:latin typeface="Arial" panose="020B0604020202020204" pitchFamily="34" charset="0"/>
                <a:cs typeface="Arial" panose="020B0604020202020204" pitchFamily="34" charset="0"/>
              </a:rPr>
              <a:t>motores </a:t>
            </a:r>
            <a:r>
              <a:rPr lang="es-ES" sz="2000" dirty="0">
                <a:latin typeface="Arial" panose="020B0604020202020204" pitchFamily="34" charset="0"/>
                <a:cs typeface="Arial" panose="020B0604020202020204" pitchFamily="34" charset="0"/>
              </a:rPr>
              <a:t>con varias potencias de hasta 400 kW. Como la carga es variable, la mayoría de ellos </a:t>
            </a:r>
            <a:r>
              <a:rPr lang="es-ES" sz="2000" dirty="0" smtClean="0">
                <a:latin typeface="Arial" panose="020B0604020202020204" pitchFamily="34" charset="0"/>
                <a:cs typeface="Arial" panose="020B0604020202020204" pitchFamily="34" charset="0"/>
              </a:rPr>
              <a:t>están </a:t>
            </a:r>
            <a:r>
              <a:rPr lang="es-ES" sz="2000" dirty="0">
                <a:latin typeface="Arial" panose="020B0604020202020204" pitchFamily="34" charset="0"/>
                <a:cs typeface="Arial" panose="020B0604020202020204" pitchFamily="34" charset="0"/>
              </a:rPr>
              <a:t>controlados por VSD para ahorrar energía. Están conectados a 400 V MCC.</a:t>
            </a:r>
          </a:p>
          <a:p>
            <a:pPr algn="just"/>
            <a:r>
              <a:rPr lang="es-ES" sz="2000" b="1" dirty="0">
                <a:latin typeface="Arial" panose="020B0604020202020204" pitchFamily="34" charset="0"/>
                <a:cs typeface="Arial" panose="020B0604020202020204" pitchFamily="34" charset="0"/>
              </a:rPr>
              <a:t>MV VSD PARA SOPLADORES DE VAPOR</a:t>
            </a:r>
          </a:p>
          <a:p>
            <a:pPr algn="just"/>
            <a:r>
              <a:rPr lang="es-ES" sz="2000" dirty="0">
                <a:latin typeface="Arial" panose="020B0604020202020204" pitchFamily="34" charset="0"/>
                <a:cs typeface="Arial" panose="020B0604020202020204" pitchFamily="34" charset="0"/>
              </a:rPr>
              <a:t>El VSD para los sopladores de vapor utiliza un transformador de cambio de fase de devanados </a:t>
            </a:r>
            <a:r>
              <a:rPr lang="es-ES" sz="2000" dirty="0" smtClean="0">
                <a:latin typeface="Arial" panose="020B0604020202020204" pitchFamily="34" charset="0"/>
                <a:cs typeface="Arial" panose="020B0604020202020204" pitchFamily="34" charset="0"/>
              </a:rPr>
              <a:t>múltiples </a:t>
            </a:r>
            <a:r>
              <a:rPr lang="es-ES" sz="2000" dirty="0">
                <a:latin typeface="Arial" panose="020B0604020202020204" pitchFamily="34" charset="0"/>
                <a:cs typeface="Arial" panose="020B0604020202020204" pitchFamily="34" charset="0"/>
              </a:rPr>
              <a:t>e inversores IGBT de baja tensión monofásicos conectados en serie. Esta arquitectura </a:t>
            </a:r>
            <a:r>
              <a:rPr lang="es-ES" sz="2000" dirty="0" smtClean="0">
                <a:latin typeface="Arial" panose="020B0604020202020204" pitchFamily="34" charset="0"/>
                <a:cs typeface="Arial" panose="020B0604020202020204" pitchFamily="34" charset="0"/>
              </a:rPr>
              <a:t>multinivel </a:t>
            </a:r>
            <a:r>
              <a:rPr lang="es-ES" sz="2000" dirty="0">
                <a:latin typeface="Arial" panose="020B0604020202020204" pitchFamily="34" charset="0"/>
                <a:cs typeface="Arial" panose="020B0604020202020204" pitchFamily="34" charset="0"/>
              </a:rPr>
              <a:t>proporciona un voltaje de salida suave y una baja distorsión de corriente en el lado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la red. Esta topología de variador evita la necesidad de equipos de mitigación de armónicos, </a:t>
            </a:r>
            <a:r>
              <a:rPr lang="es-ES" sz="2000" dirty="0" smtClean="0">
                <a:latin typeface="Arial" panose="020B0604020202020204" pitchFamily="34" charset="0"/>
                <a:cs typeface="Arial" panose="020B0604020202020204" pitchFamily="34" charset="0"/>
              </a:rPr>
              <a:t>reduce </a:t>
            </a:r>
            <a:r>
              <a:rPr lang="es-ES" sz="2000" dirty="0">
                <a:latin typeface="Arial" panose="020B0604020202020204" pitchFamily="34" charset="0"/>
                <a:cs typeface="Arial" panose="020B0604020202020204" pitchFamily="34" charset="0"/>
              </a:rPr>
              <a:t>las pérdidas del motor y evita vibraciones dañinas y pulsos de torsión. También permite </a:t>
            </a:r>
          </a:p>
          <a:p>
            <a:pPr algn="just"/>
            <a:r>
              <a:rPr lang="es-ES" sz="2000" dirty="0">
                <a:latin typeface="Arial" panose="020B0604020202020204" pitchFamily="34" charset="0"/>
                <a:cs typeface="Arial" panose="020B0604020202020204" pitchFamily="34" charset="0"/>
              </a:rPr>
              <a:t>la conexión al cuadro general de 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con una tensión de motor diferente de 6,6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El VSD </a:t>
            </a:r>
            <a:r>
              <a:rPr lang="es-ES" sz="2000" dirty="0" smtClean="0">
                <a:latin typeface="Arial" panose="020B0604020202020204" pitchFamily="34" charset="0"/>
                <a:cs typeface="Arial" panose="020B0604020202020204" pitchFamily="34" charset="0"/>
              </a:rPr>
              <a:t>está </a:t>
            </a:r>
            <a:r>
              <a:rPr lang="es-ES" sz="2000" dirty="0">
                <a:latin typeface="Arial" panose="020B0604020202020204" pitchFamily="34" charset="0"/>
                <a:cs typeface="Arial" panose="020B0604020202020204" pitchFamily="34" charset="0"/>
              </a:rPr>
              <a:t>equipado con sensores para monitorear continuamente la condición del transformador de </a:t>
            </a:r>
            <a:r>
              <a:rPr lang="es-ES" sz="2000" dirty="0" smtClean="0">
                <a:latin typeface="Arial" panose="020B0604020202020204" pitchFamily="34" charset="0"/>
                <a:cs typeface="Arial" panose="020B0604020202020204" pitchFamily="34" charset="0"/>
              </a:rPr>
              <a:t>entrada</a:t>
            </a:r>
            <a:r>
              <a:rPr lang="es-ES" sz="2000" dirty="0">
                <a:latin typeface="Arial" panose="020B0604020202020204" pitchFamily="34" charset="0"/>
                <a:cs typeface="Arial" panose="020B0604020202020204" pitchFamily="34" charset="0"/>
              </a:rPr>
              <a:t>, los módulos electrónicos de potencia y el motor MV. Al estar conectado con el sistema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gestión de activos, proporciona mantenimiento preventivo y predictivo.</a:t>
            </a:r>
          </a:p>
        </p:txBody>
      </p:sp>
      <p:pic>
        <p:nvPicPr>
          <p:cNvPr id="17" name="Imagen 16"/>
          <p:cNvPicPr>
            <a:picLocks noChangeAspect="1"/>
          </p:cNvPicPr>
          <p:nvPr/>
        </p:nvPicPr>
        <p:blipFill>
          <a:blip r:embed="rId2"/>
          <a:stretch>
            <a:fillRect/>
          </a:stretch>
        </p:blipFill>
        <p:spPr>
          <a:xfrm>
            <a:off x="12093276" y="7023100"/>
            <a:ext cx="6708280" cy="255381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33958" y="414294"/>
            <a:ext cx="4165798" cy="7621021"/>
          </a:xfrm>
          <a:custGeom>
            <a:avLst/>
            <a:gdLst/>
            <a:ahLst/>
            <a:cxnLst/>
            <a:rect l="l" t="t" r="r" b="b"/>
            <a:pathLst>
              <a:path w="2513965" h="3756025">
                <a:moveTo>
                  <a:pt x="0" y="3756012"/>
                </a:moveTo>
                <a:lnTo>
                  <a:pt x="2513647" y="3756012"/>
                </a:lnTo>
                <a:lnTo>
                  <a:pt x="2513647" y="0"/>
                </a:lnTo>
                <a:lnTo>
                  <a:pt x="0" y="0"/>
                </a:lnTo>
              </a:path>
            </a:pathLst>
          </a:custGeom>
          <a:ln w="12700">
            <a:solidFill>
              <a:srgbClr val="F5821F"/>
            </a:solidFill>
          </a:ln>
        </p:spPr>
        <p:txBody>
          <a:bodyPr wrap="square" lIns="0" tIns="0" rIns="0" bIns="0" rtlCol="0"/>
          <a:lstStyle/>
          <a:p>
            <a:endParaRPr/>
          </a:p>
        </p:txBody>
      </p:sp>
      <p:sp>
        <p:nvSpPr>
          <p:cNvPr id="6" name="object 6"/>
          <p:cNvSpPr txBox="1"/>
          <p:nvPr/>
        </p:nvSpPr>
        <p:spPr>
          <a:xfrm>
            <a:off x="233958" y="584557"/>
            <a:ext cx="4165798" cy="7450758"/>
          </a:xfrm>
          <a:prstGeom prst="rect">
            <a:avLst/>
          </a:prstGeom>
        </p:spPr>
        <p:txBody>
          <a:bodyPr vert="horz" wrap="square" lIns="0" tIns="12700" rIns="0" bIns="0" rtlCol="0">
            <a:spAutoFit/>
          </a:bodyPr>
          <a:lstStyle/>
          <a:p>
            <a:pPr marL="12700" algn="just">
              <a:spcBef>
                <a:spcPts val="100"/>
              </a:spcBef>
            </a:pPr>
            <a:r>
              <a:rPr sz="2000" b="1" spc="10" dirty="0">
                <a:solidFill>
                  <a:srgbClr val="F27900"/>
                </a:solidFill>
                <a:latin typeface="Arial" panose="020B0604020202020204" pitchFamily="34" charset="0"/>
                <a:cs typeface="Arial" panose="020B0604020202020204" pitchFamily="34" charset="0"/>
              </a:rPr>
              <a:t>Cuadro</a:t>
            </a:r>
            <a:r>
              <a:rPr sz="2000" b="1" spc="-25" dirty="0">
                <a:solidFill>
                  <a:srgbClr val="F27900"/>
                </a:solidFill>
                <a:latin typeface="Arial" panose="020B0604020202020204" pitchFamily="34" charset="0"/>
                <a:cs typeface="Arial" panose="020B0604020202020204" pitchFamily="34" charset="0"/>
              </a:rPr>
              <a:t> </a:t>
            </a:r>
            <a:r>
              <a:rPr sz="2000" b="1" spc="15" dirty="0">
                <a:solidFill>
                  <a:srgbClr val="F27900"/>
                </a:solidFill>
                <a:latin typeface="Arial" panose="020B0604020202020204" pitchFamily="34" charset="0"/>
                <a:cs typeface="Arial" panose="020B0604020202020204" pitchFamily="34" charset="0"/>
              </a:rPr>
              <a:t>de</a:t>
            </a:r>
            <a:r>
              <a:rPr sz="2000" b="1" spc="-20" dirty="0">
                <a:solidFill>
                  <a:srgbClr val="F27900"/>
                </a:solidFill>
                <a:latin typeface="Arial" panose="020B0604020202020204" pitchFamily="34" charset="0"/>
                <a:cs typeface="Arial" panose="020B0604020202020204" pitchFamily="34" charset="0"/>
              </a:rPr>
              <a:t> </a:t>
            </a:r>
            <a:r>
              <a:rPr sz="2000" b="1" spc="10" dirty="0">
                <a:solidFill>
                  <a:srgbClr val="F27900"/>
                </a:solidFill>
                <a:latin typeface="Arial" panose="020B0604020202020204" pitchFamily="34" charset="0"/>
                <a:cs typeface="Arial" panose="020B0604020202020204" pitchFamily="34" charset="0"/>
              </a:rPr>
              <a:t>distribución</a:t>
            </a:r>
            <a:r>
              <a:rPr sz="2000" b="1" spc="-20" dirty="0">
                <a:solidFill>
                  <a:srgbClr val="F27900"/>
                </a:solidFill>
                <a:latin typeface="Arial" panose="020B0604020202020204" pitchFamily="34" charset="0"/>
                <a:cs typeface="Arial" panose="020B0604020202020204" pitchFamily="34" charset="0"/>
              </a:rPr>
              <a:t> </a:t>
            </a:r>
            <a:r>
              <a:rPr sz="2000" b="1" spc="15" dirty="0">
                <a:solidFill>
                  <a:srgbClr val="F27900"/>
                </a:solidFill>
                <a:latin typeface="Arial" panose="020B0604020202020204" pitchFamily="34" charset="0"/>
                <a:cs typeface="Arial" panose="020B0604020202020204" pitchFamily="34" charset="0"/>
              </a:rPr>
              <a:t>de</a:t>
            </a:r>
            <a:r>
              <a:rPr sz="2000" b="1" spc="-25" dirty="0">
                <a:solidFill>
                  <a:srgbClr val="F27900"/>
                </a:solidFill>
                <a:latin typeface="Arial" panose="020B0604020202020204" pitchFamily="34" charset="0"/>
                <a:cs typeface="Arial" panose="020B0604020202020204" pitchFamily="34" charset="0"/>
              </a:rPr>
              <a:t> BT</a:t>
            </a:r>
            <a:endParaRPr sz="2000" b="1" dirty="0">
              <a:latin typeface="Arial" panose="020B0604020202020204" pitchFamily="34" charset="0"/>
              <a:cs typeface="Arial" panose="020B0604020202020204" pitchFamily="34" charset="0"/>
            </a:endParaRPr>
          </a:p>
          <a:p>
            <a:pPr marL="76835" indent="-64769" algn="just">
              <a:spcBef>
                <a:spcPts val="580"/>
              </a:spcBef>
              <a:buChar char="•"/>
              <a:tabLst>
                <a:tab pos="77470" algn="l"/>
              </a:tabLst>
            </a:pPr>
            <a:r>
              <a:rPr sz="2000" b="1" spc="15" dirty="0">
                <a:solidFill>
                  <a:srgbClr val="001F40"/>
                </a:solidFill>
                <a:latin typeface="Arial" panose="020B0604020202020204" pitchFamily="34" charset="0"/>
                <a:cs typeface="Arial" panose="020B0604020202020204" pitchFamily="34" charset="0"/>
              </a:rPr>
              <a:t>Tensión</a:t>
            </a:r>
            <a:r>
              <a:rPr sz="2000" b="1" spc="-2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nominal:</a:t>
            </a:r>
            <a:r>
              <a:rPr sz="2000" b="1" spc="-2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400</a:t>
            </a:r>
            <a:r>
              <a:rPr sz="2000" b="1" spc="-25" dirty="0">
                <a:solidFill>
                  <a:srgbClr val="001F40"/>
                </a:solidFill>
                <a:latin typeface="Arial" panose="020B0604020202020204" pitchFamily="34" charset="0"/>
                <a:cs typeface="Arial" panose="020B0604020202020204" pitchFamily="34" charset="0"/>
              </a:rPr>
              <a:t> </a:t>
            </a:r>
            <a:r>
              <a:rPr sz="2000" b="1" spc="-55" dirty="0">
                <a:solidFill>
                  <a:srgbClr val="001F40"/>
                </a:solidFill>
                <a:latin typeface="Arial" panose="020B0604020202020204" pitchFamily="34" charset="0"/>
                <a:cs typeface="Arial" panose="020B0604020202020204" pitchFamily="34" charset="0"/>
              </a:rPr>
              <a:t>V</a:t>
            </a:r>
            <a:endParaRPr sz="2000" b="1" dirty="0">
              <a:latin typeface="Arial" panose="020B0604020202020204" pitchFamily="34" charset="0"/>
              <a:cs typeface="Arial" panose="020B0604020202020204" pitchFamily="34" charset="0"/>
            </a:endParaRPr>
          </a:p>
          <a:p>
            <a:pPr marL="73025" indent="-60960" algn="just">
              <a:spcBef>
                <a:spcPts val="590"/>
              </a:spcBef>
              <a:buChar char="•"/>
              <a:tabLst>
                <a:tab pos="73660" algn="l"/>
              </a:tabLst>
            </a:pPr>
            <a:r>
              <a:rPr sz="2000" b="1" spc="20" dirty="0">
                <a:solidFill>
                  <a:srgbClr val="001F40"/>
                </a:solidFill>
                <a:latin typeface="Arial" panose="020B0604020202020204" pitchFamily="34" charset="0"/>
                <a:cs typeface="Arial" panose="020B0604020202020204" pitchFamily="34" charset="0"/>
              </a:rPr>
              <a:t>Barra</a:t>
            </a:r>
            <a:r>
              <a:rPr sz="2000" b="1" spc="-1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colectora/</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Entrada</a:t>
            </a:r>
            <a:r>
              <a:rPr sz="2000" b="1" spc="-1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ACB:</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2500</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A</a:t>
            </a:r>
            <a:endParaRPr sz="2000" b="1" dirty="0">
              <a:latin typeface="Arial" panose="020B0604020202020204" pitchFamily="34" charset="0"/>
              <a:cs typeface="Arial" panose="020B0604020202020204" pitchFamily="34" charset="0"/>
            </a:endParaRPr>
          </a:p>
          <a:p>
            <a:pPr marL="81280" indent="-69215" algn="just">
              <a:spcBef>
                <a:spcPts val="500"/>
              </a:spcBef>
              <a:buChar char="•"/>
              <a:tabLst>
                <a:tab pos="81915" algn="l"/>
              </a:tabLst>
            </a:pPr>
            <a:r>
              <a:rPr sz="2000" b="1" spc="25" dirty="0">
                <a:solidFill>
                  <a:srgbClr val="001F40"/>
                </a:solidFill>
                <a:latin typeface="Arial" panose="020B0604020202020204" pitchFamily="34" charset="0"/>
                <a:cs typeface="Arial" panose="020B0604020202020204" pitchFamily="34" charset="0"/>
              </a:rPr>
              <a:t>Icw</a:t>
            </a:r>
            <a:r>
              <a:rPr sz="2000" b="1" spc="-15" dirty="0">
                <a:solidFill>
                  <a:srgbClr val="001F40"/>
                </a:solidFill>
                <a:latin typeface="Arial" panose="020B0604020202020204" pitchFamily="34" charset="0"/>
                <a:cs typeface="Arial" panose="020B0604020202020204" pitchFamily="34" charset="0"/>
              </a:rPr>
              <a:t> </a:t>
            </a:r>
            <a:r>
              <a:rPr sz="2000" b="1" spc="35" dirty="0">
                <a:solidFill>
                  <a:srgbClr val="001F40"/>
                </a:solidFill>
                <a:latin typeface="Arial" panose="020B0604020202020204" pitchFamily="34" charset="0"/>
                <a:cs typeface="Arial" panose="020B0604020202020204" pitchFamily="34" charset="0"/>
              </a:rPr>
              <a:t>nominal:</a:t>
            </a:r>
            <a:r>
              <a:rPr sz="2000" b="1" spc="-1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40</a:t>
            </a:r>
            <a:r>
              <a:rPr sz="2000" b="1" spc="-1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kA</a:t>
            </a:r>
            <a:r>
              <a:rPr sz="2000" b="1" spc="-15" dirty="0">
                <a:solidFill>
                  <a:srgbClr val="001F40"/>
                </a:solidFill>
                <a:latin typeface="Arial" panose="020B0604020202020204" pitchFamily="34" charset="0"/>
                <a:cs typeface="Arial" panose="020B0604020202020204" pitchFamily="34" charset="0"/>
              </a:rPr>
              <a:t> </a:t>
            </a:r>
            <a:r>
              <a:rPr sz="2000" b="1" spc="175" dirty="0">
                <a:solidFill>
                  <a:srgbClr val="001F40"/>
                </a:solidFill>
                <a:latin typeface="Arial" panose="020B0604020202020204" pitchFamily="34" charset="0"/>
                <a:cs typeface="Arial" panose="020B0604020202020204" pitchFamily="34" charset="0"/>
              </a:rPr>
              <a:t>–</a:t>
            </a:r>
            <a:r>
              <a:rPr sz="2000" b="1" spc="-1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1</a:t>
            </a:r>
            <a:r>
              <a:rPr sz="2000" b="1" spc="-1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s</a:t>
            </a:r>
            <a:endParaRPr sz="2000" b="1" dirty="0">
              <a:latin typeface="Arial" panose="020B0604020202020204" pitchFamily="34" charset="0"/>
              <a:cs typeface="Arial" panose="020B0604020202020204" pitchFamily="34" charset="0"/>
            </a:endParaRPr>
          </a:p>
          <a:p>
            <a:pPr marL="85090" indent="-73025" algn="just">
              <a:spcBef>
                <a:spcPts val="430"/>
              </a:spcBef>
              <a:buChar char="•"/>
              <a:tabLst>
                <a:tab pos="85725" algn="l"/>
              </a:tabLst>
            </a:pPr>
            <a:r>
              <a:rPr sz="2000" b="1" spc="15" dirty="0">
                <a:solidFill>
                  <a:srgbClr val="001F40"/>
                </a:solidFill>
                <a:latin typeface="Arial" panose="020B0604020202020204" pitchFamily="34" charset="0"/>
                <a:cs typeface="Arial" panose="020B0604020202020204" pitchFamily="34" charset="0"/>
              </a:rPr>
              <a:t>Arco</a:t>
            </a:r>
            <a:r>
              <a:rPr sz="2000" b="1" spc="-20"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interno:</a:t>
            </a:r>
            <a:r>
              <a:rPr sz="2000" b="1" spc="-2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40</a:t>
            </a:r>
            <a:r>
              <a:rPr sz="2000" b="1" spc="-20"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kA</a:t>
            </a:r>
            <a:r>
              <a:rPr sz="2000" b="1" spc="-1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(0,3</a:t>
            </a:r>
            <a:r>
              <a:rPr sz="2000" b="1" spc="-2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s)</a:t>
            </a:r>
            <a:endParaRPr sz="2000" b="1" dirty="0">
              <a:latin typeface="Arial" panose="020B0604020202020204" pitchFamily="34" charset="0"/>
              <a:cs typeface="Arial" panose="020B0604020202020204" pitchFamily="34" charset="0"/>
            </a:endParaRPr>
          </a:p>
          <a:p>
            <a:pPr marL="81280" indent="-69215" algn="just">
              <a:spcBef>
                <a:spcPts val="470"/>
              </a:spcBef>
              <a:buChar char="•"/>
              <a:tabLst>
                <a:tab pos="81915" algn="l"/>
              </a:tabLst>
            </a:pPr>
            <a:r>
              <a:rPr sz="2000" b="1" spc="20" dirty="0">
                <a:solidFill>
                  <a:srgbClr val="001F40"/>
                </a:solidFill>
                <a:latin typeface="Arial" panose="020B0604020202020204" pitchFamily="34" charset="0"/>
                <a:cs typeface="Arial" panose="020B0604020202020204" pitchFamily="34" charset="0"/>
              </a:rPr>
              <a:t>Forma</a:t>
            </a:r>
            <a:r>
              <a:rPr sz="2000" b="1" spc="-1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spc="-10"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separación:</a:t>
            </a:r>
            <a:r>
              <a:rPr sz="2000" b="1" spc="-1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3b</a:t>
            </a:r>
            <a:endParaRPr sz="2000" b="1" dirty="0">
              <a:latin typeface="Arial" panose="020B0604020202020204" pitchFamily="34" charset="0"/>
              <a:cs typeface="Arial" panose="020B0604020202020204" pitchFamily="34" charset="0"/>
            </a:endParaRPr>
          </a:p>
          <a:p>
            <a:pPr marL="85090" indent="-73025" algn="just">
              <a:spcBef>
                <a:spcPts val="430"/>
              </a:spcBef>
              <a:buChar char="•"/>
              <a:tabLst>
                <a:tab pos="85725" algn="l"/>
              </a:tabLst>
            </a:pPr>
            <a:r>
              <a:rPr sz="2000" b="1" spc="25" dirty="0">
                <a:solidFill>
                  <a:srgbClr val="001F40"/>
                </a:solidFill>
                <a:latin typeface="Arial" panose="020B0604020202020204" pitchFamily="34" charset="0"/>
                <a:cs typeface="Arial" panose="020B0604020202020204" pitchFamily="34" charset="0"/>
              </a:rPr>
              <a:t>Grado</a:t>
            </a:r>
            <a:r>
              <a:rPr sz="2000" b="1" spc="-3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de</a:t>
            </a:r>
            <a:r>
              <a:rPr sz="2000" b="1" spc="-3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protección:</a:t>
            </a:r>
            <a:r>
              <a:rPr sz="2000" b="1" spc="-30"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IP31</a:t>
            </a:r>
            <a:endParaRPr sz="2000" b="1" dirty="0">
              <a:latin typeface="Arial" panose="020B0604020202020204" pitchFamily="34" charset="0"/>
              <a:cs typeface="Arial" panose="020B0604020202020204" pitchFamily="34" charset="0"/>
            </a:endParaRPr>
          </a:p>
          <a:p>
            <a:pPr marL="64769" indent="-52705" algn="just">
              <a:spcBef>
                <a:spcPts val="670"/>
              </a:spcBef>
              <a:buChar char="•"/>
              <a:tabLst>
                <a:tab pos="65405" algn="l"/>
              </a:tabLst>
            </a:pPr>
            <a:r>
              <a:rPr sz="2000" b="1" spc="-5" dirty="0">
                <a:solidFill>
                  <a:srgbClr val="001F40"/>
                </a:solidFill>
                <a:latin typeface="Arial" panose="020B0604020202020204" pitchFamily="34" charset="0"/>
                <a:cs typeface="Arial" panose="020B0604020202020204" pitchFamily="34" charset="0"/>
              </a:rPr>
              <a:t>Cables </a:t>
            </a:r>
            <a:r>
              <a:rPr sz="2000" b="1" spc="20" dirty="0">
                <a:solidFill>
                  <a:srgbClr val="001F40"/>
                </a:solidFill>
                <a:latin typeface="Arial" panose="020B0604020202020204" pitchFamily="34" charset="0"/>
                <a:cs typeface="Arial" panose="020B0604020202020204" pitchFamily="34" charset="0"/>
              </a:rPr>
              <a:t>de</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alimentación</a:t>
            </a:r>
            <a:r>
              <a:rPr sz="2000" b="1"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y</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control:</a:t>
            </a:r>
            <a:r>
              <a:rPr sz="2000" b="1"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frontal</a:t>
            </a:r>
            <a:endParaRPr sz="2000" b="1" dirty="0">
              <a:latin typeface="Arial" panose="020B0604020202020204" pitchFamily="34" charset="0"/>
              <a:cs typeface="Arial" panose="020B0604020202020204" pitchFamily="34" charset="0"/>
            </a:endParaRPr>
          </a:p>
          <a:p>
            <a:pPr marL="88900" indent="-76835" algn="just">
              <a:spcBef>
                <a:spcPts val="420"/>
              </a:spcBef>
              <a:buChar char="•"/>
              <a:tabLst>
                <a:tab pos="89535" algn="l"/>
              </a:tabLst>
            </a:pPr>
            <a:r>
              <a:rPr sz="2000" b="1" spc="15" dirty="0">
                <a:solidFill>
                  <a:srgbClr val="001F40"/>
                </a:solidFill>
                <a:latin typeface="Arial" panose="020B0604020202020204" pitchFamily="34" charset="0"/>
                <a:cs typeface="Arial" panose="020B0604020202020204" pitchFamily="34" charset="0"/>
              </a:rPr>
              <a:t>Tensión</a:t>
            </a:r>
            <a:r>
              <a:rPr sz="2000" b="1" spc="-10"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auxiliar:</a:t>
            </a:r>
            <a:r>
              <a:rPr sz="2000" b="1" spc="-10"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24</a:t>
            </a:r>
            <a:r>
              <a:rPr sz="2000" b="1" spc="-10" dirty="0">
                <a:solidFill>
                  <a:srgbClr val="001F40"/>
                </a:solidFill>
                <a:latin typeface="Arial" panose="020B0604020202020204" pitchFamily="34" charset="0"/>
                <a:cs typeface="Arial" panose="020B0604020202020204" pitchFamily="34" charset="0"/>
              </a:rPr>
              <a:t> </a:t>
            </a:r>
            <a:r>
              <a:rPr sz="2000" b="1" spc="-65" dirty="0">
                <a:solidFill>
                  <a:srgbClr val="001F40"/>
                </a:solidFill>
                <a:latin typeface="Arial" panose="020B0604020202020204" pitchFamily="34" charset="0"/>
                <a:cs typeface="Arial" panose="020B0604020202020204" pitchFamily="34" charset="0"/>
              </a:rPr>
              <a:t>V</a:t>
            </a:r>
            <a:r>
              <a:rPr sz="2000" b="1" spc="-10" dirty="0">
                <a:solidFill>
                  <a:srgbClr val="001F40"/>
                </a:solidFill>
                <a:latin typeface="Arial" panose="020B0604020202020204" pitchFamily="34" charset="0"/>
                <a:cs typeface="Arial" panose="020B0604020202020204" pitchFamily="34" charset="0"/>
              </a:rPr>
              <a:t> </a:t>
            </a:r>
            <a:r>
              <a:rPr sz="2000" b="1" spc="-90" dirty="0">
                <a:solidFill>
                  <a:srgbClr val="001F40"/>
                </a:solidFill>
                <a:latin typeface="Arial" panose="020B0604020202020204" pitchFamily="34" charset="0"/>
                <a:cs typeface="Arial" panose="020B0604020202020204" pitchFamily="34" charset="0"/>
              </a:rPr>
              <a:t>CC</a:t>
            </a:r>
            <a:endParaRPr sz="2000" b="1" dirty="0">
              <a:latin typeface="Arial" panose="020B0604020202020204" pitchFamily="34" charset="0"/>
              <a:cs typeface="Arial" panose="020B0604020202020204" pitchFamily="34" charset="0"/>
            </a:endParaRPr>
          </a:p>
          <a:p>
            <a:pPr marL="81280" indent="-69215" algn="just">
              <a:spcBef>
                <a:spcPts val="459"/>
              </a:spcBef>
              <a:buChar char="•"/>
              <a:tabLst>
                <a:tab pos="81915" algn="l"/>
              </a:tabLst>
            </a:pPr>
            <a:r>
              <a:rPr sz="2000" b="1" spc="35" dirty="0">
                <a:solidFill>
                  <a:srgbClr val="001F40"/>
                </a:solidFill>
                <a:latin typeface="Arial" panose="020B0604020202020204" pitchFamily="34" charset="0"/>
                <a:cs typeface="Arial" panose="020B0604020202020204" pitchFamily="34" charset="0"/>
              </a:rPr>
              <a:t>Norma:</a:t>
            </a:r>
            <a:r>
              <a:rPr sz="2000" b="1" spc="-5"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CEI</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61439</a:t>
            </a:r>
            <a:endParaRPr sz="2000" b="1" dirty="0">
              <a:latin typeface="Arial" panose="020B0604020202020204" pitchFamily="34" charset="0"/>
              <a:cs typeface="Arial" panose="020B0604020202020204" pitchFamily="34" charset="0"/>
            </a:endParaRPr>
          </a:p>
          <a:p>
            <a:pPr marL="12700" algn="just">
              <a:spcBef>
                <a:spcPts val="480"/>
              </a:spcBef>
            </a:pPr>
            <a:r>
              <a:rPr sz="2000" b="1" dirty="0">
                <a:solidFill>
                  <a:srgbClr val="001F40"/>
                </a:solidFill>
                <a:latin typeface="Arial" panose="020B0604020202020204" pitchFamily="34" charset="0"/>
                <a:cs typeface="Arial" panose="020B0604020202020204" pitchFamily="34" charset="0"/>
              </a:rPr>
              <a:t>Funciones</a:t>
            </a:r>
            <a:r>
              <a:rPr sz="2000" b="1" spc="-3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2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ingreso</a:t>
            </a:r>
            <a:r>
              <a:rPr sz="2000" b="1" spc="-25" dirty="0">
                <a:solidFill>
                  <a:srgbClr val="001F40"/>
                </a:solidFill>
                <a:latin typeface="Arial" panose="020B0604020202020204" pitchFamily="34" charset="0"/>
                <a:cs typeface="Arial" panose="020B0604020202020204" pitchFamily="34" charset="0"/>
              </a:rPr>
              <a:t> </a:t>
            </a:r>
            <a:r>
              <a:rPr sz="2000" b="1" spc="-50" dirty="0">
                <a:solidFill>
                  <a:srgbClr val="001F40"/>
                </a:solidFill>
                <a:latin typeface="Arial" panose="020B0604020202020204" pitchFamily="34" charset="0"/>
                <a:cs typeface="Arial" panose="020B0604020202020204" pitchFamily="34" charset="0"/>
              </a:rPr>
              <a:t>ACB</a:t>
            </a:r>
            <a:endParaRPr sz="2000" b="1" dirty="0">
              <a:latin typeface="Arial" panose="020B0604020202020204" pitchFamily="34" charset="0"/>
              <a:cs typeface="Arial" panose="020B0604020202020204" pitchFamily="34" charset="0"/>
            </a:endParaRPr>
          </a:p>
          <a:p>
            <a:pPr marL="88900" indent="-76835" algn="just">
              <a:spcBef>
                <a:spcPts val="660"/>
              </a:spcBef>
              <a:buChar char="•"/>
              <a:tabLst>
                <a:tab pos="89535" algn="l"/>
              </a:tabLst>
            </a:pPr>
            <a:r>
              <a:rPr sz="2000" b="1" spc="20" dirty="0">
                <a:solidFill>
                  <a:srgbClr val="001F40"/>
                </a:solidFill>
                <a:latin typeface="Arial" panose="020B0604020202020204" pitchFamily="34" charset="0"/>
                <a:cs typeface="Arial" panose="020B0604020202020204" pitchFamily="34" charset="0"/>
              </a:rPr>
              <a:t>50/51,</a:t>
            </a:r>
            <a:r>
              <a:rPr sz="2000" b="1" spc="-4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50N/51N</a:t>
            </a:r>
            <a:endParaRPr sz="2000" b="1" dirty="0">
              <a:latin typeface="Arial" panose="020B0604020202020204" pitchFamily="34" charset="0"/>
              <a:cs typeface="Arial" panose="020B0604020202020204" pitchFamily="34" charset="0"/>
            </a:endParaRPr>
          </a:p>
          <a:p>
            <a:pPr marL="85090" indent="-73025" algn="just">
              <a:spcBef>
                <a:spcPts val="409"/>
              </a:spcBef>
              <a:buChar char="•"/>
              <a:tabLst>
                <a:tab pos="85725" algn="l"/>
              </a:tabLst>
            </a:pPr>
            <a:r>
              <a:rPr sz="2000" b="1" spc="25" dirty="0">
                <a:solidFill>
                  <a:srgbClr val="001F40"/>
                </a:solidFill>
                <a:latin typeface="Arial" panose="020B0604020202020204" pitchFamily="34" charset="0"/>
                <a:cs typeface="Arial" panose="020B0604020202020204" pitchFamily="34" charset="0"/>
              </a:rPr>
              <a:t>Medición:</a:t>
            </a:r>
            <a:r>
              <a:rPr sz="2000" b="1" spc="-20"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U,</a:t>
            </a:r>
            <a:r>
              <a:rPr sz="2000" b="1" spc="-2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I,</a:t>
            </a:r>
            <a:r>
              <a:rPr sz="2000" b="1" spc="-1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kW,</a:t>
            </a:r>
            <a:r>
              <a:rPr sz="2000" b="1" spc="-20" dirty="0">
                <a:solidFill>
                  <a:srgbClr val="001F40"/>
                </a:solidFill>
                <a:latin typeface="Arial" panose="020B0604020202020204" pitchFamily="34" charset="0"/>
                <a:cs typeface="Arial" panose="020B0604020202020204" pitchFamily="34" charset="0"/>
              </a:rPr>
              <a:t> kVA</a:t>
            </a:r>
            <a:endParaRPr sz="2000" b="1" dirty="0">
              <a:latin typeface="Arial" panose="020B0604020202020204" pitchFamily="34" charset="0"/>
              <a:cs typeface="Arial" panose="020B0604020202020204" pitchFamily="34" charset="0"/>
            </a:endParaRPr>
          </a:p>
          <a:p>
            <a:pPr marL="12700" marR="132080" algn="just">
              <a:spcBef>
                <a:spcPts val="120"/>
              </a:spcBef>
              <a:buChar char="•"/>
              <a:tabLst>
                <a:tab pos="69850" algn="l"/>
              </a:tabLst>
            </a:pPr>
            <a:r>
              <a:rPr sz="2000" b="1" spc="15" dirty="0">
                <a:solidFill>
                  <a:srgbClr val="001F40"/>
                </a:solidFill>
                <a:latin typeface="Arial" panose="020B0604020202020204" pitchFamily="34" charset="0"/>
                <a:cs typeface="Arial" panose="020B0604020202020204" pitchFamily="34" charset="0"/>
              </a:rPr>
              <a:t>Comunicación:</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Ethernet</a:t>
            </a:r>
            <a:r>
              <a:rPr sz="2000" b="1" spc="-5" dirty="0">
                <a:solidFill>
                  <a:srgbClr val="001F40"/>
                </a:solidFill>
                <a:latin typeface="Arial" panose="020B0604020202020204" pitchFamily="34" charset="0"/>
                <a:cs typeface="Arial" panose="020B0604020202020204" pitchFamily="34" charset="0"/>
              </a:rPr>
              <a:t> </a:t>
            </a:r>
            <a:r>
              <a:rPr sz="2000" b="1" dirty="0" err="1">
                <a:solidFill>
                  <a:srgbClr val="001F40"/>
                </a:solidFill>
                <a:latin typeface="Arial" panose="020B0604020202020204" pitchFamily="34" charset="0"/>
                <a:cs typeface="Arial" panose="020B0604020202020204" pitchFamily="34" charset="0"/>
              </a:rPr>
              <a:t>Funciones</a:t>
            </a:r>
            <a:r>
              <a:rPr sz="2000" b="1" spc="-15" dirty="0">
                <a:solidFill>
                  <a:srgbClr val="001F40"/>
                </a:solidFill>
                <a:latin typeface="Arial" panose="020B0604020202020204" pitchFamily="34" charset="0"/>
                <a:cs typeface="Arial" panose="020B0604020202020204" pitchFamily="34" charset="0"/>
              </a:rPr>
              <a:t> </a:t>
            </a:r>
            <a:r>
              <a:rPr sz="2000" b="1" spc="15" dirty="0" smtClean="0">
                <a:solidFill>
                  <a:srgbClr val="001F40"/>
                </a:solidFill>
                <a:latin typeface="Arial" panose="020B0604020202020204" pitchFamily="34" charset="0"/>
                <a:cs typeface="Arial" panose="020B0604020202020204" pitchFamily="34" charset="0"/>
              </a:rPr>
              <a:t>del</a:t>
            </a:r>
            <a:r>
              <a:rPr lang="es-ES" sz="2000" b="1" spc="15" dirty="0" smtClean="0">
                <a:solidFill>
                  <a:srgbClr val="001F40"/>
                </a:solidFill>
                <a:latin typeface="Arial" panose="020B0604020202020204" pitchFamily="34" charset="0"/>
                <a:cs typeface="Arial" panose="020B0604020202020204" pitchFamily="34" charset="0"/>
              </a:rPr>
              <a:t> </a:t>
            </a:r>
            <a:r>
              <a:rPr sz="2000" b="1" spc="30" dirty="0" err="1" smtClean="0">
                <a:solidFill>
                  <a:srgbClr val="001F40"/>
                </a:solidFill>
                <a:latin typeface="Arial" panose="020B0604020202020204" pitchFamily="34" charset="0"/>
                <a:cs typeface="Arial" panose="020B0604020202020204" pitchFamily="34" charset="0"/>
              </a:rPr>
              <a:t>alimentador</a:t>
            </a:r>
            <a:r>
              <a:rPr sz="2000" b="1" spc="-20" dirty="0" smtClean="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2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potencia</a:t>
            </a:r>
            <a:r>
              <a:rPr sz="2000" b="1" spc="-1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MCCB</a:t>
            </a:r>
            <a:endParaRPr sz="2000" b="1" dirty="0">
              <a:latin typeface="Arial" panose="020B0604020202020204" pitchFamily="34" charset="0"/>
              <a:cs typeface="Arial" panose="020B0604020202020204" pitchFamily="34" charset="0"/>
            </a:endParaRPr>
          </a:p>
          <a:p>
            <a:pPr marL="88900" indent="-76835" algn="just">
              <a:spcBef>
                <a:spcPts val="535"/>
              </a:spcBef>
              <a:buChar char="•"/>
              <a:tabLst>
                <a:tab pos="89535" algn="l"/>
              </a:tabLst>
            </a:pPr>
            <a:r>
              <a:rPr sz="2000" b="1" spc="20" dirty="0">
                <a:solidFill>
                  <a:srgbClr val="001F40"/>
                </a:solidFill>
                <a:latin typeface="Arial" panose="020B0604020202020204" pitchFamily="34" charset="0"/>
                <a:cs typeface="Arial" panose="020B0604020202020204" pitchFamily="34" charset="0"/>
              </a:rPr>
              <a:t>50/51,</a:t>
            </a:r>
            <a:r>
              <a:rPr sz="2000" b="1" spc="-40"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50N/51N</a:t>
            </a:r>
            <a:endParaRPr sz="2000" b="1" dirty="0">
              <a:latin typeface="Arial" panose="020B0604020202020204" pitchFamily="34" charset="0"/>
              <a:cs typeface="Arial" panose="020B0604020202020204" pitchFamily="34" charset="0"/>
            </a:endParaRPr>
          </a:p>
          <a:p>
            <a:pPr marL="85090" indent="-73025" algn="just">
              <a:spcBef>
                <a:spcPts val="409"/>
              </a:spcBef>
              <a:buChar char="•"/>
              <a:tabLst>
                <a:tab pos="85725" algn="l"/>
              </a:tabLst>
            </a:pPr>
            <a:r>
              <a:rPr sz="2000" b="1" spc="25" dirty="0">
                <a:solidFill>
                  <a:srgbClr val="001F40"/>
                </a:solidFill>
                <a:latin typeface="Arial" panose="020B0604020202020204" pitchFamily="34" charset="0"/>
                <a:cs typeface="Arial" panose="020B0604020202020204" pitchFamily="34" charset="0"/>
              </a:rPr>
              <a:t>Medición:</a:t>
            </a:r>
            <a:r>
              <a:rPr sz="2000" b="1" spc="-20"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U,</a:t>
            </a:r>
            <a:r>
              <a:rPr sz="2000" b="1" spc="-20"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I,</a:t>
            </a:r>
            <a:r>
              <a:rPr sz="2000" b="1" spc="-15" dirty="0">
                <a:solidFill>
                  <a:srgbClr val="001F40"/>
                </a:solidFill>
                <a:latin typeface="Arial" panose="020B0604020202020204" pitchFamily="34" charset="0"/>
                <a:cs typeface="Arial" panose="020B0604020202020204" pitchFamily="34" charset="0"/>
              </a:rPr>
              <a:t> </a:t>
            </a:r>
            <a:r>
              <a:rPr sz="2000" b="1" dirty="0">
                <a:solidFill>
                  <a:srgbClr val="001F40"/>
                </a:solidFill>
                <a:latin typeface="Arial" panose="020B0604020202020204" pitchFamily="34" charset="0"/>
                <a:cs typeface="Arial" panose="020B0604020202020204" pitchFamily="34" charset="0"/>
              </a:rPr>
              <a:t>kW,</a:t>
            </a:r>
            <a:r>
              <a:rPr sz="2000" b="1" spc="-20" dirty="0">
                <a:solidFill>
                  <a:srgbClr val="001F40"/>
                </a:solidFill>
                <a:latin typeface="Arial" panose="020B0604020202020204" pitchFamily="34" charset="0"/>
                <a:cs typeface="Arial" panose="020B0604020202020204" pitchFamily="34" charset="0"/>
              </a:rPr>
              <a:t> kVA</a:t>
            </a:r>
            <a:endParaRPr sz="2000" b="1" dirty="0">
              <a:latin typeface="Arial" panose="020B0604020202020204" pitchFamily="34" charset="0"/>
              <a:cs typeface="Arial" panose="020B0604020202020204" pitchFamily="34" charset="0"/>
            </a:endParaRPr>
          </a:p>
          <a:p>
            <a:pPr marL="88900" indent="-76835" algn="just">
              <a:spcBef>
                <a:spcPts val="370"/>
              </a:spcBef>
              <a:buChar char="•"/>
              <a:tabLst>
                <a:tab pos="89535" algn="l"/>
              </a:tabLst>
            </a:pPr>
            <a:r>
              <a:rPr sz="2000" b="1" spc="20" dirty="0">
                <a:solidFill>
                  <a:srgbClr val="001F40"/>
                </a:solidFill>
                <a:latin typeface="Arial" panose="020B0604020202020204" pitchFamily="34" charset="0"/>
                <a:cs typeface="Arial" panose="020B0604020202020204" pitchFamily="34" charset="0"/>
              </a:rPr>
              <a:t>Comunicación:</a:t>
            </a:r>
            <a:r>
              <a:rPr sz="2000" b="1" spc="-25"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Modbus</a:t>
            </a:r>
            <a:r>
              <a:rPr sz="2000" b="1" spc="-20" dirty="0">
                <a:solidFill>
                  <a:srgbClr val="001F40"/>
                </a:solidFill>
                <a:latin typeface="Arial" panose="020B0604020202020204" pitchFamily="34" charset="0"/>
                <a:cs typeface="Arial" panose="020B0604020202020204" pitchFamily="34" charset="0"/>
              </a:rPr>
              <a:t> TCP/IP</a:t>
            </a:r>
            <a:endParaRPr sz="2000" b="1" dirty="0">
              <a:latin typeface="Arial" panose="020B0604020202020204" pitchFamily="34" charset="0"/>
              <a:cs typeface="Arial" panose="020B0604020202020204" pitchFamily="34" charset="0"/>
            </a:endParaRPr>
          </a:p>
        </p:txBody>
      </p:sp>
      <p:sp>
        <p:nvSpPr>
          <p:cNvPr id="13" name="Rectángulo 12"/>
          <p:cNvSpPr/>
          <p:nvPr/>
        </p:nvSpPr>
        <p:spPr>
          <a:xfrm>
            <a:off x="4399756" y="208058"/>
            <a:ext cx="14249400" cy="9941183"/>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Reducción de altitud</a:t>
            </a:r>
          </a:p>
          <a:p>
            <a:pPr algn="just"/>
            <a:r>
              <a:rPr lang="es-ES" sz="2000" dirty="0">
                <a:latin typeface="Arial" panose="020B0604020202020204" pitchFamily="34" charset="0"/>
                <a:cs typeface="Arial" panose="020B0604020202020204" pitchFamily="34" charset="0"/>
              </a:rPr>
              <a:t>La menor densidad del aire a grandes altitudes requiere una mayor fuga y espacios libres, y afecta en </a:t>
            </a:r>
            <a:r>
              <a:rPr lang="es-ES" sz="2000" dirty="0" smtClean="0">
                <a:latin typeface="Arial" panose="020B0604020202020204" pitchFamily="34" charset="0"/>
                <a:cs typeface="Arial" panose="020B0604020202020204" pitchFamily="34" charset="0"/>
              </a:rPr>
              <a:t>gran </a:t>
            </a:r>
            <a:r>
              <a:rPr lang="es-ES" sz="2000" dirty="0">
                <a:latin typeface="Arial" panose="020B0604020202020204" pitchFamily="34" charset="0"/>
                <a:cs typeface="Arial" panose="020B0604020202020204" pitchFamily="34" charset="0"/>
              </a:rPr>
              <a:t>medida la clasificación de corriente nominal debido a la pérdida de enfriamiento por convección. Un </a:t>
            </a:r>
            <a:r>
              <a:rPr lang="es-ES" sz="2000" dirty="0" smtClean="0">
                <a:latin typeface="Arial" panose="020B0604020202020204" pitchFamily="34" charset="0"/>
                <a:cs typeface="Arial" panose="020B0604020202020204" pitchFamily="34" charset="0"/>
              </a:rPr>
              <a:t>factor </a:t>
            </a:r>
            <a:r>
              <a:rPr lang="es-ES" sz="2000" dirty="0">
                <a:latin typeface="Arial" panose="020B0604020202020204" pitchFamily="34" charset="0"/>
                <a:cs typeface="Arial" panose="020B0604020202020204" pitchFamily="34" charset="0"/>
              </a:rPr>
              <a:t>de reducción de corriente típico es del 1 % por cada 100 m por encima de los 1000 m.</a:t>
            </a:r>
          </a:p>
          <a:p>
            <a:pPr algn="just"/>
            <a:r>
              <a:rPr lang="es-ES" sz="2000" dirty="0">
                <a:latin typeface="Arial" panose="020B0604020202020204" pitchFamily="34" charset="0"/>
                <a:cs typeface="Arial" panose="020B0604020202020204" pitchFamily="34" charset="0"/>
              </a:rPr>
              <a:t>Los productos de Schneider Electric utilizados en este diseño son un Altivar </a:t>
            </a:r>
            <a:r>
              <a:rPr lang="es-ES" sz="2000" dirty="0" err="1">
                <a:latin typeface="Arial" panose="020B0604020202020204" pitchFamily="34" charset="0"/>
                <a:cs typeface="Arial" panose="020B0604020202020204" pitchFamily="34" charset="0"/>
              </a:rPr>
              <a:t>Process</a:t>
            </a:r>
            <a:r>
              <a:rPr lang="es-ES" sz="2000" dirty="0">
                <a:latin typeface="Arial" panose="020B0604020202020204" pitchFamily="34" charset="0"/>
                <a:cs typeface="Arial" panose="020B0604020202020204" pitchFamily="34" charset="0"/>
              </a:rPr>
              <a:t> ATV </a:t>
            </a:r>
            <a:r>
              <a:rPr lang="es-ES" sz="2000" dirty="0" smtClean="0">
                <a:latin typeface="Arial" panose="020B0604020202020204" pitchFamily="34" charset="0"/>
                <a:cs typeface="Arial" panose="020B0604020202020204" pitchFamily="34" charset="0"/>
              </a:rPr>
              <a:t>1200H </a:t>
            </a:r>
            <a:r>
              <a:rPr lang="es-ES" sz="2000" dirty="0">
                <a:latin typeface="Arial" panose="020B0604020202020204" pitchFamily="34" charset="0"/>
                <a:cs typeface="Arial" panose="020B0604020202020204" pitchFamily="34" charset="0"/>
              </a:rPr>
              <a:t>(11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6,6 </a:t>
            </a:r>
            <a:r>
              <a:rPr lang="es-ES" sz="2000" dirty="0" err="1">
                <a:latin typeface="Arial" panose="020B0604020202020204" pitchFamily="34" charset="0"/>
                <a:cs typeface="Arial" panose="020B0604020202020204" pitchFamily="34" charset="0"/>
              </a:rPr>
              <a:t>kV</a:t>
            </a:r>
            <a:r>
              <a:rPr lang="es-ES" sz="2000" dirty="0">
                <a:latin typeface="Arial" panose="020B0604020202020204" pitchFamily="34" charset="0"/>
                <a:cs typeface="Arial" panose="020B0604020202020204" pitchFamily="34" charset="0"/>
              </a:rPr>
              <a:t>, 1,5 MW) con </a:t>
            </a:r>
            <a:r>
              <a:rPr lang="es-ES" sz="2000" dirty="0" err="1">
                <a:latin typeface="Arial" panose="020B0604020202020204" pitchFamily="34" charset="0"/>
                <a:cs typeface="Arial" panose="020B0604020202020204" pitchFamily="34" charset="0"/>
              </a:rPr>
              <a:t>Modbus</a:t>
            </a:r>
            <a:r>
              <a:rPr lang="es-ES" sz="2000" dirty="0">
                <a:latin typeface="Arial" panose="020B0604020202020204" pitchFamily="34" charset="0"/>
                <a:cs typeface="Arial" panose="020B0604020202020204" pitchFamily="34" charset="0"/>
              </a:rPr>
              <a:t> TCP/IP. El ATV1200H está optimizado y </a:t>
            </a:r>
            <a:r>
              <a:rPr lang="es-ES" sz="2000" dirty="0" smtClean="0">
                <a:latin typeface="Arial" panose="020B0604020202020204" pitchFamily="34" charset="0"/>
                <a:cs typeface="Arial" panose="020B0604020202020204" pitchFamily="34" charset="0"/>
              </a:rPr>
              <a:t>diseñado </a:t>
            </a:r>
            <a:r>
              <a:rPr lang="es-ES" sz="2000" dirty="0">
                <a:latin typeface="Arial" panose="020B0604020202020204" pitchFamily="34" charset="0"/>
                <a:cs typeface="Arial" panose="020B0604020202020204" pitchFamily="34" charset="0"/>
              </a:rPr>
              <a:t>exclusivamente para aplicaciones sísmicas y de gran altitud. El diseño </a:t>
            </a:r>
            <a:r>
              <a:rPr lang="es-ES" sz="2000" dirty="0" smtClean="0">
                <a:latin typeface="Arial" panose="020B0604020202020204" pitchFamily="34" charset="0"/>
                <a:cs typeface="Arial" panose="020B0604020202020204" pitchFamily="34" charset="0"/>
              </a:rPr>
              <a:t>incluye refrigeración </a:t>
            </a:r>
            <a:r>
              <a:rPr lang="es-ES" sz="2000" dirty="0">
                <a:latin typeface="Arial" panose="020B0604020202020204" pitchFamily="34" charset="0"/>
                <a:cs typeface="Arial" panose="020B0604020202020204" pitchFamily="34" charset="0"/>
              </a:rPr>
              <a:t>adaptada con ventiladores superiores y aislamiento reforzado para las </a:t>
            </a:r>
            <a:r>
              <a:rPr lang="es-ES" sz="2000" dirty="0" smtClean="0">
                <a:latin typeface="Arial" panose="020B0604020202020204" pitchFamily="34" charset="0"/>
                <a:cs typeface="Arial" panose="020B0604020202020204" pitchFamily="34" charset="0"/>
              </a:rPr>
              <a:t>secciones </a:t>
            </a:r>
            <a:r>
              <a:rPr lang="es-ES" sz="2000" dirty="0">
                <a:latin typeface="Arial" panose="020B0604020202020204" pitchFamily="34" charset="0"/>
                <a:cs typeface="Arial" panose="020B0604020202020204" pitchFamily="34" charset="0"/>
              </a:rPr>
              <a:t>de BT y MT.</a:t>
            </a:r>
          </a:p>
          <a:p>
            <a:pPr algn="just"/>
            <a:r>
              <a:rPr lang="es-ES" sz="2000" b="1" dirty="0">
                <a:latin typeface="Arial" panose="020B0604020202020204" pitchFamily="34" charset="0"/>
                <a:cs typeface="Arial" panose="020B0604020202020204" pitchFamily="34" charset="0"/>
              </a:rPr>
              <a:t>CUADRO CENTRO DE CONTROL DE MOTORES Y </a:t>
            </a:r>
            <a:r>
              <a:rPr lang="es-ES" sz="2000" b="1" dirty="0" smtClean="0">
                <a:latin typeface="Arial" panose="020B0604020202020204" pitchFamily="34" charset="0"/>
                <a:cs typeface="Arial" panose="020B0604020202020204" pitchFamily="34" charset="0"/>
              </a:rPr>
              <a:t>POTENCIA </a:t>
            </a:r>
            <a:r>
              <a:rPr lang="es-ES" sz="2000" b="1" dirty="0">
                <a:latin typeface="Arial" panose="020B0604020202020204" pitchFamily="34" charset="0"/>
                <a:cs typeface="Arial" panose="020B0604020202020204" pitchFamily="34" charset="0"/>
              </a:rPr>
              <a:t>BT</a:t>
            </a:r>
          </a:p>
          <a:p>
            <a:pPr algn="just"/>
            <a:r>
              <a:rPr lang="es-ES" sz="2000" dirty="0">
                <a:latin typeface="Arial" panose="020B0604020202020204" pitchFamily="34" charset="0"/>
                <a:cs typeface="Arial" panose="020B0604020202020204" pitchFamily="34" charset="0"/>
              </a:rPr>
              <a:t>Los paneles del centro de control de potencia (PCC) y del centro de control de motores (MCC) son cuadros de </a:t>
            </a:r>
            <a:r>
              <a:rPr lang="es-ES" sz="2000" dirty="0" smtClean="0">
                <a:latin typeface="Arial" panose="020B0604020202020204" pitchFamily="34" charset="0"/>
                <a:cs typeface="Arial" panose="020B0604020202020204" pitchFamily="34" charset="0"/>
              </a:rPr>
              <a:t>distribución </a:t>
            </a:r>
            <a:r>
              <a:rPr lang="es-ES" sz="2000" dirty="0">
                <a:latin typeface="Arial" panose="020B0604020202020204" pitchFamily="34" charset="0"/>
                <a:cs typeface="Arial" panose="020B0604020202020204" pitchFamily="34" charset="0"/>
              </a:rPr>
              <a:t>de BT que agrupan todas las alimentaciones de motores para una parte determinada del proceso, </a:t>
            </a:r>
            <a:r>
              <a:rPr lang="es-ES" sz="2000" dirty="0" smtClean="0">
                <a:latin typeface="Arial" panose="020B0604020202020204" pitchFamily="34" charset="0"/>
                <a:cs typeface="Arial" panose="020B0604020202020204" pitchFamily="34" charset="0"/>
              </a:rPr>
              <a:t>así </a:t>
            </a:r>
            <a:r>
              <a:rPr lang="es-ES" sz="2000" dirty="0">
                <a:latin typeface="Arial" panose="020B0604020202020204" pitchFamily="34" charset="0"/>
                <a:cs typeface="Arial" panose="020B0604020202020204" pitchFamily="34" charset="0"/>
              </a:rPr>
              <a:t>como las alimentaciones de potencia para cargas como iluminación y climatización. El PCC y el MCC utilizan un </a:t>
            </a:r>
            <a:r>
              <a:rPr lang="es-ES" sz="2000" dirty="0" smtClean="0">
                <a:latin typeface="Arial" panose="020B0604020202020204" pitchFamily="34" charset="0"/>
                <a:cs typeface="Arial" panose="020B0604020202020204" pitchFamily="34" charset="0"/>
              </a:rPr>
              <a:t>IED </a:t>
            </a:r>
            <a:r>
              <a:rPr lang="es-ES" sz="2000" dirty="0">
                <a:latin typeface="Arial" panose="020B0604020202020204" pitchFamily="34" charset="0"/>
                <a:cs typeface="Arial" panose="020B0604020202020204" pitchFamily="34" charset="0"/>
              </a:rPr>
              <a:t>(dispositivo electrónico inteligente) que puede proporcionar información a través de una red interna, lo que </a:t>
            </a:r>
            <a:r>
              <a:rPr lang="es-ES" sz="2000" dirty="0" smtClean="0">
                <a:latin typeface="Arial" panose="020B0604020202020204" pitchFamily="34" charset="0"/>
                <a:cs typeface="Arial" panose="020B0604020202020204" pitchFamily="34" charset="0"/>
              </a:rPr>
              <a:t>puede </a:t>
            </a:r>
            <a:r>
              <a:rPr lang="es-ES" sz="2000" dirty="0">
                <a:latin typeface="Arial" panose="020B0604020202020204" pitchFamily="34" charset="0"/>
                <a:cs typeface="Arial" panose="020B0604020202020204" pitchFamily="34" charset="0"/>
              </a:rPr>
              <a:t>respaldar aún más la red de comunicación con los sistemas de nivel superior. Esta configuración, conocida </a:t>
            </a:r>
            <a:r>
              <a:rPr lang="es-ES" sz="2000" dirty="0" smtClean="0">
                <a:latin typeface="Arial" panose="020B0604020202020204" pitchFamily="34" charset="0"/>
                <a:cs typeface="Arial" panose="020B0604020202020204" pitchFamily="34" charset="0"/>
              </a:rPr>
              <a:t>como </a:t>
            </a:r>
            <a:r>
              <a:rPr lang="es-ES" sz="2000" dirty="0">
                <a:latin typeface="Arial" panose="020B0604020202020204" pitchFamily="34" charset="0"/>
                <a:cs typeface="Arial" panose="020B0604020202020204" pitchFamily="34" charset="0"/>
              </a:rPr>
              <a:t>Centro de Control de Motores de Potencia Inteligente (</a:t>
            </a:r>
            <a:r>
              <a:rPr lang="es-ES" sz="2000" dirty="0" err="1">
                <a:latin typeface="Arial" panose="020B0604020202020204" pitchFamily="34" charset="0"/>
                <a:cs typeface="Arial" panose="020B0604020202020204" pitchFamily="34" charset="0"/>
              </a:rPr>
              <a:t>iPMCC</a:t>
            </a:r>
            <a:r>
              <a:rPr lang="es-ES" sz="2000" dirty="0">
                <a:latin typeface="Arial" panose="020B0604020202020204" pitchFamily="34" charset="0"/>
                <a:cs typeface="Arial" panose="020B0604020202020204" pitchFamily="34" charset="0"/>
              </a:rPr>
              <a:t>), se adopta en este diseño para reducir el </a:t>
            </a:r>
            <a:r>
              <a:rPr lang="es-ES" sz="2000" dirty="0" smtClean="0">
                <a:latin typeface="Arial" panose="020B0604020202020204" pitchFamily="34" charset="0"/>
                <a:cs typeface="Arial" panose="020B0604020202020204" pitchFamily="34" charset="0"/>
              </a:rPr>
              <a:t>TCO </a:t>
            </a:r>
            <a:r>
              <a:rPr lang="es-ES" sz="2000" dirty="0">
                <a:latin typeface="Arial" panose="020B0604020202020204" pitchFamily="34" charset="0"/>
                <a:cs typeface="Arial" panose="020B0604020202020204" pitchFamily="34" charset="0"/>
              </a:rPr>
              <a:t>y aumentar la disponibilidad del sistema</a:t>
            </a:r>
            <a:r>
              <a:rPr lang="es-ES" sz="2000" dirty="0" smtClean="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Los cuadros de distribución de BT utilizan un compartimento de cables accesible desde la parte frontal </a:t>
            </a:r>
            <a:r>
              <a:rPr lang="es-ES" sz="2000" dirty="0" smtClean="0">
                <a:latin typeface="Arial" panose="020B0604020202020204" pitchFamily="34" charset="0"/>
                <a:cs typeface="Arial" panose="020B0604020202020204" pitchFamily="34" charset="0"/>
              </a:rPr>
              <a:t>para </a:t>
            </a:r>
            <a:r>
              <a:rPr lang="es-ES" sz="2000" dirty="0">
                <a:latin typeface="Arial" panose="020B0604020202020204" pitchFamily="34" charset="0"/>
                <a:cs typeface="Arial" panose="020B0604020202020204" pitchFamily="34" charset="0"/>
              </a:rPr>
              <a:t>minimizar el espacio ocupado en los E-</a:t>
            </a:r>
            <a:r>
              <a:rPr lang="es-ES" sz="2000" dirty="0" err="1">
                <a:latin typeface="Arial" panose="020B0604020202020204" pitchFamily="34" charset="0"/>
                <a:cs typeface="Arial" panose="020B0604020202020204" pitchFamily="34" charset="0"/>
              </a:rPr>
              <a:t>House</a:t>
            </a:r>
            <a:r>
              <a:rPr lang="es-ES" sz="2000" dirty="0">
                <a:latin typeface="Arial" panose="020B0604020202020204" pitchFamily="34" charset="0"/>
                <a:cs typeface="Arial" panose="020B0604020202020204" pitchFamily="34" charset="0"/>
              </a:rPr>
              <a:t> y simplificar el mantenimiento</a:t>
            </a:r>
            <a:r>
              <a:rPr lang="es-ES" sz="2000" dirty="0" smtClean="0">
                <a:latin typeface="Arial" panose="020B0604020202020204" pitchFamily="34" charset="0"/>
                <a:cs typeface="Arial" panose="020B0604020202020204" pitchFamily="34" charset="0"/>
              </a:rPr>
              <a:t>.</a:t>
            </a:r>
          </a:p>
          <a:p>
            <a:pPr algn="just"/>
            <a:r>
              <a:rPr lang="es-ES" sz="2000" dirty="0" smtClean="0">
                <a:latin typeface="Arial" panose="020B0604020202020204" pitchFamily="34" charset="0"/>
                <a:cs typeface="Arial" panose="020B0604020202020204" pitchFamily="34" charset="0"/>
              </a:rPr>
              <a:t>Cada alimentador está alojado dentro de una unidad funcional (FU). Estas UF pueden </a:t>
            </a:r>
            <a:r>
              <a:rPr lang="es-ES" sz="2000" dirty="0">
                <a:latin typeface="Arial" panose="020B0604020202020204" pitchFamily="34" charset="0"/>
                <a:cs typeface="Arial" panose="020B0604020202020204" pitchFamily="34" charset="0"/>
              </a:rPr>
              <a:t>ser extraíbles, </a:t>
            </a:r>
            <a:r>
              <a:rPr lang="es-ES" sz="2000" dirty="0" err="1">
                <a:latin typeface="Arial" panose="020B0604020202020204" pitchFamily="34" charset="0"/>
                <a:cs typeface="Arial" panose="020B0604020202020204" pitchFamily="34" charset="0"/>
              </a:rPr>
              <a:t>desconectables</a:t>
            </a:r>
            <a:r>
              <a:rPr lang="es-ES" sz="2000" dirty="0">
                <a:latin typeface="Arial" panose="020B0604020202020204" pitchFamily="34" charset="0"/>
                <a:cs typeface="Arial" panose="020B0604020202020204" pitchFamily="34" charset="0"/>
              </a:rPr>
              <a:t> o fijas según la criticidad de la carga. Los </a:t>
            </a:r>
            <a:r>
              <a:rPr lang="es-ES" sz="2000" dirty="0" smtClean="0">
                <a:latin typeface="Arial" panose="020B0604020202020204" pitchFamily="34" charset="0"/>
                <a:cs typeface="Arial" panose="020B0604020202020204" pitchFamily="34" charset="0"/>
              </a:rPr>
              <a:t>cuadros </a:t>
            </a:r>
            <a:r>
              <a:rPr lang="es-ES" sz="2000" dirty="0">
                <a:latin typeface="Arial" panose="020B0604020202020204" pitchFamily="34" charset="0"/>
                <a:cs typeface="Arial" panose="020B0604020202020204" pitchFamily="34" charset="0"/>
              </a:rPr>
              <a:t>MCC cuentan con segregación Forma 3b entre compartimentos ya que </a:t>
            </a:r>
            <a:r>
              <a:rPr lang="es-ES" sz="2000" dirty="0" smtClean="0">
                <a:latin typeface="Arial" panose="020B0604020202020204" pitchFamily="34" charset="0"/>
                <a:cs typeface="Arial" panose="020B0604020202020204" pitchFamily="34" charset="0"/>
              </a:rPr>
              <a:t>esto </a:t>
            </a:r>
            <a:r>
              <a:rPr lang="es-ES" sz="2000" dirty="0">
                <a:latin typeface="Arial" panose="020B0604020202020204" pitchFamily="34" charset="0"/>
                <a:cs typeface="Arial" panose="020B0604020202020204" pitchFamily="34" charset="0"/>
              </a:rPr>
              <a:t>permite realizar operaciones y mantenimiento sin parar completamente el </a:t>
            </a:r>
            <a:r>
              <a:rPr lang="es-ES" sz="2000" dirty="0" smtClean="0">
                <a:latin typeface="Arial" panose="020B0604020202020204" pitchFamily="34" charset="0"/>
                <a:cs typeface="Arial" panose="020B0604020202020204" pitchFamily="34" charset="0"/>
              </a:rPr>
              <a:t>cuadro</a:t>
            </a:r>
            <a:r>
              <a:rPr lang="es-ES" sz="2000" dirty="0">
                <a:latin typeface="Arial" panose="020B0604020202020204" pitchFamily="34" charset="0"/>
                <a:cs typeface="Arial" panose="020B0604020202020204" pitchFamily="34" charset="0"/>
              </a:rPr>
              <a:t>. El grado de protección es grado IP31, que es apto para instalación en </a:t>
            </a:r>
            <a:r>
              <a:rPr lang="es-ES" sz="2000" dirty="0" smtClean="0">
                <a:latin typeface="Arial" panose="020B0604020202020204" pitchFamily="34" charset="0"/>
                <a:cs typeface="Arial" panose="020B0604020202020204" pitchFamily="34" charset="0"/>
              </a:rPr>
              <a:t>E-</a:t>
            </a:r>
            <a:r>
              <a:rPr lang="es-ES" sz="2000" dirty="0" err="1" smtClean="0">
                <a:latin typeface="Arial" panose="020B0604020202020204" pitchFamily="34" charset="0"/>
                <a:cs typeface="Arial" panose="020B0604020202020204" pitchFamily="34" charset="0"/>
              </a:rPr>
              <a:t>Houses</a:t>
            </a:r>
            <a:r>
              <a:rPr lang="es-ES" sz="2000" dirty="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El lado de "alimentación" del tablero de distribución incluye dos tipos de FU:</a:t>
            </a:r>
          </a:p>
          <a:p>
            <a:pPr marL="800100" lvl="1" indent="-342900" algn="just">
              <a:buFont typeface="Arial" panose="020B0604020202020204" pitchFamily="34" charset="0"/>
              <a:buChar char="•"/>
            </a:pPr>
            <a:r>
              <a:rPr lang="es-ES" sz="2000" b="1" dirty="0" err="1" smtClean="0">
                <a:latin typeface="Arial" panose="020B0604020202020204" pitchFamily="34" charset="0"/>
                <a:cs typeface="Arial" panose="020B0604020202020204" pitchFamily="34" charset="0"/>
              </a:rPr>
              <a:t>Inmigrante:Interruptores</a:t>
            </a: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automáticos extraíbles (ACB) equipados con una unidad de control </a:t>
            </a:r>
            <a:r>
              <a:rPr lang="es-ES" sz="2000" b="1" dirty="0" smtClean="0">
                <a:latin typeface="Arial" panose="020B0604020202020204" pitchFamily="34" charset="0"/>
                <a:cs typeface="Arial" panose="020B0604020202020204" pitchFamily="34" charset="0"/>
              </a:rPr>
              <a:t>con </a:t>
            </a:r>
            <a:r>
              <a:rPr lang="es-ES" sz="2000" b="1" dirty="0">
                <a:latin typeface="Arial" panose="020B0604020202020204" pitchFamily="34" charset="0"/>
                <a:cs typeface="Arial" panose="020B0604020202020204" pitchFamily="34" charset="0"/>
              </a:rPr>
              <a:t>medida de energía, protección del circuito y control con protocolo Ethernet. Las funciones </a:t>
            </a:r>
            <a:r>
              <a:rPr lang="es-ES" sz="2000" b="1" dirty="0" smtClean="0">
                <a:latin typeface="Arial" panose="020B0604020202020204" pitchFamily="34" charset="0"/>
                <a:cs typeface="Arial" panose="020B0604020202020204" pitchFamily="34" charset="0"/>
              </a:rPr>
              <a:t>de </a:t>
            </a:r>
            <a:r>
              <a:rPr lang="es-ES" sz="2000" b="1" dirty="0">
                <a:latin typeface="Arial" panose="020B0604020202020204" pitchFamily="34" charset="0"/>
                <a:cs typeface="Arial" panose="020B0604020202020204" pitchFamily="34" charset="0"/>
              </a:rPr>
              <a:t>protección incluyen </a:t>
            </a:r>
            <a:r>
              <a:rPr lang="es-ES" sz="2000" b="1" dirty="0" err="1">
                <a:latin typeface="Arial" panose="020B0604020202020204" pitchFamily="34" charset="0"/>
                <a:cs typeface="Arial" panose="020B0604020202020204" pitchFamily="34" charset="0"/>
              </a:rPr>
              <a:t>sobrecorriente</a:t>
            </a:r>
            <a:r>
              <a:rPr lang="es-ES" sz="2000" b="1" dirty="0">
                <a:latin typeface="Arial" panose="020B0604020202020204" pitchFamily="34" charset="0"/>
                <a:cs typeface="Arial" panose="020B0604020202020204" pitchFamily="34" charset="0"/>
              </a:rPr>
              <a:t> (50/51) y falta a tierra (50N/51N).</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Alimentadores </a:t>
            </a:r>
            <a:r>
              <a:rPr lang="es-ES" sz="2000" b="1" dirty="0">
                <a:latin typeface="Arial" panose="020B0604020202020204" pitchFamily="34" charset="0"/>
                <a:cs typeface="Arial" panose="020B0604020202020204" pitchFamily="34" charset="0"/>
              </a:rPr>
              <a:t>de distribución de energía</a:t>
            </a:r>
            <a:r>
              <a:rPr lang="es-ES" sz="2000" b="1" dirty="0" smtClean="0">
                <a:latin typeface="Arial" panose="020B0604020202020204" pitchFamily="34" charset="0"/>
                <a:cs typeface="Arial" panose="020B0604020202020204" pitchFamily="34" charset="0"/>
              </a:rPr>
              <a:t>: Interruptores </a:t>
            </a:r>
            <a:r>
              <a:rPr lang="es-ES" sz="2000" b="1" dirty="0">
                <a:latin typeface="Arial" panose="020B0604020202020204" pitchFamily="34" charset="0"/>
                <a:cs typeface="Arial" panose="020B0604020202020204" pitchFamily="34" charset="0"/>
              </a:rPr>
              <a:t>Automáticos de Caja Moldeada </a:t>
            </a:r>
            <a:r>
              <a:rPr lang="es-ES" sz="2000" b="1" dirty="0" smtClean="0">
                <a:latin typeface="Arial" panose="020B0604020202020204" pitchFamily="34" charset="0"/>
                <a:cs typeface="Arial" panose="020B0604020202020204" pitchFamily="34" charset="0"/>
              </a:rPr>
              <a:t>Fijos </a:t>
            </a:r>
            <a:r>
              <a:rPr lang="es-ES" sz="2000" b="1" dirty="0">
                <a:latin typeface="Arial" panose="020B0604020202020204" pitchFamily="34" charset="0"/>
                <a:cs typeface="Arial" panose="020B0604020202020204" pitchFamily="34" charset="0"/>
              </a:rPr>
              <a:t>(</a:t>
            </a:r>
            <a:r>
              <a:rPr lang="es-ES" sz="2000" b="1" dirty="0" err="1">
                <a:latin typeface="Arial" panose="020B0604020202020204" pitchFamily="34" charset="0"/>
                <a:cs typeface="Arial" panose="020B0604020202020204" pitchFamily="34" charset="0"/>
              </a:rPr>
              <a:t>MCCBs</a:t>
            </a:r>
            <a:r>
              <a:rPr lang="es-ES" sz="2000" b="1" dirty="0">
                <a:latin typeface="Arial" panose="020B0604020202020204" pitchFamily="34" charset="0"/>
                <a:cs typeface="Arial" panose="020B0604020202020204" pitchFamily="34" charset="0"/>
              </a:rPr>
              <a:t>) equipados con una unidad de control para protección y medida, y </a:t>
            </a:r>
            <a:r>
              <a:rPr lang="es-ES" sz="2000" b="1" dirty="0" smtClean="0">
                <a:latin typeface="Arial" panose="020B0604020202020204" pitchFamily="34" charset="0"/>
                <a:cs typeface="Arial" panose="020B0604020202020204" pitchFamily="34" charset="0"/>
              </a:rPr>
              <a:t>comunicación </a:t>
            </a:r>
            <a:r>
              <a:rPr lang="es-ES" sz="2000" b="1" dirty="0" err="1">
                <a:latin typeface="Arial" panose="020B0604020202020204" pitchFamily="34" charset="0"/>
                <a:cs typeface="Arial" panose="020B0604020202020204" pitchFamily="34" charset="0"/>
              </a:rPr>
              <a:t>Modbus</a:t>
            </a:r>
            <a:r>
              <a:rPr lang="es-ES" sz="2000" b="1" dirty="0">
                <a:latin typeface="Arial" panose="020B0604020202020204" pitchFamily="34" charset="0"/>
                <a:cs typeface="Arial" panose="020B0604020202020204" pitchFamily="34" charset="0"/>
              </a:rPr>
              <a:t> RTU.</a:t>
            </a:r>
          </a:p>
          <a:p>
            <a:pPr algn="just"/>
            <a:r>
              <a:rPr lang="es-ES" sz="2000" dirty="0">
                <a:latin typeface="Arial" panose="020B0604020202020204" pitchFamily="34" charset="0"/>
                <a:cs typeface="Arial" panose="020B0604020202020204" pitchFamily="34" charset="0"/>
              </a:rPr>
              <a:t>El cuadro de distribución </a:t>
            </a:r>
            <a:r>
              <a:rPr lang="es-ES" sz="2000" dirty="0" err="1">
                <a:latin typeface="Arial" panose="020B0604020202020204" pitchFamily="34" charset="0"/>
                <a:cs typeface="Arial" panose="020B0604020202020204" pitchFamily="34" charset="0"/>
              </a:rPr>
              <a:t>iPMCC</a:t>
            </a:r>
            <a:r>
              <a:rPr lang="es-ES" sz="2000" dirty="0">
                <a:latin typeface="Arial" panose="020B0604020202020204" pitchFamily="34" charset="0"/>
                <a:cs typeface="Arial" panose="020B0604020202020204" pitchFamily="34" charset="0"/>
              </a:rPr>
              <a:t> de baja tensión de Schneider Electric recomendado es </a:t>
            </a:r>
            <a:r>
              <a:rPr lang="es-ES" sz="2000" dirty="0" err="1">
                <a:latin typeface="Arial" panose="020B0604020202020204" pitchFamily="34" charset="0"/>
                <a:cs typeface="Arial" panose="020B0604020202020204" pitchFamily="34" charset="0"/>
              </a:rPr>
              <a:t>Okken</a:t>
            </a:r>
            <a:r>
              <a:rPr lang="es-ES" sz="2000" dirty="0">
                <a:latin typeface="Arial" panose="020B0604020202020204" pitchFamily="34" charset="0"/>
                <a:cs typeface="Arial" panose="020B0604020202020204" pitchFamily="34" charset="0"/>
              </a:rPr>
              <a:t> o </a:t>
            </a:r>
            <a:r>
              <a:rPr lang="es-ES" sz="2000" dirty="0" err="1">
                <a:latin typeface="Arial" panose="020B0604020202020204" pitchFamily="34" charset="0"/>
                <a:cs typeface="Arial" panose="020B0604020202020204" pitchFamily="34" charset="0"/>
              </a:rPr>
              <a:t>Blokset</a:t>
            </a:r>
            <a:r>
              <a:rPr lang="es-ES" sz="2000" dirty="0">
                <a:latin typeface="Arial" panose="020B0604020202020204" pitchFamily="34" charset="0"/>
                <a:cs typeface="Arial" panose="020B0604020202020204" pitchFamily="34" charset="0"/>
              </a:rPr>
              <a:t>. </a:t>
            </a:r>
          </a:p>
          <a:p>
            <a:pPr algn="just"/>
            <a:r>
              <a:rPr lang="es-ES" sz="2000" dirty="0">
                <a:latin typeface="Arial" panose="020B0604020202020204" pitchFamily="34" charset="0"/>
                <a:cs typeface="Arial" panose="020B0604020202020204" pitchFamily="34" charset="0"/>
              </a:rPr>
              <a:t>Los componentes utilizados en las UF de cuadro son:</a:t>
            </a:r>
          </a:p>
          <a:p>
            <a:pPr marL="800100" lvl="1" indent="-342900" algn="just">
              <a:buFont typeface="Arial" panose="020B0604020202020204" pitchFamily="34" charset="0"/>
              <a:buChar char="•"/>
            </a:pPr>
            <a:r>
              <a:rPr lang="es-ES" sz="2000" b="1" dirty="0" err="1" smtClean="0">
                <a:latin typeface="Arial" panose="020B0604020202020204" pitchFamily="34" charset="0"/>
                <a:cs typeface="Arial" panose="020B0604020202020204" pitchFamily="34" charset="0"/>
              </a:rPr>
              <a:t>Inmigrante:MasterPact</a:t>
            </a:r>
            <a:r>
              <a:rPr lang="es-ES" sz="2000" b="1" dirty="0" smtClean="0">
                <a:latin typeface="Arial" panose="020B0604020202020204" pitchFamily="34" charset="0"/>
                <a:cs typeface="Arial" panose="020B0604020202020204" pitchFamily="34" charset="0"/>
              </a:rPr>
              <a:t> </a:t>
            </a:r>
            <a:r>
              <a:rPr lang="es-ES" sz="2000" b="1" dirty="0">
                <a:latin typeface="Arial" panose="020B0604020202020204" pitchFamily="34" charset="0"/>
                <a:cs typeface="Arial" panose="020B0604020202020204" pitchFamily="34" charset="0"/>
              </a:rPr>
              <a:t>MTZ ACB - </a:t>
            </a:r>
            <a:r>
              <a:rPr lang="es-ES" sz="2000" b="1" dirty="0" err="1">
                <a:latin typeface="Arial" panose="020B0604020202020204" pitchFamily="34" charset="0"/>
                <a:cs typeface="Arial" panose="020B0604020202020204" pitchFamily="34" charset="0"/>
              </a:rPr>
              <a:t>Micrologic</a:t>
            </a:r>
            <a:r>
              <a:rPr lang="es-ES" sz="2000" b="1" dirty="0">
                <a:latin typeface="Arial" panose="020B0604020202020204" pitchFamily="34" charset="0"/>
                <a:cs typeface="Arial" panose="020B0604020202020204" pitchFamily="34" charset="0"/>
              </a:rPr>
              <a:t> 6.0 X con interfaz Ethernet</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Alimentador </a:t>
            </a:r>
            <a:r>
              <a:rPr lang="es-ES" sz="2000" b="1" dirty="0">
                <a:latin typeface="Arial" panose="020B0604020202020204" pitchFamily="34" charset="0"/>
                <a:cs typeface="Arial" panose="020B0604020202020204" pitchFamily="34" charset="0"/>
              </a:rPr>
              <a:t>de carga de </a:t>
            </a:r>
            <a:r>
              <a:rPr lang="es-ES" sz="2000" b="1" dirty="0" err="1">
                <a:latin typeface="Arial" panose="020B0604020202020204" pitchFamily="34" charset="0"/>
                <a:cs typeface="Arial" panose="020B0604020202020204" pitchFamily="34" charset="0"/>
              </a:rPr>
              <a:t>energía:Compact</a:t>
            </a:r>
            <a:r>
              <a:rPr lang="es-ES" sz="2000" b="1" dirty="0">
                <a:latin typeface="Arial" panose="020B0604020202020204" pitchFamily="34" charset="0"/>
                <a:cs typeface="Arial" panose="020B0604020202020204" pitchFamily="34" charset="0"/>
              </a:rPr>
              <a:t> NSX MCCB con </a:t>
            </a:r>
            <a:r>
              <a:rPr lang="es-ES" sz="2000" b="1" dirty="0" err="1">
                <a:latin typeface="Arial" panose="020B0604020202020204" pitchFamily="34" charset="0"/>
                <a:cs typeface="Arial" panose="020B0604020202020204" pitchFamily="34" charset="0"/>
              </a:rPr>
              <a:t>Micrologic</a:t>
            </a:r>
            <a:r>
              <a:rPr lang="es-ES" sz="2000" b="1" dirty="0">
                <a:latin typeface="Arial" panose="020B0604020202020204" pitchFamily="34" charset="0"/>
                <a:cs typeface="Arial" panose="020B0604020202020204" pitchFamily="34" charset="0"/>
              </a:rPr>
              <a:t> 5/6E e </a:t>
            </a:r>
            <a:r>
              <a:rPr lang="es-ES" sz="2000" b="1" dirty="0" smtClean="0">
                <a:latin typeface="Arial" panose="020B0604020202020204" pitchFamily="34" charset="0"/>
                <a:cs typeface="Arial" panose="020B0604020202020204" pitchFamily="34" charset="0"/>
              </a:rPr>
              <a:t>interfaz </a:t>
            </a:r>
            <a:r>
              <a:rPr lang="es-ES" sz="2000" b="1" dirty="0">
                <a:latin typeface="Arial" panose="020B0604020202020204" pitchFamily="34" charset="0"/>
                <a:cs typeface="Arial" panose="020B0604020202020204" pitchFamily="34" charset="0"/>
              </a:rPr>
              <a:t>de comunicación IFE Ethernet.</a:t>
            </a:r>
          </a:p>
          <a:p>
            <a:pPr algn="just"/>
            <a:r>
              <a:rPr lang="es-ES" sz="2000" dirty="0">
                <a:latin typeface="Arial" panose="020B0604020202020204" pitchFamily="34" charset="0"/>
                <a:cs typeface="Arial" panose="020B0604020202020204" pitchFamily="34" charset="0"/>
              </a:rPr>
              <a:t>Los alimentadores de motores de BT están dispuestos en columnas que incluyen tres tipos de UF.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3557043" y="4374912"/>
            <a:ext cx="4330114" cy="2926886"/>
          </a:xfrm>
          <a:custGeom>
            <a:avLst/>
            <a:gdLst/>
            <a:ahLst/>
            <a:cxnLst/>
            <a:rect l="l" t="t" r="r" b="b"/>
            <a:pathLst>
              <a:path w="2513965" h="2003425">
                <a:moveTo>
                  <a:pt x="0" y="2003297"/>
                </a:moveTo>
                <a:lnTo>
                  <a:pt x="2513660" y="2003297"/>
                </a:lnTo>
              </a:path>
              <a:path w="2513965" h="2003425">
                <a:moveTo>
                  <a:pt x="2513660" y="0"/>
                </a:moveTo>
                <a:lnTo>
                  <a:pt x="0" y="0"/>
                </a:lnTo>
                <a:lnTo>
                  <a:pt x="0" y="2003297"/>
                </a:lnTo>
              </a:path>
            </a:pathLst>
          </a:custGeom>
          <a:ln w="12700">
            <a:solidFill>
              <a:srgbClr val="F5821F"/>
            </a:solidFill>
          </a:ln>
        </p:spPr>
        <p:txBody>
          <a:bodyPr wrap="square" lIns="0" tIns="0" rIns="0" bIns="0" rtlCol="0"/>
          <a:lstStyle/>
          <a:p>
            <a:endParaRPr/>
          </a:p>
        </p:txBody>
      </p:sp>
      <p:sp>
        <p:nvSpPr>
          <p:cNvPr id="4" name="object 4"/>
          <p:cNvSpPr/>
          <p:nvPr/>
        </p:nvSpPr>
        <p:spPr>
          <a:xfrm>
            <a:off x="13628702" y="7348031"/>
            <a:ext cx="4258454" cy="3090181"/>
          </a:xfrm>
          <a:custGeom>
            <a:avLst/>
            <a:gdLst/>
            <a:ahLst/>
            <a:cxnLst/>
            <a:rect l="l" t="t" r="r" b="b"/>
            <a:pathLst>
              <a:path w="2513965" h="2183765">
                <a:moveTo>
                  <a:pt x="0" y="2183295"/>
                </a:moveTo>
                <a:lnTo>
                  <a:pt x="2513660" y="2183295"/>
                </a:lnTo>
              </a:path>
              <a:path w="2513965" h="2183765">
                <a:moveTo>
                  <a:pt x="2513660" y="0"/>
                </a:moveTo>
                <a:lnTo>
                  <a:pt x="0" y="0"/>
                </a:lnTo>
                <a:lnTo>
                  <a:pt x="0" y="2183295"/>
                </a:lnTo>
              </a:path>
            </a:pathLst>
          </a:custGeom>
          <a:ln w="12700">
            <a:solidFill>
              <a:srgbClr val="F5821F"/>
            </a:solidFill>
          </a:ln>
        </p:spPr>
        <p:txBody>
          <a:bodyPr wrap="square" lIns="0" tIns="0" rIns="0" bIns="0" rtlCol="0"/>
          <a:lstStyle/>
          <a:p>
            <a:endParaRPr/>
          </a:p>
        </p:txBody>
      </p:sp>
      <p:sp>
        <p:nvSpPr>
          <p:cNvPr id="5" name="object 5"/>
          <p:cNvSpPr/>
          <p:nvPr/>
        </p:nvSpPr>
        <p:spPr>
          <a:xfrm>
            <a:off x="13557043" y="372351"/>
            <a:ext cx="4330114" cy="3677930"/>
          </a:xfrm>
          <a:custGeom>
            <a:avLst/>
            <a:gdLst/>
            <a:ahLst/>
            <a:cxnLst/>
            <a:rect l="l" t="t" r="r" b="b"/>
            <a:pathLst>
              <a:path w="2513965" h="2615565">
                <a:moveTo>
                  <a:pt x="0" y="2615298"/>
                </a:moveTo>
                <a:lnTo>
                  <a:pt x="2513660" y="2615298"/>
                </a:lnTo>
              </a:path>
              <a:path w="2513965" h="2615565">
                <a:moveTo>
                  <a:pt x="2513660" y="0"/>
                </a:moveTo>
                <a:lnTo>
                  <a:pt x="0" y="0"/>
                </a:lnTo>
                <a:lnTo>
                  <a:pt x="0" y="2615298"/>
                </a:lnTo>
              </a:path>
            </a:pathLst>
          </a:custGeom>
          <a:ln w="12700">
            <a:solidFill>
              <a:srgbClr val="F5821F"/>
            </a:solidFill>
          </a:ln>
        </p:spPr>
        <p:txBody>
          <a:bodyPr wrap="square" lIns="0" tIns="0" rIns="0" bIns="0" rtlCol="0"/>
          <a:lstStyle/>
          <a:p>
            <a:endParaRPr/>
          </a:p>
        </p:txBody>
      </p:sp>
      <p:sp>
        <p:nvSpPr>
          <p:cNvPr id="16" name="object 16"/>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18</a:t>
            </a:fld>
            <a:endParaRPr spc="10" dirty="0"/>
          </a:p>
        </p:txBody>
      </p:sp>
      <p:sp>
        <p:nvSpPr>
          <p:cNvPr id="7" name="object 7"/>
          <p:cNvSpPr txBox="1"/>
          <p:nvPr/>
        </p:nvSpPr>
        <p:spPr>
          <a:xfrm>
            <a:off x="13628703" y="372351"/>
            <a:ext cx="4258454" cy="3677930"/>
          </a:xfrm>
          <a:prstGeom prst="rect">
            <a:avLst/>
          </a:prstGeom>
        </p:spPr>
        <p:txBody>
          <a:bodyPr vert="horz" wrap="square" lIns="0" tIns="68580" rIns="0" bIns="0" rtlCol="0">
            <a:spAutoFit/>
          </a:bodyPr>
          <a:lstStyle/>
          <a:p>
            <a:pPr marL="12700">
              <a:spcBef>
                <a:spcPts val="540"/>
              </a:spcBef>
            </a:pPr>
            <a:r>
              <a:rPr lang="es-ES" sz="1600" b="1" spc="25" dirty="0" smtClean="0">
                <a:solidFill>
                  <a:srgbClr val="F27900"/>
                </a:solidFill>
                <a:latin typeface="Arial" panose="020B0604020202020204" pitchFamily="34" charset="0"/>
                <a:cs typeface="Arial" panose="020B0604020202020204" pitchFamily="34" charset="0"/>
              </a:rPr>
              <a:t>A</a:t>
            </a:r>
            <a:r>
              <a:rPr sz="1600" b="1" spc="25" dirty="0" err="1" smtClean="0">
                <a:solidFill>
                  <a:srgbClr val="F27900"/>
                </a:solidFill>
                <a:latin typeface="Arial" panose="020B0604020202020204" pitchFamily="34" charset="0"/>
                <a:cs typeface="Arial" panose="020B0604020202020204" pitchFamily="34" charset="0"/>
              </a:rPr>
              <a:t>limentadores</a:t>
            </a:r>
            <a:r>
              <a:rPr sz="1600" b="1" spc="-35" dirty="0" smtClean="0">
                <a:solidFill>
                  <a:srgbClr val="F27900"/>
                </a:solidFill>
                <a:latin typeface="Arial" panose="020B0604020202020204" pitchFamily="34" charset="0"/>
                <a:cs typeface="Arial" panose="020B0604020202020204" pitchFamily="34" charset="0"/>
              </a:rPr>
              <a:t> </a:t>
            </a:r>
            <a:r>
              <a:rPr sz="1600" b="1" spc="-5" dirty="0">
                <a:solidFill>
                  <a:srgbClr val="F27900"/>
                </a:solidFill>
                <a:latin typeface="Arial" panose="020B0604020202020204" pitchFamily="34" charset="0"/>
                <a:cs typeface="Arial" panose="020B0604020202020204" pitchFamily="34" charset="0"/>
              </a:rPr>
              <a:t>DOL</a:t>
            </a:r>
            <a:endParaRPr sz="1600" b="1" dirty="0">
              <a:latin typeface="Arial" panose="020B0604020202020204" pitchFamily="34" charset="0"/>
              <a:cs typeface="Arial" panose="020B0604020202020204" pitchFamily="34" charset="0"/>
            </a:endParaRPr>
          </a:p>
          <a:p>
            <a:pPr marL="12700">
              <a:spcBef>
                <a:spcPts val="500"/>
              </a:spcBef>
            </a:pPr>
            <a:r>
              <a:rPr sz="1600" b="1" spc="25" dirty="0">
                <a:solidFill>
                  <a:srgbClr val="001F40"/>
                </a:solidFill>
                <a:latin typeface="Arial" panose="020B0604020202020204" pitchFamily="34" charset="0"/>
                <a:cs typeface="Arial" panose="020B0604020202020204" pitchFamily="34" charset="0"/>
              </a:rPr>
              <a:t>Componente</a:t>
            </a:r>
            <a:r>
              <a:rPr sz="1600" b="1" spc="-30" dirty="0">
                <a:solidFill>
                  <a:srgbClr val="001F40"/>
                </a:solidFill>
                <a:latin typeface="Arial" panose="020B0604020202020204" pitchFamily="34" charset="0"/>
                <a:cs typeface="Arial" panose="020B0604020202020204" pitchFamily="34" charset="0"/>
              </a:rPr>
              <a:t> </a:t>
            </a:r>
            <a:r>
              <a:rPr sz="1600" b="1" spc="35" dirty="0">
                <a:solidFill>
                  <a:srgbClr val="001F40"/>
                </a:solidFill>
                <a:latin typeface="Arial" panose="020B0604020202020204" pitchFamily="34" charset="0"/>
                <a:cs typeface="Arial" panose="020B0604020202020204" pitchFamily="34" charset="0"/>
              </a:rPr>
              <a:t>integral</a:t>
            </a:r>
            <a:r>
              <a:rPr sz="1600" b="1" spc="-30"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único</a:t>
            </a:r>
            <a:endParaRPr sz="1600" b="1" dirty="0">
              <a:latin typeface="Arial" panose="020B0604020202020204" pitchFamily="34" charset="0"/>
              <a:cs typeface="Arial" panose="020B0604020202020204" pitchFamily="34" charset="0"/>
            </a:endParaRPr>
          </a:p>
          <a:p>
            <a:pPr marL="88900" indent="-76835">
              <a:spcBef>
                <a:spcPts val="665"/>
              </a:spcBef>
              <a:buChar char="•"/>
              <a:tabLst>
                <a:tab pos="89535" algn="l"/>
              </a:tabLst>
            </a:pPr>
            <a:r>
              <a:rPr sz="1600" b="1" spc="50" dirty="0">
                <a:solidFill>
                  <a:srgbClr val="001F40"/>
                </a:solidFill>
                <a:latin typeface="Arial" panose="020B0604020202020204" pitchFamily="34" charset="0"/>
                <a:cs typeface="Arial" panose="020B0604020202020204" pitchFamily="34" charset="0"/>
              </a:rPr>
              <a:t>Motor:</a:t>
            </a:r>
            <a:r>
              <a:rPr sz="1600" b="1" spc="-35"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&lt;</a:t>
            </a:r>
            <a:r>
              <a:rPr sz="1600" b="1" spc="-3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15kW</a:t>
            </a:r>
            <a:endParaRPr sz="1600"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sz="1600" b="1" spc="20" dirty="0">
                <a:solidFill>
                  <a:srgbClr val="001F40"/>
                </a:solidFill>
                <a:latin typeface="Arial" panose="020B0604020202020204" pitchFamily="34" charset="0"/>
                <a:cs typeface="Arial" panose="020B0604020202020204" pitchFamily="34" charset="0"/>
              </a:rPr>
              <a:t>Coordinación:</a:t>
            </a:r>
            <a:r>
              <a:rPr sz="1600" b="1" spc="-3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Total</a:t>
            </a:r>
            <a:endParaRPr sz="1600" b="1" dirty="0">
              <a:latin typeface="Arial" panose="020B0604020202020204" pitchFamily="34" charset="0"/>
              <a:cs typeface="Arial" panose="020B0604020202020204" pitchFamily="34" charset="0"/>
            </a:endParaRPr>
          </a:p>
          <a:p>
            <a:pPr marL="88900" indent="-76835">
              <a:spcBef>
                <a:spcPts val="370"/>
              </a:spcBef>
              <a:buChar char="•"/>
              <a:tabLst>
                <a:tab pos="89535" algn="l"/>
              </a:tabLst>
            </a:pPr>
            <a:r>
              <a:rPr sz="1600" b="1" spc="30" dirty="0">
                <a:solidFill>
                  <a:srgbClr val="001F40"/>
                </a:solidFill>
                <a:latin typeface="Arial" panose="020B0604020202020204" pitchFamily="34" charset="0"/>
                <a:cs typeface="Arial" panose="020B0604020202020204" pitchFamily="34" charset="0"/>
              </a:rPr>
              <a:t>Medida:</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I,</a:t>
            </a:r>
            <a:r>
              <a:rPr sz="1600" b="1" spc="-2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V,</a:t>
            </a:r>
            <a:r>
              <a:rPr sz="1600" b="1" spc="-20"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kW,</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kVA</a:t>
            </a:r>
            <a:endParaRPr sz="1600"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sz="1600" b="1" spc="20" dirty="0">
                <a:solidFill>
                  <a:srgbClr val="001F40"/>
                </a:solidFill>
                <a:latin typeface="Arial" panose="020B0604020202020204" pitchFamily="34" charset="0"/>
                <a:cs typeface="Arial" panose="020B0604020202020204" pitchFamily="34" charset="0"/>
              </a:rPr>
              <a:t>Comunicación:</a:t>
            </a:r>
            <a:r>
              <a:rPr sz="1600" b="1" spc="-30"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Modbus</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TCP/IP</a:t>
            </a:r>
            <a:endParaRPr sz="1600" b="1" dirty="0">
              <a:latin typeface="Arial" panose="020B0604020202020204" pitchFamily="34" charset="0"/>
              <a:cs typeface="Arial" panose="020B0604020202020204" pitchFamily="34" charset="0"/>
            </a:endParaRPr>
          </a:p>
          <a:p>
            <a:pPr marL="12700">
              <a:spcBef>
                <a:spcPts val="420"/>
              </a:spcBef>
            </a:pPr>
            <a:r>
              <a:rPr sz="1600" b="1" dirty="0">
                <a:solidFill>
                  <a:srgbClr val="001F40"/>
                </a:solidFill>
                <a:latin typeface="Arial" panose="020B0604020202020204" pitchFamily="34" charset="0"/>
                <a:cs typeface="Arial" panose="020B0604020202020204" pitchFamily="34" charset="0"/>
              </a:rPr>
              <a:t>Tres</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componentes</a:t>
            </a:r>
            <a:r>
              <a:rPr sz="1600" b="1" spc="-2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discretos</a:t>
            </a:r>
            <a:endParaRPr sz="1600" b="1" dirty="0">
              <a:latin typeface="Arial" panose="020B0604020202020204" pitchFamily="34" charset="0"/>
              <a:cs typeface="Arial" panose="020B0604020202020204" pitchFamily="34" charset="0"/>
            </a:endParaRPr>
          </a:p>
          <a:p>
            <a:pPr marL="88900" indent="-76835">
              <a:spcBef>
                <a:spcPts val="650"/>
              </a:spcBef>
              <a:buChar char="•"/>
              <a:tabLst>
                <a:tab pos="89535" algn="l"/>
              </a:tabLst>
            </a:pPr>
            <a:r>
              <a:rPr sz="1600" b="1" spc="50" dirty="0">
                <a:solidFill>
                  <a:srgbClr val="001F40"/>
                </a:solidFill>
                <a:latin typeface="Arial" panose="020B0604020202020204" pitchFamily="34" charset="0"/>
                <a:cs typeface="Arial" panose="020B0604020202020204" pitchFamily="34" charset="0"/>
              </a:rPr>
              <a:t>Motor:</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15</a:t>
            </a:r>
            <a:r>
              <a:rPr sz="1600" b="1" spc="-1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kW</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&lt;</a:t>
            </a:r>
            <a:r>
              <a:rPr sz="1600" b="1" spc="-10" dirty="0">
                <a:solidFill>
                  <a:srgbClr val="001F40"/>
                </a:solidFill>
                <a:latin typeface="Arial" panose="020B0604020202020204" pitchFamily="34" charset="0"/>
                <a:cs typeface="Arial" panose="020B0604020202020204" pitchFamily="34" charset="0"/>
              </a:rPr>
              <a:t> </a:t>
            </a:r>
            <a:r>
              <a:rPr sz="1600" b="1" spc="-60" dirty="0">
                <a:solidFill>
                  <a:srgbClr val="001F40"/>
                </a:solidFill>
                <a:latin typeface="Arial" panose="020B0604020202020204" pitchFamily="34" charset="0"/>
                <a:cs typeface="Arial" panose="020B0604020202020204" pitchFamily="34" charset="0"/>
              </a:rPr>
              <a:t>P</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&lt;</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250</a:t>
            </a:r>
            <a:r>
              <a:rPr sz="1600" b="1" spc="-1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kW</a:t>
            </a:r>
            <a:endParaRPr sz="1600" b="1" dirty="0">
              <a:latin typeface="Arial" panose="020B0604020202020204" pitchFamily="34" charset="0"/>
              <a:cs typeface="Arial" panose="020B0604020202020204" pitchFamily="34" charset="0"/>
            </a:endParaRPr>
          </a:p>
          <a:p>
            <a:pPr marL="85090" indent="-73025">
              <a:spcBef>
                <a:spcPts val="409"/>
              </a:spcBef>
              <a:buChar char="•"/>
              <a:tabLst>
                <a:tab pos="85725" algn="l"/>
              </a:tabLst>
            </a:pPr>
            <a:r>
              <a:rPr sz="1600" b="1" spc="20" dirty="0">
                <a:solidFill>
                  <a:srgbClr val="001F40"/>
                </a:solidFill>
                <a:latin typeface="Arial" panose="020B0604020202020204" pitchFamily="34" charset="0"/>
                <a:cs typeface="Arial" panose="020B0604020202020204" pitchFamily="34" charset="0"/>
              </a:rPr>
              <a:t>Protección:</a:t>
            </a:r>
            <a:r>
              <a:rPr sz="1600" b="1" spc="-4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IMPR</a:t>
            </a:r>
            <a:endParaRPr sz="1600" b="1" dirty="0">
              <a:latin typeface="Arial" panose="020B0604020202020204" pitchFamily="34" charset="0"/>
              <a:cs typeface="Arial" panose="020B0604020202020204" pitchFamily="34" charset="0"/>
            </a:endParaRPr>
          </a:p>
          <a:p>
            <a:pPr marL="85090" indent="-73025">
              <a:spcBef>
                <a:spcPts val="420"/>
              </a:spcBef>
              <a:buChar char="•"/>
              <a:tabLst>
                <a:tab pos="85725" algn="l"/>
              </a:tabLst>
            </a:pPr>
            <a:r>
              <a:rPr sz="1600" b="1" spc="20" dirty="0">
                <a:solidFill>
                  <a:srgbClr val="001F40"/>
                </a:solidFill>
                <a:latin typeface="Arial" panose="020B0604020202020204" pitchFamily="34" charset="0"/>
                <a:cs typeface="Arial" panose="020B0604020202020204" pitchFamily="34" charset="0"/>
              </a:rPr>
              <a:t>Coordinación:</a:t>
            </a:r>
            <a:r>
              <a:rPr sz="1600" b="1" spc="-2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Tipo</a:t>
            </a:r>
            <a:r>
              <a:rPr sz="1600" b="1" spc="-1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2</a:t>
            </a:r>
            <a:endParaRPr sz="1600" b="1" dirty="0">
              <a:latin typeface="Arial" panose="020B0604020202020204" pitchFamily="34" charset="0"/>
              <a:cs typeface="Arial" panose="020B0604020202020204" pitchFamily="34" charset="0"/>
            </a:endParaRPr>
          </a:p>
          <a:p>
            <a:pPr marL="88900" indent="-76835">
              <a:spcBef>
                <a:spcPts val="370"/>
              </a:spcBef>
              <a:buChar char="•"/>
              <a:tabLst>
                <a:tab pos="89535" algn="l"/>
              </a:tabLst>
            </a:pPr>
            <a:r>
              <a:rPr sz="1600" b="1" spc="30" dirty="0">
                <a:solidFill>
                  <a:srgbClr val="001F40"/>
                </a:solidFill>
                <a:latin typeface="Arial" panose="020B0604020202020204" pitchFamily="34" charset="0"/>
                <a:cs typeface="Arial" panose="020B0604020202020204" pitchFamily="34" charset="0"/>
              </a:rPr>
              <a:t>Medida:</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I,</a:t>
            </a:r>
            <a:r>
              <a:rPr sz="1600" b="1" spc="-2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V,</a:t>
            </a:r>
            <a:r>
              <a:rPr sz="1600" b="1" spc="-20"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kW,</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kVA</a:t>
            </a:r>
            <a:endParaRPr sz="16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600" b="1" spc="20" dirty="0">
                <a:solidFill>
                  <a:srgbClr val="001F40"/>
                </a:solidFill>
                <a:latin typeface="Arial" panose="020B0604020202020204" pitchFamily="34" charset="0"/>
                <a:cs typeface="Arial" panose="020B0604020202020204" pitchFamily="34" charset="0"/>
              </a:rPr>
              <a:t>Comunicación:</a:t>
            </a:r>
            <a:r>
              <a:rPr sz="1600" b="1" spc="-2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Modbus</a:t>
            </a:r>
            <a:r>
              <a:rPr sz="1600" b="1" spc="-20" dirty="0">
                <a:solidFill>
                  <a:srgbClr val="001F40"/>
                </a:solidFill>
                <a:latin typeface="Arial" panose="020B0604020202020204" pitchFamily="34" charset="0"/>
                <a:cs typeface="Arial" panose="020B0604020202020204" pitchFamily="34" charset="0"/>
              </a:rPr>
              <a:t> TCP/IP</a:t>
            </a:r>
            <a:endParaRPr sz="1600" b="1" dirty="0">
              <a:latin typeface="Arial" panose="020B0604020202020204" pitchFamily="34" charset="0"/>
              <a:cs typeface="Arial" panose="020B0604020202020204" pitchFamily="34" charset="0"/>
            </a:endParaRPr>
          </a:p>
        </p:txBody>
      </p:sp>
      <p:sp>
        <p:nvSpPr>
          <p:cNvPr id="10" name="object 10"/>
          <p:cNvSpPr txBox="1"/>
          <p:nvPr/>
        </p:nvSpPr>
        <p:spPr>
          <a:xfrm>
            <a:off x="13671134" y="4374912"/>
            <a:ext cx="5757513" cy="2805896"/>
          </a:xfrm>
          <a:prstGeom prst="rect">
            <a:avLst/>
          </a:prstGeom>
        </p:spPr>
        <p:txBody>
          <a:bodyPr vert="horz" wrap="square" lIns="0" tIns="12700" rIns="0" bIns="0" rtlCol="0">
            <a:spAutoFit/>
          </a:bodyPr>
          <a:lstStyle/>
          <a:p>
            <a:pPr marL="12700">
              <a:spcBef>
                <a:spcPts val="100"/>
              </a:spcBef>
            </a:pPr>
            <a:r>
              <a:rPr sz="1600" b="1" spc="20" dirty="0">
                <a:solidFill>
                  <a:srgbClr val="F27900"/>
                </a:solidFill>
                <a:latin typeface="Arial" panose="020B0604020202020204" pitchFamily="34" charset="0"/>
                <a:cs typeface="Arial" panose="020B0604020202020204" pitchFamily="34" charset="0"/>
              </a:rPr>
              <a:t>Alimentadores</a:t>
            </a:r>
            <a:r>
              <a:rPr sz="1600" b="1" spc="-35" dirty="0">
                <a:solidFill>
                  <a:srgbClr val="F27900"/>
                </a:solidFill>
                <a:latin typeface="Arial" panose="020B0604020202020204" pitchFamily="34" charset="0"/>
                <a:cs typeface="Arial" panose="020B0604020202020204" pitchFamily="34" charset="0"/>
              </a:rPr>
              <a:t> </a:t>
            </a:r>
            <a:r>
              <a:rPr sz="1600" b="1" spc="15" dirty="0">
                <a:solidFill>
                  <a:srgbClr val="F27900"/>
                </a:solidFill>
                <a:latin typeface="Arial" panose="020B0604020202020204" pitchFamily="34" charset="0"/>
                <a:cs typeface="Arial" panose="020B0604020202020204" pitchFamily="34" charset="0"/>
              </a:rPr>
              <a:t>de</a:t>
            </a:r>
            <a:r>
              <a:rPr sz="1600" b="1" spc="-35" dirty="0">
                <a:solidFill>
                  <a:srgbClr val="F27900"/>
                </a:solidFill>
                <a:latin typeface="Arial" panose="020B0604020202020204" pitchFamily="34" charset="0"/>
                <a:cs typeface="Arial" panose="020B0604020202020204" pitchFamily="34" charset="0"/>
              </a:rPr>
              <a:t> </a:t>
            </a:r>
            <a:r>
              <a:rPr sz="1600" b="1" spc="30" dirty="0">
                <a:solidFill>
                  <a:srgbClr val="F27900"/>
                </a:solidFill>
                <a:latin typeface="Arial" panose="020B0604020202020204" pitchFamily="34" charset="0"/>
                <a:cs typeface="Arial" panose="020B0604020202020204" pitchFamily="34" charset="0"/>
              </a:rPr>
              <a:t>arranque</a:t>
            </a:r>
            <a:r>
              <a:rPr sz="1600" b="1" spc="-30" dirty="0">
                <a:solidFill>
                  <a:srgbClr val="F27900"/>
                </a:solidFill>
                <a:latin typeface="Arial" panose="020B0604020202020204" pitchFamily="34" charset="0"/>
                <a:cs typeface="Arial" panose="020B0604020202020204" pitchFamily="34" charset="0"/>
              </a:rPr>
              <a:t> </a:t>
            </a:r>
            <a:r>
              <a:rPr sz="1600" b="1" spc="10" dirty="0">
                <a:solidFill>
                  <a:srgbClr val="F27900"/>
                </a:solidFill>
                <a:latin typeface="Arial" panose="020B0604020202020204" pitchFamily="34" charset="0"/>
                <a:cs typeface="Arial" panose="020B0604020202020204" pitchFamily="34" charset="0"/>
              </a:rPr>
              <a:t>suave</a:t>
            </a:r>
            <a:endParaRPr sz="1600" b="1" dirty="0">
              <a:latin typeface="Arial" panose="020B0604020202020204" pitchFamily="34" charset="0"/>
              <a:cs typeface="Arial" panose="020B0604020202020204" pitchFamily="34" charset="0"/>
            </a:endParaRPr>
          </a:p>
          <a:p>
            <a:pPr marL="73025" indent="-60960">
              <a:spcBef>
                <a:spcPts val="620"/>
              </a:spcBef>
              <a:buChar char="•"/>
              <a:tabLst>
                <a:tab pos="73660" algn="l"/>
              </a:tabLst>
            </a:pPr>
            <a:r>
              <a:rPr sz="1600" b="1" spc="10" dirty="0">
                <a:solidFill>
                  <a:srgbClr val="001F40"/>
                </a:solidFill>
                <a:latin typeface="Arial" panose="020B0604020202020204" pitchFamily="34" charset="0"/>
                <a:cs typeface="Arial" panose="020B0604020202020204" pitchFamily="34" charset="0"/>
              </a:rPr>
              <a:t>Potencia</a:t>
            </a:r>
            <a:r>
              <a:rPr sz="1600" b="1" spc="-1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del</a:t>
            </a:r>
            <a:r>
              <a:rPr sz="1600" b="1" spc="-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motor:</a:t>
            </a:r>
            <a:r>
              <a:rPr sz="1600" b="1" spc="-1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hasta</a:t>
            </a:r>
            <a:r>
              <a:rPr sz="1600" b="1" spc="-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400</a:t>
            </a:r>
            <a:r>
              <a:rPr sz="1600" b="1" spc="-1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kW</a:t>
            </a:r>
            <a:endParaRPr sz="1600" b="1" dirty="0">
              <a:latin typeface="Arial" panose="020B0604020202020204" pitchFamily="34" charset="0"/>
              <a:cs typeface="Arial" panose="020B0604020202020204" pitchFamily="34" charset="0"/>
            </a:endParaRPr>
          </a:p>
          <a:p>
            <a:pPr marL="64769" indent="-52705">
              <a:spcBef>
                <a:spcPts val="700"/>
              </a:spcBef>
              <a:buChar char="•"/>
              <a:tabLst>
                <a:tab pos="65405" algn="l"/>
              </a:tabLst>
            </a:pPr>
            <a:r>
              <a:rPr sz="1600" b="1" spc="20" dirty="0">
                <a:solidFill>
                  <a:srgbClr val="001F40"/>
                </a:solidFill>
                <a:latin typeface="Arial" panose="020B0604020202020204" pitchFamily="34" charset="0"/>
                <a:cs typeface="Arial" panose="020B0604020202020204" pitchFamily="34" charset="0"/>
              </a:rPr>
              <a:t>Corriente</a:t>
            </a:r>
            <a:r>
              <a:rPr sz="1600" b="1" spc="-1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a:t>
            </a:r>
            <a:r>
              <a:rPr sz="1600" b="1" spc="-1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arranque:</a:t>
            </a:r>
            <a:r>
              <a:rPr sz="1600" b="1" spc="-1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3</a:t>
            </a:r>
            <a:r>
              <a:rPr sz="1600" b="1" spc="-1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In</a:t>
            </a:r>
            <a:r>
              <a:rPr sz="1600" b="1" spc="-1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&lt;</a:t>
            </a:r>
            <a:r>
              <a:rPr sz="1600" b="1" spc="-1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25</a:t>
            </a:r>
            <a:r>
              <a:rPr sz="1600" b="1" spc="-15"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seg.</a:t>
            </a:r>
            <a:endParaRPr sz="1600" b="1" dirty="0">
              <a:latin typeface="Arial" panose="020B0604020202020204" pitchFamily="34" charset="0"/>
              <a:cs typeface="Arial" panose="020B0604020202020204" pitchFamily="34" charset="0"/>
            </a:endParaRPr>
          </a:p>
          <a:p>
            <a:pPr marL="69215" indent="-57150">
              <a:spcBef>
                <a:spcPts val="670"/>
              </a:spcBef>
              <a:buChar char="•"/>
              <a:tabLst>
                <a:tab pos="69850" algn="l"/>
              </a:tabLst>
            </a:pPr>
            <a:r>
              <a:rPr sz="1600" b="1" spc="15" dirty="0">
                <a:solidFill>
                  <a:srgbClr val="001F40"/>
                </a:solidFill>
                <a:latin typeface="Arial" panose="020B0604020202020204" pitchFamily="34" charset="0"/>
                <a:cs typeface="Arial" panose="020B0604020202020204" pitchFamily="34" charset="0"/>
              </a:rPr>
              <a:t>Protección</a:t>
            </a:r>
            <a:r>
              <a:rPr sz="1600" b="1" spc="-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a:t>
            </a:r>
            <a:r>
              <a:rPr sz="1600" b="1" spc="-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alimentador:</a:t>
            </a:r>
            <a:r>
              <a:rPr sz="1600" b="1" spc="-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MCCB</a:t>
            </a:r>
            <a:endParaRPr sz="1600" b="1" dirty="0">
              <a:latin typeface="Arial" panose="020B0604020202020204" pitchFamily="34" charset="0"/>
              <a:cs typeface="Arial" panose="020B0604020202020204" pitchFamily="34" charset="0"/>
            </a:endParaRPr>
          </a:p>
          <a:p>
            <a:pPr marL="69215" indent="-57150">
              <a:spcBef>
                <a:spcPts val="660"/>
              </a:spcBef>
              <a:buChar char="•"/>
              <a:tabLst>
                <a:tab pos="69850" algn="l"/>
              </a:tabLst>
            </a:pPr>
            <a:r>
              <a:rPr sz="1600" b="1" spc="20" dirty="0">
                <a:solidFill>
                  <a:srgbClr val="001F40"/>
                </a:solidFill>
                <a:latin typeface="Arial" panose="020B0604020202020204" pitchFamily="34" charset="0"/>
                <a:cs typeface="Arial" panose="020B0604020202020204" pitchFamily="34" charset="0"/>
              </a:rPr>
              <a:t>Contactor</a:t>
            </a:r>
            <a:r>
              <a:rPr sz="1600" b="1" spc="-2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a:t>
            </a:r>
            <a:r>
              <a:rPr sz="1600" b="1" spc="-2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derivación</a:t>
            </a:r>
            <a:endParaRPr sz="1600" b="1" dirty="0">
              <a:latin typeface="Arial" panose="020B0604020202020204" pitchFamily="34" charset="0"/>
              <a:cs typeface="Arial" panose="020B0604020202020204" pitchFamily="34" charset="0"/>
            </a:endParaRPr>
          </a:p>
          <a:p>
            <a:pPr marL="88900" indent="-76835">
              <a:spcBef>
                <a:spcPts val="409"/>
              </a:spcBef>
              <a:buChar char="•"/>
              <a:tabLst>
                <a:tab pos="89535" algn="l"/>
              </a:tabLst>
            </a:pPr>
            <a:r>
              <a:rPr sz="1600" b="1" spc="30" dirty="0">
                <a:solidFill>
                  <a:srgbClr val="001F40"/>
                </a:solidFill>
                <a:latin typeface="Arial" panose="020B0604020202020204" pitchFamily="34" charset="0"/>
                <a:cs typeface="Arial" panose="020B0604020202020204" pitchFamily="34" charset="0"/>
              </a:rPr>
              <a:t>Medida:</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I,</a:t>
            </a:r>
            <a:r>
              <a:rPr sz="1600" b="1" spc="-25"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U,</a:t>
            </a:r>
            <a:r>
              <a:rPr sz="1600" b="1" spc="-20"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kW,</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kVA</a:t>
            </a:r>
            <a:endParaRPr sz="1600" b="1" dirty="0">
              <a:latin typeface="Arial" panose="020B0604020202020204" pitchFamily="34" charset="0"/>
              <a:cs typeface="Arial" panose="020B0604020202020204" pitchFamily="34" charset="0"/>
            </a:endParaRPr>
          </a:p>
          <a:p>
            <a:pPr marL="73025" indent="-60960">
              <a:spcBef>
                <a:spcPts val="560"/>
              </a:spcBef>
              <a:buChar char="•"/>
              <a:tabLst>
                <a:tab pos="73660" algn="l"/>
              </a:tabLst>
            </a:pPr>
            <a:r>
              <a:rPr sz="1600" b="1" spc="15" dirty="0">
                <a:solidFill>
                  <a:srgbClr val="001F40"/>
                </a:solidFill>
                <a:latin typeface="Arial" panose="020B0604020202020204" pitchFamily="34" charset="0"/>
                <a:cs typeface="Arial" panose="020B0604020202020204" pitchFamily="34" charset="0"/>
              </a:rPr>
              <a:t>Protección</a:t>
            </a:r>
            <a:r>
              <a:rPr sz="1600" b="1" spc="-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del</a:t>
            </a:r>
            <a:r>
              <a:rPr sz="1600" b="1" spc="-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motor:</a:t>
            </a:r>
            <a:r>
              <a:rPr sz="1600" b="1"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integral</a:t>
            </a:r>
            <a:endParaRPr sz="1600" b="1" dirty="0">
              <a:latin typeface="Arial" panose="020B0604020202020204" pitchFamily="34" charset="0"/>
              <a:cs typeface="Arial" panose="020B0604020202020204" pitchFamily="34" charset="0"/>
            </a:endParaRPr>
          </a:p>
          <a:p>
            <a:pPr marL="88900" indent="-76835">
              <a:spcBef>
                <a:spcPts val="400"/>
              </a:spcBef>
              <a:buChar char="•"/>
              <a:tabLst>
                <a:tab pos="89535" algn="l"/>
              </a:tabLst>
            </a:pPr>
            <a:r>
              <a:rPr sz="1600" b="1" spc="20" dirty="0">
                <a:solidFill>
                  <a:srgbClr val="001F40"/>
                </a:solidFill>
                <a:latin typeface="Arial" panose="020B0604020202020204" pitchFamily="34" charset="0"/>
                <a:cs typeface="Arial" panose="020B0604020202020204" pitchFamily="34" charset="0"/>
              </a:rPr>
              <a:t>Comunicación:</a:t>
            </a:r>
            <a:r>
              <a:rPr sz="1600" b="1" spc="-2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Modbus</a:t>
            </a:r>
            <a:r>
              <a:rPr sz="1600" b="1" spc="-20" dirty="0">
                <a:solidFill>
                  <a:srgbClr val="001F40"/>
                </a:solidFill>
                <a:latin typeface="Arial" panose="020B0604020202020204" pitchFamily="34" charset="0"/>
                <a:cs typeface="Arial" panose="020B0604020202020204" pitchFamily="34" charset="0"/>
              </a:rPr>
              <a:t> TCP/IP</a:t>
            </a:r>
            <a:endParaRPr sz="1600" b="1" dirty="0">
              <a:latin typeface="Arial" panose="020B0604020202020204" pitchFamily="34" charset="0"/>
              <a:cs typeface="Arial" panose="020B0604020202020204" pitchFamily="34" charset="0"/>
            </a:endParaRPr>
          </a:p>
          <a:p>
            <a:pPr marL="88900" indent="-76835">
              <a:spcBef>
                <a:spcPts val="359"/>
              </a:spcBef>
              <a:buChar char="•"/>
              <a:tabLst>
                <a:tab pos="89535" algn="l"/>
              </a:tabLst>
            </a:pPr>
            <a:r>
              <a:rPr sz="1600" b="1" spc="40" dirty="0">
                <a:solidFill>
                  <a:srgbClr val="001F40"/>
                </a:solidFill>
                <a:latin typeface="Arial" panose="020B0604020202020204" pitchFamily="34" charset="0"/>
                <a:cs typeface="Arial" panose="020B0604020202020204" pitchFamily="34" charset="0"/>
              </a:rPr>
              <a:t>Norma:</a:t>
            </a:r>
            <a:r>
              <a:rPr sz="1600" b="1" spc="-10" dirty="0">
                <a:solidFill>
                  <a:srgbClr val="001F40"/>
                </a:solidFill>
                <a:latin typeface="Arial" panose="020B0604020202020204" pitchFamily="34" charset="0"/>
                <a:cs typeface="Arial" panose="020B0604020202020204" pitchFamily="34" charset="0"/>
              </a:rPr>
              <a:t> </a:t>
            </a:r>
            <a:r>
              <a:rPr sz="1600" b="1" spc="-45" dirty="0">
                <a:solidFill>
                  <a:srgbClr val="001F40"/>
                </a:solidFill>
                <a:latin typeface="Arial" panose="020B0604020202020204" pitchFamily="34" charset="0"/>
                <a:cs typeface="Arial" panose="020B0604020202020204" pitchFamily="34" charset="0"/>
              </a:rPr>
              <a:t>CEI</a:t>
            </a:r>
            <a:r>
              <a:rPr sz="1600" b="1" spc="-1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60947-4-2</a:t>
            </a:r>
            <a:endParaRPr sz="1600" b="1" dirty="0">
              <a:latin typeface="Arial" panose="020B0604020202020204" pitchFamily="34" charset="0"/>
              <a:cs typeface="Arial" panose="020B0604020202020204" pitchFamily="34" charset="0"/>
            </a:endParaRPr>
          </a:p>
        </p:txBody>
      </p:sp>
      <p:sp>
        <p:nvSpPr>
          <p:cNvPr id="12" name="object 12"/>
          <p:cNvSpPr txBox="1"/>
          <p:nvPr/>
        </p:nvSpPr>
        <p:spPr>
          <a:xfrm>
            <a:off x="13677726" y="7365509"/>
            <a:ext cx="4501902" cy="3026470"/>
          </a:xfrm>
          <a:prstGeom prst="rect">
            <a:avLst/>
          </a:prstGeom>
        </p:spPr>
        <p:txBody>
          <a:bodyPr vert="horz" wrap="square" lIns="0" tIns="12700" rIns="0" bIns="0" rtlCol="0">
            <a:spAutoFit/>
          </a:bodyPr>
          <a:lstStyle/>
          <a:p>
            <a:pPr marL="12700">
              <a:spcBef>
                <a:spcPts val="100"/>
              </a:spcBef>
            </a:pPr>
            <a:r>
              <a:rPr lang="es-ES" sz="1600" b="1" spc="25" dirty="0" smtClean="0">
                <a:solidFill>
                  <a:srgbClr val="F27900"/>
                </a:solidFill>
                <a:latin typeface="Arial" panose="020B0604020202020204" pitchFamily="34" charset="0"/>
                <a:cs typeface="Arial" panose="020B0604020202020204" pitchFamily="34" charset="0"/>
              </a:rPr>
              <a:t>A</a:t>
            </a:r>
            <a:r>
              <a:rPr sz="1600" b="1" spc="25" dirty="0" err="1" smtClean="0">
                <a:solidFill>
                  <a:srgbClr val="F27900"/>
                </a:solidFill>
                <a:latin typeface="Arial" panose="020B0604020202020204" pitchFamily="34" charset="0"/>
                <a:cs typeface="Arial" panose="020B0604020202020204" pitchFamily="34" charset="0"/>
              </a:rPr>
              <a:t>limentadores</a:t>
            </a:r>
            <a:r>
              <a:rPr sz="1600" b="1" spc="-40" dirty="0" smtClean="0">
                <a:solidFill>
                  <a:srgbClr val="F27900"/>
                </a:solidFill>
                <a:latin typeface="Arial" panose="020B0604020202020204" pitchFamily="34" charset="0"/>
                <a:cs typeface="Arial" panose="020B0604020202020204" pitchFamily="34" charset="0"/>
              </a:rPr>
              <a:t> </a:t>
            </a:r>
            <a:r>
              <a:rPr sz="1600" b="1" spc="-30" dirty="0">
                <a:solidFill>
                  <a:srgbClr val="F27900"/>
                </a:solidFill>
                <a:latin typeface="Arial" panose="020B0604020202020204" pitchFamily="34" charset="0"/>
                <a:cs typeface="Arial" panose="020B0604020202020204" pitchFamily="34" charset="0"/>
              </a:rPr>
              <a:t>VSD</a:t>
            </a:r>
            <a:endParaRPr sz="1600" b="1" dirty="0">
              <a:latin typeface="Arial" panose="020B0604020202020204" pitchFamily="34" charset="0"/>
              <a:cs typeface="Arial" panose="020B0604020202020204" pitchFamily="34" charset="0"/>
            </a:endParaRPr>
          </a:p>
          <a:p>
            <a:pPr marL="73025" indent="-60960">
              <a:spcBef>
                <a:spcPts val="600"/>
              </a:spcBef>
              <a:buChar char="•"/>
              <a:tabLst>
                <a:tab pos="73660" algn="l"/>
              </a:tabLst>
            </a:pPr>
            <a:r>
              <a:rPr sz="1600" b="1" spc="10" dirty="0">
                <a:solidFill>
                  <a:srgbClr val="001F40"/>
                </a:solidFill>
                <a:latin typeface="Arial" panose="020B0604020202020204" pitchFamily="34" charset="0"/>
                <a:cs typeface="Arial" panose="020B0604020202020204" pitchFamily="34" charset="0"/>
              </a:rPr>
              <a:t>Potencia</a:t>
            </a:r>
            <a:r>
              <a:rPr sz="1600" b="1" spc="-1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del</a:t>
            </a:r>
            <a:r>
              <a:rPr sz="1600" b="1" spc="-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motor:</a:t>
            </a:r>
            <a:r>
              <a:rPr sz="1600" b="1" spc="-1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hasta</a:t>
            </a:r>
            <a:r>
              <a:rPr sz="1600" b="1" spc="-5" dirty="0">
                <a:solidFill>
                  <a:srgbClr val="001F40"/>
                </a:solidFill>
                <a:latin typeface="Arial" panose="020B0604020202020204" pitchFamily="34" charset="0"/>
                <a:cs typeface="Arial" panose="020B0604020202020204" pitchFamily="34" charset="0"/>
              </a:rPr>
              <a:t> </a:t>
            </a:r>
            <a:r>
              <a:rPr sz="1600" b="1" spc="10" dirty="0">
                <a:solidFill>
                  <a:srgbClr val="001F40"/>
                </a:solidFill>
                <a:latin typeface="Arial" panose="020B0604020202020204" pitchFamily="34" charset="0"/>
                <a:cs typeface="Arial" panose="020B0604020202020204" pitchFamily="34" charset="0"/>
              </a:rPr>
              <a:t>400</a:t>
            </a:r>
            <a:r>
              <a:rPr sz="1600" b="1" spc="-10" dirty="0">
                <a:solidFill>
                  <a:srgbClr val="001F40"/>
                </a:solidFill>
                <a:latin typeface="Arial" panose="020B0604020202020204" pitchFamily="34" charset="0"/>
                <a:cs typeface="Arial" panose="020B0604020202020204" pitchFamily="34" charset="0"/>
              </a:rPr>
              <a:t> </a:t>
            </a:r>
            <a:r>
              <a:rPr sz="1600" b="1" spc="5" dirty="0">
                <a:solidFill>
                  <a:srgbClr val="001F40"/>
                </a:solidFill>
                <a:latin typeface="Arial" panose="020B0604020202020204" pitchFamily="34" charset="0"/>
                <a:cs typeface="Arial" panose="020B0604020202020204" pitchFamily="34" charset="0"/>
              </a:rPr>
              <a:t>kW</a:t>
            </a:r>
            <a:endParaRPr sz="1600" b="1" dirty="0">
              <a:latin typeface="Arial" panose="020B0604020202020204" pitchFamily="34" charset="0"/>
              <a:cs typeface="Arial" panose="020B0604020202020204" pitchFamily="34" charset="0"/>
            </a:endParaRPr>
          </a:p>
          <a:p>
            <a:pPr marL="88900" indent="-76835">
              <a:spcBef>
                <a:spcPts val="400"/>
              </a:spcBef>
              <a:buChar char="•"/>
              <a:tabLst>
                <a:tab pos="89535" algn="l"/>
              </a:tabLst>
            </a:pPr>
            <a:r>
              <a:rPr sz="1600" b="1" spc="5" dirty="0">
                <a:solidFill>
                  <a:srgbClr val="001F40"/>
                </a:solidFill>
                <a:latin typeface="Arial" panose="020B0604020202020204" pitchFamily="34" charset="0"/>
                <a:cs typeface="Arial" panose="020B0604020202020204" pitchFamily="34" charset="0"/>
              </a:rPr>
              <a:t>Eficiencia</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&gt;</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98</a:t>
            </a:r>
            <a:r>
              <a:rPr sz="1600" b="1" spc="-10" dirty="0">
                <a:solidFill>
                  <a:srgbClr val="001F40"/>
                </a:solidFill>
                <a:latin typeface="Arial" panose="020B0604020202020204" pitchFamily="34" charset="0"/>
                <a:cs typeface="Arial" panose="020B0604020202020204" pitchFamily="34" charset="0"/>
              </a:rPr>
              <a:t> </a:t>
            </a:r>
            <a:r>
              <a:rPr sz="1600" b="1" spc="-60" dirty="0">
                <a:solidFill>
                  <a:srgbClr val="001F40"/>
                </a:solidFill>
                <a:latin typeface="Arial" panose="020B0604020202020204" pitchFamily="34" charset="0"/>
                <a:cs typeface="Arial" panose="020B0604020202020204" pitchFamily="34" charset="0"/>
              </a:rPr>
              <a:t>%</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a:t>
            </a:r>
            <a:endParaRPr sz="16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600" b="1" spc="25" dirty="0">
                <a:solidFill>
                  <a:srgbClr val="001F40"/>
                </a:solidFill>
                <a:latin typeface="Arial" panose="020B0604020202020204" pitchFamily="34" charset="0"/>
                <a:cs typeface="Arial" panose="020B0604020202020204" pitchFamily="34" charset="0"/>
              </a:rPr>
              <a:t>IDH</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&lt;</a:t>
            </a:r>
            <a:r>
              <a:rPr sz="1600" b="1" spc="-3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48</a:t>
            </a:r>
            <a:r>
              <a:rPr sz="1600" b="1" spc="-30" dirty="0">
                <a:solidFill>
                  <a:srgbClr val="001F40"/>
                </a:solidFill>
                <a:latin typeface="Arial" panose="020B0604020202020204" pitchFamily="34" charset="0"/>
                <a:cs typeface="Arial" panose="020B0604020202020204" pitchFamily="34" charset="0"/>
              </a:rPr>
              <a:t> </a:t>
            </a:r>
            <a:r>
              <a:rPr sz="1600" b="1" spc="-60" dirty="0">
                <a:solidFill>
                  <a:srgbClr val="001F40"/>
                </a:solidFill>
                <a:latin typeface="Arial" panose="020B0604020202020204" pitchFamily="34" charset="0"/>
                <a:cs typeface="Arial" panose="020B0604020202020204" pitchFamily="34" charset="0"/>
              </a:rPr>
              <a:t>%</a:t>
            </a:r>
            <a:endParaRPr sz="1600" b="1" dirty="0">
              <a:latin typeface="Arial" panose="020B0604020202020204" pitchFamily="34" charset="0"/>
              <a:cs typeface="Arial" panose="020B0604020202020204" pitchFamily="34" charset="0"/>
            </a:endParaRPr>
          </a:p>
          <a:p>
            <a:pPr marL="76835" indent="-64769">
              <a:spcBef>
                <a:spcPts val="509"/>
              </a:spcBef>
              <a:buChar char="•"/>
              <a:tabLst>
                <a:tab pos="77470" algn="l"/>
              </a:tabLst>
            </a:pPr>
            <a:r>
              <a:rPr sz="1600" b="1" spc="45" dirty="0">
                <a:solidFill>
                  <a:srgbClr val="001F40"/>
                </a:solidFill>
                <a:latin typeface="Arial" panose="020B0604020202020204" pitchFamily="34" charset="0"/>
                <a:cs typeface="Arial" panose="020B0604020202020204" pitchFamily="34" charset="0"/>
              </a:rPr>
              <a:t>Modo</a:t>
            </a:r>
            <a:r>
              <a:rPr sz="1600" b="1" spc="-20"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de</a:t>
            </a:r>
            <a:r>
              <a:rPr sz="1600" b="1" spc="-15"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control:</a:t>
            </a:r>
            <a:r>
              <a:rPr sz="1600" b="1" spc="-20"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par,</a:t>
            </a:r>
            <a:r>
              <a:rPr sz="1600" b="1" spc="-1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velocidad</a:t>
            </a:r>
            <a:endParaRPr sz="1600" b="1" dirty="0">
              <a:latin typeface="Arial" panose="020B0604020202020204" pitchFamily="34" charset="0"/>
              <a:cs typeface="Arial" panose="020B0604020202020204" pitchFamily="34" charset="0"/>
            </a:endParaRPr>
          </a:p>
          <a:p>
            <a:pPr marL="88900" indent="-76835">
              <a:spcBef>
                <a:spcPts val="390"/>
              </a:spcBef>
              <a:buChar char="•"/>
              <a:tabLst>
                <a:tab pos="89535" algn="l"/>
              </a:tabLst>
            </a:pPr>
            <a:r>
              <a:rPr sz="1600" b="1" spc="30" dirty="0">
                <a:solidFill>
                  <a:srgbClr val="001F40"/>
                </a:solidFill>
                <a:latin typeface="Arial" panose="020B0604020202020204" pitchFamily="34" charset="0"/>
                <a:cs typeface="Arial" panose="020B0604020202020204" pitchFamily="34" charset="0"/>
              </a:rPr>
              <a:t>Medida:</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I,</a:t>
            </a:r>
            <a:r>
              <a:rPr sz="1600" b="1" spc="-2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V,</a:t>
            </a:r>
            <a:r>
              <a:rPr sz="1600" b="1" spc="-20" dirty="0">
                <a:solidFill>
                  <a:srgbClr val="001F40"/>
                </a:solidFill>
                <a:latin typeface="Arial" panose="020B0604020202020204" pitchFamily="34" charset="0"/>
                <a:cs typeface="Arial" panose="020B0604020202020204" pitchFamily="34" charset="0"/>
              </a:rPr>
              <a:t> </a:t>
            </a:r>
            <a:r>
              <a:rPr sz="1600" b="1" dirty="0">
                <a:solidFill>
                  <a:srgbClr val="001F40"/>
                </a:solidFill>
                <a:latin typeface="Arial" panose="020B0604020202020204" pitchFamily="34" charset="0"/>
                <a:cs typeface="Arial" panose="020B0604020202020204" pitchFamily="34" charset="0"/>
              </a:rPr>
              <a:t>kW,</a:t>
            </a:r>
            <a:r>
              <a:rPr sz="1600" b="1" spc="-2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kVA</a:t>
            </a:r>
            <a:endParaRPr sz="1600" b="1" dirty="0">
              <a:latin typeface="Arial" panose="020B0604020202020204" pitchFamily="34" charset="0"/>
              <a:cs typeface="Arial" panose="020B0604020202020204" pitchFamily="34" charset="0"/>
            </a:endParaRPr>
          </a:p>
          <a:p>
            <a:pPr marL="69215" indent="-57150">
              <a:spcBef>
                <a:spcPts val="610"/>
              </a:spcBef>
              <a:buChar char="•"/>
              <a:tabLst>
                <a:tab pos="69850" algn="l"/>
              </a:tabLst>
            </a:pPr>
            <a:r>
              <a:rPr sz="1600" b="1" spc="15" dirty="0">
                <a:solidFill>
                  <a:srgbClr val="001F40"/>
                </a:solidFill>
                <a:latin typeface="Arial" panose="020B0604020202020204" pitchFamily="34" charset="0"/>
                <a:cs typeface="Arial" panose="020B0604020202020204" pitchFamily="34" charset="0"/>
              </a:rPr>
              <a:t>Protección</a:t>
            </a:r>
            <a:r>
              <a:rPr sz="1600" b="1" spc="-10"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a:t>
            </a:r>
            <a:r>
              <a:rPr sz="1600" b="1" spc="-5"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alimentador</a:t>
            </a:r>
            <a:r>
              <a:rPr sz="1600" b="1" spc="-10" dirty="0">
                <a:solidFill>
                  <a:srgbClr val="001F40"/>
                </a:solidFill>
                <a:latin typeface="Arial" panose="020B0604020202020204" pitchFamily="34" charset="0"/>
                <a:cs typeface="Arial" panose="020B0604020202020204" pitchFamily="34" charset="0"/>
              </a:rPr>
              <a:t> </a:t>
            </a:r>
            <a:r>
              <a:rPr sz="1600" b="1" spc="-35" dirty="0">
                <a:solidFill>
                  <a:srgbClr val="001F40"/>
                </a:solidFill>
                <a:latin typeface="Arial" panose="020B0604020202020204" pitchFamily="34" charset="0"/>
                <a:cs typeface="Arial" panose="020B0604020202020204" pitchFamily="34" charset="0"/>
              </a:rPr>
              <a:t>VSD:</a:t>
            </a:r>
            <a:r>
              <a:rPr sz="1600" b="1" spc="-5" dirty="0">
                <a:solidFill>
                  <a:srgbClr val="001F40"/>
                </a:solidFill>
                <a:latin typeface="Arial" panose="020B0604020202020204" pitchFamily="34" charset="0"/>
                <a:cs typeface="Arial" panose="020B0604020202020204" pitchFamily="34" charset="0"/>
              </a:rPr>
              <a:t> </a:t>
            </a:r>
            <a:r>
              <a:rPr sz="1600" b="1" spc="-25" dirty="0">
                <a:solidFill>
                  <a:srgbClr val="001F40"/>
                </a:solidFill>
                <a:latin typeface="Arial" panose="020B0604020202020204" pitchFamily="34" charset="0"/>
                <a:cs typeface="Arial" panose="020B0604020202020204" pitchFamily="34" charset="0"/>
              </a:rPr>
              <a:t>MCCB</a:t>
            </a:r>
            <a:endParaRPr sz="1600" b="1" dirty="0">
              <a:latin typeface="Arial" panose="020B0604020202020204" pitchFamily="34" charset="0"/>
              <a:cs typeface="Arial" panose="020B0604020202020204" pitchFamily="34" charset="0"/>
            </a:endParaRPr>
          </a:p>
          <a:p>
            <a:pPr marL="73025" indent="-60960">
              <a:spcBef>
                <a:spcPts val="610"/>
              </a:spcBef>
              <a:buChar char="•"/>
              <a:tabLst>
                <a:tab pos="73660" algn="l"/>
              </a:tabLst>
            </a:pPr>
            <a:r>
              <a:rPr sz="1600" b="1" spc="15" dirty="0">
                <a:solidFill>
                  <a:srgbClr val="001F40"/>
                </a:solidFill>
                <a:latin typeface="Arial" panose="020B0604020202020204" pitchFamily="34" charset="0"/>
                <a:cs typeface="Arial" panose="020B0604020202020204" pitchFamily="34" charset="0"/>
              </a:rPr>
              <a:t>Protección</a:t>
            </a:r>
            <a:r>
              <a:rPr sz="1600" b="1" spc="-5" dirty="0">
                <a:solidFill>
                  <a:srgbClr val="001F40"/>
                </a:solidFill>
                <a:latin typeface="Arial" panose="020B0604020202020204" pitchFamily="34" charset="0"/>
                <a:cs typeface="Arial" panose="020B0604020202020204" pitchFamily="34" charset="0"/>
              </a:rPr>
              <a:t> </a:t>
            </a:r>
            <a:r>
              <a:rPr sz="1600" b="1" spc="20" dirty="0">
                <a:solidFill>
                  <a:srgbClr val="001F40"/>
                </a:solidFill>
                <a:latin typeface="Arial" panose="020B0604020202020204" pitchFamily="34" charset="0"/>
                <a:cs typeface="Arial" panose="020B0604020202020204" pitchFamily="34" charset="0"/>
              </a:rPr>
              <a:t>del</a:t>
            </a:r>
            <a:r>
              <a:rPr sz="1600" b="1" spc="-5" dirty="0">
                <a:solidFill>
                  <a:srgbClr val="001F40"/>
                </a:solidFill>
                <a:latin typeface="Arial" panose="020B0604020202020204" pitchFamily="34" charset="0"/>
                <a:cs typeface="Arial" panose="020B0604020202020204" pitchFamily="34" charset="0"/>
              </a:rPr>
              <a:t> </a:t>
            </a:r>
            <a:r>
              <a:rPr sz="1600" b="1" spc="40" dirty="0">
                <a:solidFill>
                  <a:srgbClr val="001F40"/>
                </a:solidFill>
                <a:latin typeface="Arial" panose="020B0604020202020204" pitchFamily="34" charset="0"/>
                <a:cs typeface="Arial" panose="020B0604020202020204" pitchFamily="34" charset="0"/>
              </a:rPr>
              <a:t>motor:</a:t>
            </a:r>
            <a:r>
              <a:rPr sz="1600" b="1"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integral</a:t>
            </a:r>
            <a:endParaRPr sz="1600" b="1" dirty="0">
              <a:latin typeface="Arial" panose="020B0604020202020204" pitchFamily="34" charset="0"/>
              <a:cs typeface="Arial" panose="020B0604020202020204" pitchFamily="34" charset="0"/>
            </a:endParaRPr>
          </a:p>
          <a:p>
            <a:pPr marL="88900" indent="-76835">
              <a:spcBef>
                <a:spcPts val="400"/>
              </a:spcBef>
              <a:buChar char="•"/>
              <a:tabLst>
                <a:tab pos="89535" algn="l"/>
              </a:tabLst>
            </a:pPr>
            <a:r>
              <a:rPr sz="1600" b="1" spc="20" dirty="0">
                <a:solidFill>
                  <a:srgbClr val="001F40"/>
                </a:solidFill>
                <a:latin typeface="Arial" panose="020B0604020202020204" pitchFamily="34" charset="0"/>
                <a:cs typeface="Arial" panose="020B0604020202020204" pitchFamily="34" charset="0"/>
              </a:rPr>
              <a:t>Comunicación:</a:t>
            </a:r>
            <a:r>
              <a:rPr sz="1600" b="1" spc="-30" dirty="0">
                <a:solidFill>
                  <a:srgbClr val="001F40"/>
                </a:solidFill>
                <a:latin typeface="Arial" panose="020B0604020202020204" pitchFamily="34" charset="0"/>
                <a:cs typeface="Arial" panose="020B0604020202020204" pitchFamily="34" charset="0"/>
              </a:rPr>
              <a:t> </a:t>
            </a:r>
            <a:r>
              <a:rPr sz="1600" b="1" spc="30" dirty="0">
                <a:solidFill>
                  <a:srgbClr val="001F40"/>
                </a:solidFill>
                <a:latin typeface="Arial" panose="020B0604020202020204" pitchFamily="34" charset="0"/>
                <a:cs typeface="Arial" panose="020B0604020202020204" pitchFamily="34" charset="0"/>
              </a:rPr>
              <a:t>Ethernet/IP</a:t>
            </a:r>
            <a:endParaRPr sz="1600" b="1" dirty="0">
              <a:latin typeface="Arial" panose="020B0604020202020204" pitchFamily="34" charset="0"/>
              <a:cs typeface="Arial" panose="020B0604020202020204" pitchFamily="34" charset="0"/>
            </a:endParaRPr>
          </a:p>
          <a:p>
            <a:pPr marL="88900" indent="-76835">
              <a:spcBef>
                <a:spcPts val="360"/>
              </a:spcBef>
              <a:buChar char="•"/>
              <a:tabLst>
                <a:tab pos="89535" algn="l"/>
              </a:tabLst>
            </a:pPr>
            <a:r>
              <a:rPr sz="1600" b="1" spc="15" dirty="0">
                <a:solidFill>
                  <a:srgbClr val="001F40"/>
                </a:solidFill>
                <a:latin typeface="Arial" panose="020B0604020202020204" pitchFamily="34" charset="0"/>
                <a:cs typeface="Arial" panose="020B0604020202020204" pitchFamily="34" charset="0"/>
              </a:rPr>
              <a:t>Estándar:</a:t>
            </a:r>
            <a:r>
              <a:rPr sz="1600" b="1" spc="-10" dirty="0">
                <a:solidFill>
                  <a:srgbClr val="001F40"/>
                </a:solidFill>
                <a:latin typeface="Arial" panose="020B0604020202020204" pitchFamily="34" charset="0"/>
                <a:cs typeface="Arial" panose="020B0604020202020204" pitchFamily="34" charset="0"/>
              </a:rPr>
              <a:t> </a:t>
            </a:r>
            <a:r>
              <a:rPr sz="1600" b="1" spc="-45" dirty="0">
                <a:solidFill>
                  <a:srgbClr val="001F40"/>
                </a:solidFill>
                <a:latin typeface="Arial" panose="020B0604020202020204" pitchFamily="34" charset="0"/>
                <a:cs typeface="Arial" panose="020B0604020202020204" pitchFamily="34" charset="0"/>
              </a:rPr>
              <a:t>IEC</a:t>
            </a:r>
            <a:r>
              <a:rPr sz="1600" b="1" spc="-10" dirty="0">
                <a:solidFill>
                  <a:srgbClr val="001F40"/>
                </a:solidFill>
                <a:latin typeface="Arial" panose="020B0604020202020204" pitchFamily="34" charset="0"/>
                <a:cs typeface="Arial" panose="020B0604020202020204" pitchFamily="34" charset="0"/>
              </a:rPr>
              <a:t> </a:t>
            </a:r>
            <a:r>
              <a:rPr sz="1600" b="1" spc="15" dirty="0">
                <a:solidFill>
                  <a:srgbClr val="001F40"/>
                </a:solidFill>
                <a:latin typeface="Arial" panose="020B0604020202020204" pitchFamily="34" charset="0"/>
                <a:cs typeface="Arial" panose="020B0604020202020204" pitchFamily="34" charset="0"/>
              </a:rPr>
              <a:t>61800</a:t>
            </a:r>
            <a:endParaRPr sz="1600" b="1" dirty="0">
              <a:latin typeface="Arial" panose="020B0604020202020204" pitchFamily="34" charset="0"/>
              <a:cs typeface="Arial" panose="020B0604020202020204" pitchFamily="34" charset="0"/>
            </a:endParaRPr>
          </a:p>
        </p:txBody>
      </p:sp>
      <p:sp>
        <p:nvSpPr>
          <p:cNvPr id="18" name="Rectángulo 17"/>
          <p:cNvSpPr/>
          <p:nvPr/>
        </p:nvSpPr>
        <p:spPr>
          <a:xfrm>
            <a:off x="208756" y="241300"/>
            <a:ext cx="13335000" cy="11172289"/>
          </a:xfrm>
          <a:prstGeom prst="rect">
            <a:avLst/>
          </a:prstGeom>
        </p:spPr>
        <p:txBody>
          <a:bodyPr wrap="square">
            <a:spAutoFit/>
          </a:bodyPr>
          <a:lstStyle/>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Alimentadores </a:t>
            </a:r>
            <a:r>
              <a:rPr lang="es-ES" sz="2000" b="1" dirty="0" err="1">
                <a:latin typeface="Arial" panose="020B0604020202020204" pitchFamily="34" charset="0"/>
                <a:cs typeface="Arial" panose="020B0604020202020204" pitchFamily="34" charset="0"/>
              </a:rPr>
              <a:t>DOL</a:t>
            </a:r>
            <a:r>
              <a:rPr lang="es-ES" sz="2000" dirty="0" err="1">
                <a:latin typeface="Arial" panose="020B0604020202020204" pitchFamily="34" charset="0"/>
                <a:cs typeface="Arial" panose="020B0604020202020204" pitchFamily="34" charset="0"/>
              </a:rPr>
              <a:t>:Para</a:t>
            </a:r>
            <a:r>
              <a:rPr lang="es-ES" sz="2000" dirty="0">
                <a:latin typeface="Arial" panose="020B0604020202020204" pitchFamily="34" charset="0"/>
                <a:cs typeface="Arial" panose="020B0604020202020204" pitchFamily="34" charset="0"/>
              </a:rPr>
              <a:t> motores que funcionan a velocidad fija, se utiliza una combinación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MCCB para protección y desconexión, un </a:t>
            </a:r>
            <a:r>
              <a:rPr lang="es-ES" sz="2000" dirty="0" err="1">
                <a:latin typeface="Arial" panose="020B0604020202020204" pitchFamily="34" charset="0"/>
                <a:cs typeface="Arial" panose="020B0604020202020204" pitchFamily="34" charset="0"/>
              </a:rPr>
              <a:t>contactor</a:t>
            </a:r>
            <a:r>
              <a:rPr lang="es-ES" sz="2000" dirty="0">
                <a:latin typeface="Arial" panose="020B0604020202020204" pitchFamily="34" charset="0"/>
                <a:cs typeface="Arial" panose="020B0604020202020204" pitchFamily="34" charset="0"/>
              </a:rPr>
              <a:t> y un relé de protección de motor </a:t>
            </a:r>
            <a:r>
              <a:rPr lang="es-ES" sz="2000" dirty="0" smtClean="0">
                <a:latin typeface="Arial" panose="020B0604020202020204" pitchFamily="34" charset="0"/>
                <a:cs typeface="Arial" panose="020B0604020202020204" pitchFamily="34" charset="0"/>
              </a:rPr>
              <a:t>inteligente </a:t>
            </a:r>
            <a:r>
              <a:rPr lang="es-ES" sz="2000" dirty="0">
                <a:latin typeface="Arial" panose="020B0604020202020204" pitchFamily="34" charset="0"/>
                <a:cs typeface="Arial" panose="020B0604020202020204" pitchFamily="34" charset="0"/>
              </a:rPr>
              <a:t>(IMPR) con medición de energía, protección de motor, funciones de control y </a:t>
            </a:r>
            <a:r>
              <a:rPr lang="es-ES" sz="2000" dirty="0" smtClean="0">
                <a:latin typeface="Arial" panose="020B0604020202020204" pitchFamily="34" charset="0"/>
                <a:cs typeface="Arial" panose="020B0604020202020204" pitchFamily="34" charset="0"/>
              </a:rPr>
              <a:t>conectividad </a:t>
            </a:r>
            <a:r>
              <a:rPr lang="es-ES" sz="2000" dirty="0">
                <a:latin typeface="Arial" panose="020B0604020202020204" pitchFamily="34" charset="0"/>
                <a:cs typeface="Arial" panose="020B0604020202020204" pitchFamily="34" charset="0"/>
              </a:rPr>
              <a:t>del sistema. Los alimentadores DOL utilizan una sola unidad integral para </a:t>
            </a:r>
            <a:r>
              <a:rPr lang="es-ES" sz="2000" dirty="0" smtClean="0">
                <a:latin typeface="Arial" panose="020B0604020202020204" pitchFamily="34" charset="0"/>
                <a:cs typeface="Arial" panose="020B0604020202020204" pitchFamily="34" charset="0"/>
              </a:rPr>
              <a:t>motores </a:t>
            </a:r>
            <a:r>
              <a:rPr lang="es-ES" sz="2000" dirty="0">
                <a:latin typeface="Arial" panose="020B0604020202020204" pitchFamily="34" charset="0"/>
                <a:cs typeface="Arial" panose="020B0604020202020204" pitchFamily="34" charset="0"/>
              </a:rPr>
              <a:t>&lt; 15 kW o tres componentes discretos para motores &gt; 15 kW, hasta un máximo de 250 </a:t>
            </a:r>
            <a:r>
              <a:rPr lang="es-ES" sz="2000" dirty="0" smtClean="0">
                <a:latin typeface="Arial" panose="020B0604020202020204" pitchFamily="34" charset="0"/>
                <a:cs typeface="Arial" panose="020B0604020202020204" pitchFamily="34" charset="0"/>
              </a:rPr>
              <a:t>kW</a:t>
            </a:r>
            <a:r>
              <a:rPr lang="es-ES" sz="2000" dirty="0">
                <a:latin typeface="Arial" panose="020B0604020202020204" pitchFamily="34" charset="0"/>
                <a:cs typeface="Arial" panose="020B0604020202020204" pitchFamily="34" charset="0"/>
              </a:rPr>
              <a:t>. Los alimentadores de motor utilizan FU extraíbles para permitir un reemplazo rápido en </a:t>
            </a:r>
            <a:r>
              <a:rPr lang="es-ES" sz="2000" dirty="0" smtClean="0">
                <a:latin typeface="Arial" panose="020B0604020202020204" pitchFamily="34" charset="0"/>
                <a:cs typeface="Arial" panose="020B0604020202020204" pitchFamily="34" charset="0"/>
              </a:rPr>
              <a:t>caso </a:t>
            </a:r>
            <a:r>
              <a:rPr lang="es-ES" sz="2000" dirty="0">
                <a:latin typeface="Arial" panose="020B0604020202020204" pitchFamily="34" charset="0"/>
                <a:cs typeface="Arial" panose="020B0604020202020204" pitchFamily="34" charset="0"/>
              </a:rPr>
              <a:t>de mantenimiento y/o falla de un componente. Se instalan en el cubículo en cajones de </a:t>
            </a:r>
            <a:r>
              <a:rPr lang="es-ES" sz="2000" dirty="0" smtClean="0">
                <a:latin typeface="Arial" panose="020B0604020202020204" pitchFamily="34" charset="0"/>
                <a:cs typeface="Arial" panose="020B0604020202020204" pitchFamily="34" charset="0"/>
              </a:rPr>
              <a:t>medio </a:t>
            </a:r>
            <a:r>
              <a:rPr lang="es-ES" sz="2000" dirty="0">
                <a:latin typeface="Arial" panose="020B0604020202020204" pitchFamily="34" charset="0"/>
                <a:cs typeface="Arial" panose="020B0604020202020204" pitchFamily="34" charset="0"/>
              </a:rPr>
              <a:t>ancho para potencias de hasta 30 kW para aumentar la densidad del alimentador y </a:t>
            </a:r>
            <a:r>
              <a:rPr lang="es-ES" sz="2000" dirty="0" smtClean="0">
                <a:latin typeface="Arial" panose="020B0604020202020204" pitchFamily="34" charset="0"/>
                <a:cs typeface="Arial" panose="020B0604020202020204" pitchFamily="34" charset="0"/>
              </a:rPr>
              <a:t>reducir </a:t>
            </a:r>
            <a:r>
              <a:rPr lang="es-ES" sz="2000" dirty="0">
                <a:latin typeface="Arial" panose="020B0604020202020204" pitchFamily="34" charset="0"/>
                <a:cs typeface="Arial" panose="020B0604020202020204" pitchFamily="34" charset="0"/>
              </a:rPr>
              <a:t>el espacio ocupado.</a:t>
            </a:r>
          </a:p>
          <a:p>
            <a:pPr lvl="1" algn="just"/>
            <a:r>
              <a:rPr lang="es-ES" sz="2000" dirty="0">
                <a:latin typeface="Arial" panose="020B0604020202020204" pitchFamily="34" charset="0"/>
                <a:cs typeface="Arial" panose="020B0604020202020204" pitchFamily="34" charset="0"/>
              </a:rPr>
              <a:t>Los componentes utilizados en las UF de cuadro son:</a:t>
            </a:r>
          </a:p>
          <a:p>
            <a:pPr marL="1714500" lvl="3" indent="-342900" algn="just">
              <a:buFont typeface="Arial" panose="020B0604020202020204" pitchFamily="34" charset="0"/>
              <a:buChar char="•"/>
            </a:pPr>
            <a:r>
              <a:rPr lang="es-ES" sz="2000" dirty="0" smtClean="0">
                <a:latin typeface="Arial" panose="020B0604020202020204" pitchFamily="34" charset="0"/>
                <a:cs typeface="Arial" panose="020B0604020202020204" pitchFamily="34" charset="0"/>
              </a:rPr>
              <a:t>Alimentadores </a:t>
            </a:r>
            <a:r>
              <a:rPr lang="es-ES" sz="2000" dirty="0">
                <a:latin typeface="Arial" panose="020B0604020202020204" pitchFamily="34" charset="0"/>
                <a:cs typeface="Arial" panose="020B0604020202020204" pitchFamily="34" charset="0"/>
              </a:rPr>
              <a:t>DOL - Tres componentes: </a:t>
            </a:r>
            <a:r>
              <a:rPr lang="es-ES" sz="2000" dirty="0" err="1">
                <a:latin typeface="Arial" panose="020B0604020202020204" pitchFamily="34" charset="0"/>
                <a:cs typeface="Arial" panose="020B0604020202020204" pitchFamily="34" charset="0"/>
              </a:rPr>
              <a:t>TeSys</a:t>
            </a:r>
            <a:r>
              <a:rPr lang="es-ES" sz="2000" dirty="0">
                <a:latin typeface="Arial" panose="020B0604020202020204" pitchFamily="34" charset="0"/>
                <a:cs typeface="Arial" panose="020B0604020202020204" pitchFamily="34" charset="0"/>
              </a:rPr>
              <a:t> GV o Compact NSX MCCB, </a:t>
            </a:r>
            <a:r>
              <a:rPr lang="es-ES" sz="2000" dirty="0" err="1" smtClean="0">
                <a:latin typeface="Arial" panose="020B0604020202020204" pitchFamily="34" charset="0"/>
                <a:cs typeface="Arial" panose="020B0604020202020204" pitchFamily="34" charset="0"/>
              </a:rPr>
              <a:t>contactor</a:t>
            </a:r>
            <a:r>
              <a:rPr lang="es-ES" sz="2000" dirty="0" smtClean="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TeSys</a:t>
            </a:r>
            <a:r>
              <a:rPr lang="es-ES" sz="2000" dirty="0">
                <a:latin typeface="Arial" panose="020B0604020202020204" pitchFamily="34" charset="0"/>
                <a:cs typeface="Arial" panose="020B0604020202020204" pitchFamily="34" charset="0"/>
              </a:rPr>
              <a:t> D o </a:t>
            </a:r>
            <a:r>
              <a:rPr lang="es-ES" sz="2000" dirty="0" err="1">
                <a:latin typeface="Arial" panose="020B0604020202020204" pitchFamily="34" charset="0"/>
                <a:cs typeface="Arial" panose="020B0604020202020204" pitchFamily="34" charset="0"/>
              </a:rPr>
              <a:t>Tesys</a:t>
            </a:r>
            <a:r>
              <a:rPr lang="es-ES" sz="2000" dirty="0">
                <a:latin typeface="Arial" panose="020B0604020202020204" pitchFamily="34" charset="0"/>
                <a:cs typeface="Arial" panose="020B0604020202020204" pitchFamily="34" charset="0"/>
              </a:rPr>
              <a:t> F e IMPR </a:t>
            </a:r>
            <a:r>
              <a:rPr lang="es-ES" sz="2000" dirty="0" err="1">
                <a:latin typeface="Arial" panose="020B0604020202020204" pitchFamily="34" charset="0"/>
                <a:cs typeface="Arial" panose="020B0604020202020204" pitchFamily="34" charset="0"/>
              </a:rPr>
              <a:t>TeSys</a:t>
            </a:r>
            <a:r>
              <a:rPr lang="es-ES" sz="2000" dirty="0">
                <a:latin typeface="Arial" panose="020B0604020202020204" pitchFamily="34" charset="0"/>
                <a:cs typeface="Arial" panose="020B0604020202020204" pitchFamily="34" charset="0"/>
              </a:rPr>
              <a:t> T con Ethernet/IP.</a:t>
            </a:r>
          </a:p>
          <a:p>
            <a:pPr marL="1714500" lvl="3" indent="-342900" algn="just">
              <a:buFont typeface="Arial" panose="020B0604020202020204" pitchFamily="34" charset="0"/>
              <a:buChar char="•"/>
            </a:pPr>
            <a:r>
              <a:rPr lang="es-ES" sz="2000" dirty="0" smtClean="0">
                <a:latin typeface="Arial" panose="020B0604020202020204" pitchFamily="34" charset="0"/>
                <a:cs typeface="Arial" panose="020B0604020202020204" pitchFamily="34" charset="0"/>
              </a:rPr>
              <a:t>Arrancador </a:t>
            </a:r>
            <a:r>
              <a:rPr lang="es-ES" sz="2000" dirty="0">
                <a:latin typeface="Arial" panose="020B0604020202020204" pitchFamily="34" charset="0"/>
                <a:cs typeface="Arial" panose="020B0604020202020204" pitchFamily="34" charset="0"/>
              </a:rPr>
              <a:t>todo en uno: </a:t>
            </a:r>
            <a:r>
              <a:rPr lang="es-ES" sz="2000" dirty="0" err="1">
                <a:latin typeface="Arial" panose="020B0604020202020204" pitchFamily="34" charset="0"/>
                <a:cs typeface="Arial" panose="020B0604020202020204" pitchFamily="34" charset="0"/>
              </a:rPr>
              <a:t>TeSys</a:t>
            </a:r>
            <a:r>
              <a:rPr lang="es-ES" sz="2000" dirty="0">
                <a:latin typeface="Arial" panose="020B0604020202020204" pitchFamily="34" charset="0"/>
                <a:cs typeface="Arial" panose="020B0604020202020204" pitchFamily="34" charset="0"/>
              </a:rPr>
              <a:t> U con </a:t>
            </a:r>
            <a:r>
              <a:rPr lang="es-ES" sz="2000" dirty="0" err="1">
                <a:latin typeface="Arial" panose="020B0604020202020204" pitchFamily="34" charset="0"/>
                <a:cs typeface="Arial" panose="020B0604020202020204" pitchFamily="34" charset="0"/>
              </a:rPr>
              <a:t>Modbus</a:t>
            </a:r>
            <a:r>
              <a:rPr lang="es-ES" sz="2000" dirty="0">
                <a:latin typeface="Arial" panose="020B0604020202020204" pitchFamily="34" charset="0"/>
                <a:cs typeface="Arial" panose="020B0604020202020204" pitchFamily="34" charset="0"/>
              </a:rPr>
              <a:t> RTU</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Alimentadores </a:t>
            </a:r>
            <a:r>
              <a:rPr lang="es-ES" sz="2000" b="1" dirty="0">
                <a:latin typeface="Arial" panose="020B0604020202020204" pitchFamily="34" charset="0"/>
                <a:cs typeface="Arial" panose="020B0604020202020204" pitchFamily="34" charset="0"/>
              </a:rPr>
              <a:t>de arranque </a:t>
            </a:r>
            <a:r>
              <a:rPr lang="es-ES" sz="2000" b="1" dirty="0" smtClean="0">
                <a:latin typeface="Arial" panose="020B0604020202020204" pitchFamily="34" charset="0"/>
                <a:cs typeface="Arial" panose="020B0604020202020204" pitchFamily="34" charset="0"/>
              </a:rPr>
              <a:t>suave: </a:t>
            </a:r>
            <a:r>
              <a:rPr lang="es-ES" sz="2000" dirty="0" smtClean="0">
                <a:latin typeface="Arial" panose="020B0604020202020204" pitchFamily="34" charset="0"/>
                <a:cs typeface="Arial" panose="020B0604020202020204" pitchFamily="34" charset="0"/>
              </a:rPr>
              <a:t>estos</a:t>
            </a:r>
            <a:r>
              <a:rPr lang="es-ES" sz="2000" b="1" dirty="0" smtClean="0">
                <a:latin typeface="Arial" panose="020B0604020202020204" pitchFamily="34" charset="0"/>
                <a:cs typeface="Arial" panose="020B0604020202020204" pitchFamily="34" charset="0"/>
              </a:rPr>
              <a:t> </a:t>
            </a:r>
            <a:r>
              <a:rPr lang="es-ES" sz="2000" dirty="0">
                <a:latin typeface="Arial" panose="020B0604020202020204" pitchFamily="34" charset="0"/>
                <a:cs typeface="Arial" panose="020B0604020202020204" pitchFamily="34" charset="0"/>
              </a:rPr>
              <a:t>se utilizan para controlar motores de velocidad fija de 400 </a:t>
            </a:r>
            <a:r>
              <a:rPr lang="es-ES" sz="2000" dirty="0" smtClean="0">
                <a:latin typeface="Arial" panose="020B0604020202020204" pitchFamily="34" charset="0"/>
                <a:cs typeface="Arial" panose="020B0604020202020204" pitchFamily="34" charset="0"/>
              </a:rPr>
              <a:t>V </a:t>
            </a:r>
            <a:r>
              <a:rPr lang="es-ES" sz="2000" dirty="0">
                <a:latin typeface="Arial" panose="020B0604020202020204" pitchFamily="34" charset="0"/>
                <a:cs typeface="Arial" panose="020B0604020202020204" pitchFamily="34" charset="0"/>
              </a:rPr>
              <a:t>que accionan las bombas y sopladores durante el proceso de concentración. Reducen la corriente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arranque y la tensión de acoplamiento mecánico durante el arranque del motor. Los </a:t>
            </a:r>
            <a:r>
              <a:rPr lang="es-ES" sz="2000" dirty="0" smtClean="0">
                <a:latin typeface="Arial" panose="020B0604020202020204" pitchFamily="34" charset="0"/>
                <a:cs typeface="Arial" panose="020B0604020202020204" pitchFamily="34" charset="0"/>
              </a:rPr>
              <a:t>alimentadores </a:t>
            </a:r>
            <a:r>
              <a:rPr lang="es-ES" sz="2000" dirty="0">
                <a:latin typeface="Arial" panose="020B0604020202020204" pitchFamily="34" charset="0"/>
                <a:cs typeface="Arial" panose="020B0604020202020204" pitchFamily="34" charset="0"/>
              </a:rPr>
              <a:t>de arrancador suave se colocan en FU fijas que están equipadas con un MCCB para </a:t>
            </a:r>
            <a:r>
              <a:rPr lang="es-ES" sz="2000" dirty="0" smtClean="0">
                <a:latin typeface="Arial" panose="020B0604020202020204" pitchFamily="34" charset="0"/>
                <a:cs typeface="Arial" panose="020B0604020202020204" pitchFamily="34" charset="0"/>
              </a:rPr>
              <a:t>protección </a:t>
            </a:r>
            <a:r>
              <a:rPr lang="es-ES" sz="2000" dirty="0">
                <a:latin typeface="Arial" panose="020B0604020202020204" pitchFamily="34" charset="0"/>
                <a:cs typeface="Arial" panose="020B0604020202020204" pitchFamily="34" charset="0"/>
              </a:rPr>
              <a:t>y desconexión, el módulo de tiristores de potencia y un </a:t>
            </a:r>
            <a:r>
              <a:rPr lang="es-ES" sz="2000" dirty="0" err="1">
                <a:latin typeface="Arial" panose="020B0604020202020204" pitchFamily="34" charset="0"/>
                <a:cs typeface="Arial" panose="020B0604020202020204" pitchFamily="34" charset="0"/>
              </a:rPr>
              <a:t>contactor</a:t>
            </a:r>
            <a:r>
              <a:rPr lang="es-ES" sz="2000" dirty="0">
                <a:latin typeface="Arial" panose="020B0604020202020204" pitchFamily="34" charset="0"/>
                <a:cs typeface="Arial" panose="020B0604020202020204" pitchFamily="34" charset="0"/>
              </a:rPr>
              <a:t> que se utiliza </a:t>
            </a:r>
            <a:r>
              <a:rPr lang="es-ES" sz="2000" dirty="0" smtClean="0">
                <a:latin typeface="Arial" panose="020B0604020202020204" pitchFamily="34" charset="0"/>
                <a:cs typeface="Arial" panose="020B0604020202020204" pitchFamily="34" charset="0"/>
              </a:rPr>
              <a:t>para derivar </a:t>
            </a:r>
            <a:r>
              <a:rPr lang="es-ES" sz="2000" dirty="0">
                <a:latin typeface="Arial" panose="020B0604020202020204" pitchFamily="34" charset="0"/>
                <a:cs typeface="Arial" panose="020B0604020202020204" pitchFamily="34" charset="0"/>
              </a:rPr>
              <a:t>el módulo de electrónica de potencia una vez que el motor alcanza la velocidad nominal.</a:t>
            </a:r>
          </a:p>
          <a:p>
            <a:pPr lvl="1" algn="just"/>
            <a:r>
              <a:rPr lang="es-ES" sz="2000" dirty="0">
                <a:latin typeface="Arial" panose="020B0604020202020204" pitchFamily="34" charset="0"/>
                <a:cs typeface="Arial" panose="020B0604020202020204" pitchFamily="34" charset="0"/>
              </a:rPr>
              <a:t>Los componentes utilizados en las FU del cuadro son NSX MCCB, </a:t>
            </a:r>
            <a:r>
              <a:rPr lang="es-ES" sz="2000" dirty="0" err="1">
                <a:latin typeface="Arial" panose="020B0604020202020204" pitchFamily="34" charset="0"/>
                <a:cs typeface="Arial" panose="020B0604020202020204" pitchFamily="34" charset="0"/>
              </a:rPr>
              <a:t>contactor</a:t>
            </a:r>
            <a:r>
              <a:rPr lang="es-ES" sz="2000" dirty="0">
                <a:latin typeface="Arial" panose="020B0604020202020204" pitchFamily="34" charset="0"/>
                <a:cs typeface="Arial" panose="020B0604020202020204" pitchFamily="34" charset="0"/>
              </a:rPr>
              <a:t> </a:t>
            </a:r>
            <a:r>
              <a:rPr lang="es-ES" sz="2000" dirty="0" err="1" smtClean="0">
                <a:latin typeface="Arial" panose="020B0604020202020204" pitchFamily="34" charset="0"/>
                <a:cs typeface="Arial" panose="020B0604020202020204" pitchFamily="34" charset="0"/>
              </a:rPr>
              <a:t>TeSys</a:t>
            </a:r>
            <a:r>
              <a:rPr lang="es-ES" sz="2000" dirty="0" smtClean="0">
                <a:latin typeface="Arial" panose="020B0604020202020204" pitchFamily="34" charset="0"/>
                <a:cs typeface="Arial" panose="020B0604020202020204" pitchFamily="34" charset="0"/>
              </a:rPr>
              <a:t> </a:t>
            </a:r>
            <a:r>
              <a:rPr lang="es-ES" sz="2000" dirty="0">
                <a:latin typeface="Arial" panose="020B0604020202020204" pitchFamily="34" charset="0"/>
                <a:cs typeface="Arial" panose="020B0604020202020204" pitchFamily="34" charset="0"/>
              </a:rPr>
              <a:t>D para </a:t>
            </a:r>
            <a:r>
              <a:rPr lang="es-ES" sz="2000" dirty="0" err="1">
                <a:latin typeface="Arial" panose="020B0604020202020204" pitchFamily="34" charset="0"/>
                <a:cs typeface="Arial" panose="020B0604020202020204" pitchFamily="34" charset="0"/>
              </a:rPr>
              <a:t>by-pass</a:t>
            </a:r>
            <a:r>
              <a:rPr lang="es-ES" sz="2000" dirty="0">
                <a:latin typeface="Arial" panose="020B0604020202020204" pitchFamily="34" charset="0"/>
                <a:cs typeface="Arial" panose="020B0604020202020204" pitchFamily="34" charset="0"/>
              </a:rPr>
              <a:t> y arrancador suave ATS48 con </a:t>
            </a:r>
            <a:r>
              <a:rPr lang="es-ES" sz="2000" dirty="0" err="1">
                <a:latin typeface="Arial" panose="020B0604020202020204" pitchFamily="34" charset="0"/>
                <a:cs typeface="Arial" panose="020B0604020202020204" pitchFamily="34" charset="0"/>
              </a:rPr>
              <a:t>Modbus</a:t>
            </a:r>
            <a:r>
              <a:rPr lang="es-ES" sz="2000" dirty="0">
                <a:latin typeface="Arial" panose="020B0604020202020204" pitchFamily="34" charset="0"/>
                <a:cs typeface="Arial" panose="020B0604020202020204" pitchFamily="34" charset="0"/>
              </a:rPr>
              <a:t> RTU.</a:t>
            </a:r>
          </a:p>
          <a:p>
            <a:pPr marL="800100" lvl="1"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Alimentadores </a:t>
            </a:r>
            <a:r>
              <a:rPr lang="es-ES" sz="2000" b="1" dirty="0">
                <a:latin typeface="Arial" panose="020B0604020202020204" pitchFamily="34" charset="0"/>
                <a:cs typeface="Arial" panose="020B0604020202020204" pitchFamily="34" charset="0"/>
              </a:rPr>
              <a:t>VSD</a:t>
            </a:r>
            <a:r>
              <a:rPr lang="es-ES" sz="2000" b="1" dirty="0" smtClean="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estos </a:t>
            </a:r>
            <a:r>
              <a:rPr lang="es-ES" sz="2000" dirty="0">
                <a:latin typeface="Arial" panose="020B0604020202020204" pitchFamily="34" charset="0"/>
                <a:cs typeface="Arial" panose="020B0604020202020204" pitchFamily="34" charset="0"/>
              </a:rPr>
              <a:t>se utilizan para controlar los motores de 400 V que accionan bombas y </a:t>
            </a:r>
            <a:r>
              <a:rPr lang="es-ES" sz="2000" dirty="0" smtClean="0">
                <a:latin typeface="Arial" panose="020B0604020202020204" pitchFamily="34" charset="0"/>
                <a:cs typeface="Arial" panose="020B0604020202020204" pitchFamily="34" charset="0"/>
              </a:rPr>
              <a:t>compresores </a:t>
            </a:r>
            <a:r>
              <a:rPr lang="es-ES" sz="2000" dirty="0">
                <a:latin typeface="Arial" panose="020B0604020202020204" pitchFamily="34" charset="0"/>
                <a:cs typeface="Arial" panose="020B0604020202020204" pitchFamily="34" charset="0"/>
              </a:rPr>
              <a:t>con cargas variables con el objetivo de reducir el consumo de energía. Los </a:t>
            </a:r>
            <a:r>
              <a:rPr lang="es-ES" sz="2000" dirty="0" smtClean="0">
                <a:latin typeface="Arial" panose="020B0604020202020204" pitchFamily="34" charset="0"/>
                <a:cs typeface="Arial" panose="020B0604020202020204" pitchFamily="34" charset="0"/>
              </a:rPr>
              <a:t>alimentadores </a:t>
            </a:r>
            <a:r>
              <a:rPr lang="es-ES" sz="2000" dirty="0">
                <a:latin typeface="Arial" panose="020B0604020202020204" pitchFamily="34" charset="0"/>
                <a:cs typeface="Arial" panose="020B0604020202020204" pitchFamily="34" charset="0"/>
              </a:rPr>
              <a:t>VSD incluyen un MCCB para protección y desconexión, y un módulo VSD de electrónica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potencia. Las unidades con una potencia nominal de hasta 75 kW se integran en el cuadro de </a:t>
            </a:r>
            <a:r>
              <a:rPr lang="es-ES" sz="2000" dirty="0" smtClean="0">
                <a:latin typeface="Arial" panose="020B0604020202020204" pitchFamily="34" charset="0"/>
                <a:cs typeface="Arial" panose="020B0604020202020204" pitchFamily="34" charset="0"/>
              </a:rPr>
              <a:t>distribución </a:t>
            </a:r>
            <a:r>
              <a:rPr lang="es-ES" sz="2000" dirty="0">
                <a:latin typeface="Arial" panose="020B0604020202020204" pitchFamily="34" charset="0"/>
                <a:cs typeface="Arial" panose="020B0604020202020204" pitchFamily="34" charset="0"/>
              </a:rPr>
              <a:t>de BT, mientras que los variadores de velocidad con una potencia nominal superior se </a:t>
            </a:r>
            <a:r>
              <a:rPr lang="es-ES" sz="2000" dirty="0" smtClean="0">
                <a:latin typeface="Arial" panose="020B0604020202020204" pitchFamily="34" charset="0"/>
                <a:cs typeface="Arial" panose="020B0604020202020204" pitchFamily="34" charset="0"/>
              </a:rPr>
              <a:t>instalan </a:t>
            </a:r>
            <a:r>
              <a:rPr lang="es-ES" sz="2000" dirty="0">
                <a:latin typeface="Arial" panose="020B0604020202020204" pitchFamily="34" charset="0"/>
                <a:cs typeface="Arial" panose="020B0604020202020204" pitchFamily="34" charset="0"/>
              </a:rPr>
              <a:t>en envolventes IP21 de pared o de pie independientes.</a:t>
            </a:r>
          </a:p>
          <a:p>
            <a:pPr lvl="1" algn="just"/>
            <a:r>
              <a:rPr lang="es-ES" sz="2000" dirty="0">
                <a:latin typeface="Arial" panose="020B0604020202020204" pitchFamily="34" charset="0"/>
                <a:cs typeface="Arial" panose="020B0604020202020204" pitchFamily="34" charset="0"/>
              </a:rPr>
              <a:t>Los componentes utilizados para los alimentadores VSD son Compact NSX MCCB, ATV 600 </a:t>
            </a:r>
            <a:r>
              <a:rPr lang="es-ES" sz="2000" dirty="0" smtClean="0">
                <a:latin typeface="Arial" panose="020B0604020202020204" pitchFamily="34" charset="0"/>
                <a:cs typeface="Arial" panose="020B0604020202020204" pitchFamily="34" charset="0"/>
              </a:rPr>
              <a:t>VSD </a:t>
            </a:r>
            <a:r>
              <a:rPr lang="es-ES" sz="2000" dirty="0">
                <a:latin typeface="Arial" panose="020B0604020202020204" pitchFamily="34" charset="0"/>
                <a:cs typeface="Arial" panose="020B0604020202020204" pitchFamily="34" charset="0"/>
              </a:rPr>
              <a:t>para bombas y sopladores y ATV 900 VSD para transportadores</a:t>
            </a:r>
            <a:r>
              <a:rPr lang="es-ES" sz="2000" dirty="0" smtClean="0">
                <a:latin typeface="Arial" panose="020B0604020202020204" pitchFamily="34" charset="0"/>
                <a:cs typeface="Arial" panose="020B0604020202020204" pitchFamily="34" charset="0"/>
              </a:rPr>
              <a:t>.</a:t>
            </a:r>
          </a:p>
          <a:p>
            <a:pPr algn="just"/>
            <a:r>
              <a:rPr lang="es-ES" sz="2000" b="1" dirty="0">
                <a:latin typeface="Arial" panose="020B0604020202020204" pitchFamily="34" charset="0"/>
                <a:cs typeface="Arial" panose="020B0604020202020204" pitchFamily="34" charset="0"/>
              </a:rPr>
              <a:t>Reducción de </a:t>
            </a:r>
            <a:r>
              <a:rPr lang="es-ES" sz="2000" b="1" dirty="0" smtClean="0">
                <a:latin typeface="Arial" panose="020B0604020202020204" pitchFamily="34" charset="0"/>
                <a:cs typeface="Arial" panose="020B0604020202020204" pitchFamily="34" charset="0"/>
              </a:rPr>
              <a:t>altitud</a:t>
            </a:r>
          </a:p>
          <a:p>
            <a:pPr algn="just"/>
            <a:r>
              <a:rPr lang="es-ES" sz="2000" b="1" dirty="0">
                <a:latin typeface="Arial" panose="020B0604020202020204" pitchFamily="34" charset="0"/>
                <a:cs typeface="Arial" panose="020B0604020202020204" pitchFamily="34" charset="0"/>
              </a:rPr>
              <a:t>Tablero de </a:t>
            </a:r>
            <a:r>
              <a:rPr lang="es-ES" sz="2000" b="1" dirty="0" smtClean="0">
                <a:latin typeface="Arial" panose="020B0604020202020204" pitchFamily="34" charset="0"/>
                <a:cs typeface="Arial" panose="020B0604020202020204" pitchFamily="34" charset="0"/>
              </a:rPr>
              <a:t>conmutadores</a:t>
            </a:r>
          </a:p>
          <a:p>
            <a:pPr algn="just"/>
            <a:r>
              <a:rPr lang="es-ES" sz="2000" dirty="0">
                <a:latin typeface="Arial" panose="020B0604020202020204" pitchFamily="34" charset="0"/>
                <a:cs typeface="Arial" panose="020B0604020202020204" pitchFamily="34" charset="0"/>
              </a:rPr>
              <a:t>Debido a la menor rigidez dieléctrica del aire, la tensión nominal de impulso </a:t>
            </a:r>
            <a:r>
              <a:rPr lang="es-ES" sz="2000" dirty="0" err="1">
                <a:latin typeface="Arial" panose="020B0604020202020204" pitchFamily="34" charset="0"/>
                <a:cs typeface="Arial" panose="020B0604020202020204" pitchFamily="34" charset="0"/>
              </a:rPr>
              <a:t>Uimp</a:t>
            </a:r>
            <a:r>
              <a:rPr lang="es-ES" sz="2000" dirty="0">
                <a:latin typeface="Arial" panose="020B0604020202020204" pitchFamily="34" charset="0"/>
                <a:cs typeface="Arial" panose="020B0604020202020204" pitchFamily="34" charset="0"/>
              </a:rPr>
              <a:t> se reduce para </a:t>
            </a:r>
            <a:r>
              <a:rPr lang="es-ES" sz="2000" dirty="0" smtClean="0">
                <a:latin typeface="Arial" panose="020B0604020202020204" pitchFamily="34" charset="0"/>
                <a:cs typeface="Arial" panose="020B0604020202020204" pitchFamily="34" charset="0"/>
              </a:rPr>
              <a:t>altitudes </a:t>
            </a:r>
            <a:r>
              <a:rPr lang="es-ES" sz="2000" dirty="0">
                <a:latin typeface="Arial" panose="020B0604020202020204" pitchFamily="34" charset="0"/>
                <a:cs typeface="Arial" panose="020B0604020202020204" pitchFamily="34" charset="0"/>
              </a:rPr>
              <a:t>superiores a 2000 m con un factor de </a:t>
            </a:r>
            <a:r>
              <a:rPr lang="es-ES" sz="2000" dirty="0" err="1">
                <a:latin typeface="Arial" panose="020B0604020202020204" pitchFamily="34" charset="0"/>
                <a:cs typeface="Arial" panose="020B0604020202020204" pitchFamily="34" charset="0"/>
              </a:rPr>
              <a:t>Ka</a:t>
            </a:r>
            <a:r>
              <a:rPr lang="es-ES" sz="2000" dirty="0">
                <a:latin typeface="Arial" panose="020B0604020202020204" pitchFamily="34" charset="0"/>
                <a:cs typeface="Arial" panose="020B0604020202020204" pitchFamily="34" charset="0"/>
              </a:rPr>
              <a:t>=</a:t>
            </a:r>
            <a:r>
              <a:rPr lang="es-ES" sz="2000" dirty="0" err="1">
                <a:latin typeface="Arial" panose="020B0604020202020204" pitchFamily="34" charset="0"/>
                <a:cs typeface="Arial" panose="020B0604020202020204" pitchFamily="34" charset="0"/>
              </a:rPr>
              <a:t>exp</a:t>
            </a:r>
            <a:r>
              <a:rPr lang="es-ES" sz="2000" dirty="0">
                <a:latin typeface="Arial" panose="020B0604020202020204" pitchFamily="34" charset="0"/>
                <a:cs typeface="Arial" panose="020B0604020202020204" pitchFamily="34" charset="0"/>
              </a:rPr>
              <a:t>(h−2000/8150)</a:t>
            </a:r>
          </a:p>
          <a:p>
            <a:pPr algn="just"/>
            <a:r>
              <a:rPr lang="es-ES" sz="2000" dirty="0">
                <a:latin typeface="Arial" panose="020B0604020202020204" pitchFamily="34" charset="0"/>
                <a:cs typeface="Arial" panose="020B0604020202020204" pitchFamily="34" charset="0"/>
              </a:rPr>
              <a:t>Como las gamas de cuadros de BT están diseñadas con una tensión asignada de empleo </a:t>
            </a:r>
            <a:r>
              <a:rPr lang="es-ES" sz="2000" dirty="0" smtClean="0">
                <a:latin typeface="Arial" panose="020B0604020202020204" pitchFamily="34" charset="0"/>
                <a:cs typeface="Arial" panose="020B0604020202020204" pitchFamily="34" charset="0"/>
              </a:rPr>
              <a:t>de 1000 </a:t>
            </a:r>
            <a:r>
              <a:rPr lang="es-ES" sz="2000" dirty="0">
                <a:latin typeface="Arial" panose="020B0604020202020204" pitchFamily="34" charset="0"/>
                <a:cs typeface="Arial" panose="020B0604020202020204" pitchFamily="34" charset="0"/>
              </a:rPr>
              <a:t>V y sobretensión de categoría IV, pueden funcionar con una tensión asignada de 400 V </a:t>
            </a:r>
            <a:r>
              <a:rPr lang="es-ES" sz="2000" dirty="0" smtClean="0">
                <a:latin typeface="Arial" panose="020B0604020202020204" pitchFamily="34" charset="0"/>
                <a:cs typeface="Arial" panose="020B0604020202020204" pitchFamily="34" charset="0"/>
              </a:rPr>
              <a:t>a4000 </a:t>
            </a:r>
            <a:r>
              <a:rPr lang="es-ES" sz="2000" dirty="0">
                <a:latin typeface="Arial" panose="020B0604020202020204" pitchFamily="34" charset="0"/>
                <a:cs typeface="Arial" panose="020B0604020202020204" pitchFamily="34" charset="0"/>
              </a:rPr>
              <a:t>m sin limitación.</a:t>
            </a:r>
          </a:p>
          <a:p>
            <a:pPr algn="just"/>
            <a:r>
              <a:rPr lang="es-ES" sz="2000" dirty="0">
                <a:latin typeface="Arial" panose="020B0604020202020204" pitchFamily="34" charset="0"/>
                <a:cs typeface="Arial" panose="020B0604020202020204" pitchFamily="34" charset="0"/>
              </a:rPr>
              <a:t>Debido a la menor densidad del aire y capacidad de transferencia de calor, la corriente térmica debe también ser reducida. Sin embargo, como la temperatura ambiente en las salas </a:t>
            </a:r>
            <a:r>
              <a:rPr lang="es-ES" sz="2000" dirty="0" smtClean="0">
                <a:latin typeface="Arial" panose="020B0604020202020204" pitchFamily="34" charset="0"/>
                <a:cs typeface="Arial" panose="020B0604020202020204" pitchFamily="34" charset="0"/>
              </a:rPr>
              <a:t>eléctricas </a:t>
            </a:r>
            <a:r>
              <a:rPr lang="es-ES" sz="2000" dirty="0">
                <a:latin typeface="Arial" panose="020B0604020202020204" pitchFamily="34" charset="0"/>
                <a:cs typeface="Arial" panose="020B0604020202020204" pitchFamily="34" charset="0"/>
              </a:rPr>
              <a:t>no supera los 25°C, no es necesario disminuir la corriente nominal.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19</a:t>
            </a:fld>
            <a:endParaRPr spc="10" dirty="0"/>
          </a:p>
        </p:txBody>
      </p:sp>
      <p:sp>
        <p:nvSpPr>
          <p:cNvPr id="7" name="object 7"/>
          <p:cNvSpPr txBox="1"/>
          <p:nvPr/>
        </p:nvSpPr>
        <p:spPr>
          <a:xfrm>
            <a:off x="8097836" y="6916288"/>
            <a:ext cx="8005761" cy="289823"/>
          </a:xfrm>
          <a:prstGeom prst="rect">
            <a:avLst/>
          </a:prstGeom>
        </p:spPr>
        <p:txBody>
          <a:bodyPr vert="horz" wrap="square" lIns="0" tIns="12700" rIns="0" bIns="0" rtlCol="0">
            <a:spAutoFit/>
          </a:bodyPr>
          <a:lstStyle/>
          <a:p>
            <a:pPr marL="12700" algn="ctr">
              <a:spcBef>
                <a:spcPts val="100"/>
              </a:spcBef>
            </a:pPr>
            <a:r>
              <a:rPr b="1" spc="10" dirty="0">
                <a:solidFill>
                  <a:srgbClr val="001F40"/>
                </a:solidFill>
                <a:latin typeface="Arial" panose="020B0604020202020204" pitchFamily="34" charset="0"/>
                <a:cs typeface="Arial" panose="020B0604020202020204" pitchFamily="34" charset="0"/>
              </a:rPr>
              <a:t>Tabla</a:t>
            </a:r>
            <a:r>
              <a:rPr b="1" spc="-2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4.</a:t>
            </a:r>
            <a:r>
              <a:rPr b="1" spc="-15" dirty="0">
                <a:solidFill>
                  <a:srgbClr val="001F40"/>
                </a:solidFill>
                <a:latin typeface="Arial" panose="020B0604020202020204" pitchFamily="34" charset="0"/>
                <a:cs typeface="Arial" panose="020B0604020202020204" pitchFamily="34" charset="0"/>
              </a:rPr>
              <a:t> </a:t>
            </a:r>
            <a:r>
              <a:rPr b="1" dirty="0">
                <a:solidFill>
                  <a:srgbClr val="001F40"/>
                </a:solidFill>
                <a:latin typeface="Arial" panose="020B0604020202020204" pitchFamily="34" charset="0"/>
                <a:cs typeface="Arial" panose="020B0604020202020204" pitchFamily="34" charset="0"/>
              </a:rPr>
              <a:t>Reducciones</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altitud</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2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los</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componentes</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principales</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BT</a:t>
            </a:r>
            <a:endParaRPr dirty="0">
              <a:latin typeface="Arial" panose="020B0604020202020204" pitchFamily="34" charset="0"/>
              <a:cs typeface="Arial" panose="020B0604020202020204" pitchFamily="34" charset="0"/>
            </a:endParaRPr>
          </a:p>
        </p:txBody>
      </p:sp>
      <p:sp>
        <p:nvSpPr>
          <p:cNvPr id="8" name="object 8"/>
          <p:cNvSpPr txBox="1"/>
          <p:nvPr/>
        </p:nvSpPr>
        <p:spPr>
          <a:xfrm>
            <a:off x="361156" y="7327900"/>
            <a:ext cx="18440400" cy="3129062"/>
          </a:xfrm>
          <a:prstGeom prst="rect">
            <a:avLst/>
          </a:prstGeom>
        </p:spPr>
        <p:txBody>
          <a:bodyPr vert="horz" wrap="square" lIns="0" tIns="12700" rIns="0" bIns="0" rtlCol="0">
            <a:spAutoFit/>
          </a:bodyPr>
          <a:lstStyle/>
          <a:p>
            <a:pPr marL="12700" algn="just">
              <a:spcBef>
                <a:spcPts val="100"/>
              </a:spcBef>
            </a:pPr>
            <a:r>
              <a:rPr sz="2000" b="1" spc="5" dirty="0">
                <a:solidFill>
                  <a:srgbClr val="001F40"/>
                </a:solidFill>
                <a:latin typeface="Arial" panose="020B0604020202020204" pitchFamily="34" charset="0"/>
                <a:cs typeface="Arial" panose="020B0604020202020204" pitchFamily="34" charset="0"/>
              </a:rPr>
              <a:t>Caracteristicas</a:t>
            </a:r>
            <a:r>
              <a:rPr sz="2000" b="1" spc="-2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de</a:t>
            </a:r>
            <a:r>
              <a:rPr sz="2000" b="1" spc="-20"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seguridad</a:t>
            </a:r>
            <a:endParaRPr sz="2000" dirty="0">
              <a:latin typeface="Arial" panose="020B0604020202020204" pitchFamily="34" charset="0"/>
              <a:cs typeface="Arial" panose="020B0604020202020204" pitchFamily="34" charset="0"/>
            </a:endParaRPr>
          </a:p>
          <a:p>
            <a:pPr marL="12700" marR="5080" algn="just">
              <a:spcBef>
                <a:spcPts val="320"/>
              </a:spcBef>
            </a:pPr>
            <a:r>
              <a:rPr sz="2000" spc="-5" dirty="0">
                <a:solidFill>
                  <a:srgbClr val="001F40"/>
                </a:solidFill>
                <a:latin typeface="Arial" panose="020B0604020202020204" pitchFamily="34" charset="0"/>
                <a:cs typeface="Arial" panose="020B0604020202020204" pitchFamily="34" charset="0"/>
              </a:rPr>
              <a:t>Los</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cuadros</a:t>
            </a:r>
            <a:r>
              <a:rPr sz="2000" spc="1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spc="10"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distribución</a:t>
            </a:r>
            <a:r>
              <a:rPr sz="2000" spc="1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BT</a:t>
            </a:r>
            <a:r>
              <a:rPr sz="2000" spc="1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incluyen</a:t>
            </a:r>
            <a:r>
              <a:rPr sz="2000" spc="10" dirty="0">
                <a:solidFill>
                  <a:srgbClr val="001F40"/>
                </a:solidFill>
                <a:latin typeface="Arial" panose="020B0604020202020204" pitchFamily="34" charset="0"/>
                <a:cs typeface="Arial" panose="020B0604020202020204" pitchFamily="34" charset="0"/>
              </a:rPr>
              <a:t> </a:t>
            </a:r>
            <a:r>
              <a:rPr sz="2000" dirty="0">
                <a:solidFill>
                  <a:srgbClr val="001F40"/>
                </a:solidFill>
                <a:latin typeface="Arial" panose="020B0604020202020204" pitchFamily="34" charset="0"/>
                <a:cs typeface="Arial" panose="020B0604020202020204" pitchFamily="34" charset="0"/>
              </a:rPr>
              <a:t>las</a:t>
            </a:r>
            <a:r>
              <a:rPr sz="2000" spc="10"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siguientes</a:t>
            </a:r>
            <a:r>
              <a:rPr sz="2000" spc="5" dirty="0">
                <a:solidFill>
                  <a:srgbClr val="001F40"/>
                </a:solidFill>
                <a:latin typeface="Arial" panose="020B0604020202020204" pitchFamily="34" charset="0"/>
                <a:cs typeface="Arial" panose="020B0604020202020204" pitchFamily="34" charset="0"/>
              </a:rPr>
              <a:t> </a:t>
            </a:r>
            <a:r>
              <a:rPr sz="2000" spc="10" dirty="0">
                <a:solidFill>
                  <a:srgbClr val="001F40"/>
                </a:solidFill>
                <a:latin typeface="Arial" panose="020B0604020202020204" pitchFamily="34" charset="0"/>
                <a:cs typeface="Arial" panose="020B0604020202020204" pitchFamily="34" charset="0"/>
              </a:rPr>
              <a:t>características </a:t>
            </a:r>
            <a:r>
              <a:rPr sz="2000" spc="20" dirty="0">
                <a:solidFill>
                  <a:srgbClr val="001F40"/>
                </a:solidFill>
                <a:latin typeface="Arial" panose="020B0604020202020204" pitchFamily="34" charset="0"/>
                <a:cs typeface="Arial" panose="020B0604020202020204" pitchFamily="34" charset="0"/>
              </a:rPr>
              <a:t>de</a:t>
            </a:r>
            <a:r>
              <a:rPr sz="2000" spc="1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seguridad</a:t>
            </a:r>
            <a:r>
              <a:rPr sz="2000" spc="10"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para</a:t>
            </a:r>
            <a:r>
              <a:rPr sz="2000" spc="10"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proporcionar</a:t>
            </a:r>
            <a:r>
              <a:rPr sz="2000" spc="5" dirty="0">
                <a:solidFill>
                  <a:srgbClr val="001F40"/>
                </a:solidFill>
                <a:latin typeface="Arial" panose="020B0604020202020204" pitchFamily="34" charset="0"/>
                <a:cs typeface="Arial" panose="020B0604020202020204" pitchFamily="34" charset="0"/>
              </a:rPr>
              <a:t> </a:t>
            </a:r>
            <a:r>
              <a:rPr sz="2000" spc="40" dirty="0">
                <a:solidFill>
                  <a:srgbClr val="001F40"/>
                </a:solidFill>
                <a:latin typeface="Arial" panose="020B0604020202020204" pitchFamily="34" charset="0"/>
                <a:cs typeface="Arial" panose="020B0604020202020204" pitchFamily="34" charset="0"/>
              </a:rPr>
              <a:t>un</a:t>
            </a:r>
            <a:r>
              <a:rPr sz="2000" spc="10" dirty="0">
                <a:solidFill>
                  <a:srgbClr val="001F40"/>
                </a:solidFill>
                <a:latin typeface="Arial" panose="020B0604020202020204" pitchFamily="34" charset="0"/>
                <a:cs typeface="Arial" panose="020B0604020202020204" pitchFamily="34" charset="0"/>
              </a:rPr>
              <a:t> </a:t>
            </a:r>
            <a:r>
              <a:rPr sz="2000" spc="25" dirty="0" smtClean="0">
                <a:solidFill>
                  <a:srgbClr val="001F40"/>
                </a:solidFill>
                <a:latin typeface="Arial" panose="020B0604020202020204" pitchFamily="34" charset="0"/>
                <a:cs typeface="Arial" panose="020B0604020202020204" pitchFamily="34" charset="0"/>
              </a:rPr>
              <a:t>alto</a:t>
            </a:r>
            <a:r>
              <a:rPr lang="es-ES" sz="2000" spc="25" dirty="0" smtClean="0">
                <a:solidFill>
                  <a:srgbClr val="001F40"/>
                </a:solidFill>
                <a:latin typeface="Arial" panose="020B0604020202020204" pitchFamily="34" charset="0"/>
                <a:cs typeface="Arial" panose="020B0604020202020204" pitchFamily="34" charset="0"/>
              </a:rPr>
              <a:t> </a:t>
            </a:r>
            <a:r>
              <a:rPr sz="2000" spc="15" dirty="0" err="1" smtClean="0">
                <a:solidFill>
                  <a:srgbClr val="001F40"/>
                </a:solidFill>
                <a:latin typeface="Arial" panose="020B0604020202020204" pitchFamily="34" charset="0"/>
                <a:cs typeface="Arial" panose="020B0604020202020204" pitchFamily="34" charset="0"/>
              </a:rPr>
              <a:t>nivel</a:t>
            </a:r>
            <a:r>
              <a:rPr sz="2000" spc="-5" dirty="0" smtClean="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protección</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del</a:t>
            </a:r>
            <a:r>
              <a:rPr sz="2000" spc="-5" dirty="0">
                <a:solidFill>
                  <a:srgbClr val="001F40"/>
                </a:solidFill>
                <a:latin typeface="Arial" panose="020B0604020202020204" pitchFamily="34" charset="0"/>
                <a:cs typeface="Arial" panose="020B0604020202020204" pitchFamily="34" charset="0"/>
              </a:rPr>
              <a:t> </a:t>
            </a:r>
            <a:r>
              <a:rPr sz="2000" spc="30" dirty="0">
                <a:solidFill>
                  <a:srgbClr val="001F40"/>
                </a:solidFill>
                <a:latin typeface="Arial" panose="020B0604020202020204" pitchFamily="34" charset="0"/>
                <a:cs typeface="Arial" panose="020B0604020202020204" pitchFamily="34" charset="0"/>
              </a:rPr>
              <a:t>operador</a:t>
            </a:r>
            <a:r>
              <a:rPr sz="2000" spc="-5" dirty="0">
                <a:solidFill>
                  <a:srgbClr val="001F40"/>
                </a:solidFill>
                <a:latin typeface="Arial" panose="020B0604020202020204" pitchFamily="34" charset="0"/>
                <a:cs typeface="Arial" panose="020B0604020202020204" pitchFamily="34" charset="0"/>
              </a:rPr>
              <a:t> </a:t>
            </a:r>
            <a:r>
              <a:rPr sz="2000" spc="25" dirty="0">
                <a:solidFill>
                  <a:srgbClr val="001F40"/>
                </a:solidFill>
                <a:latin typeface="Arial" panose="020B0604020202020204" pitchFamily="34" charset="0"/>
                <a:cs typeface="Arial" panose="020B0604020202020204" pitchFamily="34" charset="0"/>
              </a:rPr>
              <a:t>contra</a:t>
            </a:r>
            <a:r>
              <a:rPr sz="2000" spc="-5" dirty="0">
                <a:solidFill>
                  <a:srgbClr val="001F40"/>
                </a:solidFill>
                <a:latin typeface="Arial" panose="020B0604020202020204" pitchFamily="34" charset="0"/>
                <a:cs typeface="Arial" panose="020B0604020202020204" pitchFamily="34" charset="0"/>
              </a:rPr>
              <a:t> </a:t>
            </a:r>
            <a:r>
              <a:rPr sz="2000" spc="20" dirty="0">
                <a:solidFill>
                  <a:srgbClr val="001F40"/>
                </a:solidFill>
                <a:latin typeface="Arial" panose="020B0604020202020204" pitchFamily="34" charset="0"/>
                <a:cs typeface="Arial" panose="020B0604020202020204" pitchFamily="34" charset="0"/>
              </a:rPr>
              <a:t>electrocución</a:t>
            </a:r>
            <a:r>
              <a:rPr sz="2000" spc="-5" dirty="0">
                <a:solidFill>
                  <a:srgbClr val="001F40"/>
                </a:solidFill>
                <a:latin typeface="Arial" panose="020B0604020202020204" pitchFamily="34" charset="0"/>
                <a:cs typeface="Arial" panose="020B0604020202020204" pitchFamily="34" charset="0"/>
              </a:rPr>
              <a:t> </a:t>
            </a:r>
            <a:r>
              <a:rPr sz="2000" spc="5" dirty="0">
                <a:solidFill>
                  <a:srgbClr val="001F40"/>
                </a:solidFill>
                <a:latin typeface="Arial" panose="020B0604020202020204" pitchFamily="34" charset="0"/>
                <a:cs typeface="Arial" panose="020B0604020202020204" pitchFamily="34" charset="0"/>
              </a:rPr>
              <a:t>y</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arco</a:t>
            </a:r>
            <a:r>
              <a:rPr sz="2000" spc="-5" dirty="0">
                <a:solidFill>
                  <a:srgbClr val="001F40"/>
                </a:solidFill>
                <a:latin typeface="Arial" panose="020B0604020202020204" pitchFamily="34" charset="0"/>
                <a:cs typeface="Arial" panose="020B0604020202020204" pitchFamily="34" charset="0"/>
              </a:rPr>
              <a:t> </a:t>
            </a:r>
            <a:r>
              <a:rPr sz="2000" spc="15" dirty="0">
                <a:solidFill>
                  <a:srgbClr val="001F40"/>
                </a:solidFill>
                <a:latin typeface="Arial" panose="020B0604020202020204" pitchFamily="34" charset="0"/>
                <a:cs typeface="Arial" panose="020B0604020202020204" pitchFamily="34" charset="0"/>
              </a:rPr>
              <a:t>eléctrico:</a:t>
            </a:r>
            <a:endParaRPr sz="2000" dirty="0">
              <a:latin typeface="Arial" panose="020B0604020202020204" pitchFamily="34" charset="0"/>
              <a:cs typeface="Arial" panose="020B0604020202020204" pitchFamily="34" charset="0"/>
            </a:endParaRPr>
          </a:p>
          <a:p>
            <a:pPr algn="just">
              <a:spcBef>
                <a:spcPts val="20"/>
              </a:spcBef>
            </a:pPr>
            <a:endParaRPr sz="2000" dirty="0">
              <a:latin typeface="Arial" panose="020B0604020202020204" pitchFamily="34" charset="0"/>
              <a:cs typeface="Arial" panose="020B0604020202020204" pitchFamily="34" charset="0"/>
            </a:endParaRPr>
          </a:p>
          <a:p>
            <a:pPr marL="812165" lvl="1" indent="-342900" algn="just">
              <a:buFont typeface="Arial" panose="020B0604020202020204" pitchFamily="34" charset="0"/>
              <a:buChar char="•"/>
              <a:tabLst>
                <a:tab pos="69850" algn="l"/>
              </a:tabLst>
            </a:pPr>
            <a:r>
              <a:rPr sz="2000" b="1" spc="15" dirty="0">
                <a:solidFill>
                  <a:srgbClr val="001F40"/>
                </a:solidFill>
                <a:latin typeface="Arial" panose="020B0604020202020204" pitchFamily="34" charset="0"/>
                <a:cs typeface="Arial" panose="020B0604020202020204" pitchFamily="34" charset="0"/>
              </a:rPr>
              <a:t>Protección</a:t>
            </a:r>
            <a:r>
              <a:rPr sz="2000" b="1"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IP2X</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(seguro</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para</a:t>
            </a:r>
            <a:r>
              <a:rPr sz="2000" b="1"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los</a:t>
            </a:r>
            <a:r>
              <a:rPr sz="2000" b="1"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dedos)</a:t>
            </a:r>
            <a:r>
              <a:rPr sz="2000" b="1"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contra</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el</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contacto</a:t>
            </a:r>
            <a:r>
              <a:rPr sz="2000" b="1"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accidental</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con</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partes</a:t>
            </a:r>
            <a:r>
              <a:rPr sz="2000" b="1"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activas</a:t>
            </a:r>
            <a:endParaRPr sz="2000" b="1" dirty="0">
              <a:latin typeface="Arial" panose="020B0604020202020204" pitchFamily="34" charset="0"/>
              <a:cs typeface="Arial" panose="020B0604020202020204" pitchFamily="34" charset="0"/>
            </a:endParaRPr>
          </a:p>
          <a:p>
            <a:pPr marL="812166" lvl="1" indent="-342900" algn="just">
              <a:spcBef>
                <a:spcPts val="560"/>
              </a:spcBef>
              <a:buFont typeface="Arial" panose="020B0604020202020204" pitchFamily="34" charset="0"/>
              <a:buChar char="•"/>
              <a:tabLst>
                <a:tab pos="77470" algn="l"/>
              </a:tabLst>
            </a:pPr>
            <a:r>
              <a:rPr sz="2000" b="1" spc="-35" dirty="0">
                <a:solidFill>
                  <a:srgbClr val="001F40"/>
                </a:solidFill>
                <a:latin typeface="Arial" panose="020B0604020202020204" pitchFamily="34" charset="0"/>
                <a:cs typeface="Arial" panose="020B0604020202020204" pitchFamily="34" charset="0"/>
              </a:rPr>
              <a:t>FU</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extraíble</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con</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3</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posiciones</a:t>
            </a:r>
            <a:r>
              <a:rPr sz="2000" b="1"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(Conectado,</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Prueba,</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Desconectado)</a:t>
            </a:r>
            <a:endParaRPr sz="2000" b="1" dirty="0">
              <a:latin typeface="Arial" panose="020B0604020202020204" pitchFamily="34" charset="0"/>
              <a:cs typeface="Arial" panose="020B0604020202020204" pitchFamily="34" charset="0"/>
            </a:endParaRPr>
          </a:p>
          <a:p>
            <a:pPr marL="812165" lvl="1" indent="-342900" algn="just">
              <a:spcBef>
                <a:spcPts val="590"/>
              </a:spcBef>
              <a:buFont typeface="Arial" panose="020B0604020202020204" pitchFamily="34" charset="0"/>
              <a:buChar char="•"/>
              <a:tabLst>
                <a:tab pos="73660" algn="l"/>
              </a:tabLst>
            </a:pPr>
            <a:r>
              <a:rPr sz="2000" b="1" spc="10" dirty="0">
                <a:solidFill>
                  <a:srgbClr val="001F40"/>
                </a:solidFill>
                <a:latin typeface="Arial" panose="020B0604020202020204" pitchFamily="34" charset="0"/>
                <a:cs typeface="Arial" panose="020B0604020202020204" pitchFamily="34" charset="0"/>
              </a:rPr>
              <a:t>Candados</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seguridad</a:t>
            </a:r>
            <a:r>
              <a:rPr sz="2000" b="1"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e</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indicación</a:t>
            </a:r>
            <a:r>
              <a:rPr sz="2000" b="1"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clara</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en</a:t>
            </a:r>
            <a:r>
              <a:rPr sz="2000" b="1" spc="-5" dirty="0">
                <a:solidFill>
                  <a:srgbClr val="001F40"/>
                </a:solidFill>
                <a:latin typeface="Arial" panose="020B0604020202020204" pitchFamily="34" charset="0"/>
                <a:cs typeface="Arial" panose="020B0604020202020204" pitchFamily="34" charset="0"/>
              </a:rPr>
              <a:t> </a:t>
            </a:r>
            <a:r>
              <a:rPr sz="2000" b="1" spc="5" dirty="0">
                <a:solidFill>
                  <a:srgbClr val="001F40"/>
                </a:solidFill>
                <a:latin typeface="Arial" panose="020B0604020202020204" pitchFamily="34" charset="0"/>
                <a:cs typeface="Arial" panose="020B0604020202020204" pitchFamily="34" charset="0"/>
              </a:rPr>
              <a:t>cada</a:t>
            </a:r>
            <a:r>
              <a:rPr sz="2000" b="1"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una</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dirty="0">
                <a:solidFill>
                  <a:srgbClr val="001F40"/>
                </a:solidFill>
                <a:latin typeface="Arial" panose="020B0604020202020204" pitchFamily="34" charset="0"/>
                <a:cs typeface="Arial" panose="020B0604020202020204" pitchFamily="34" charset="0"/>
              </a:rPr>
              <a:t> las</a:t>
            </a:r>
            <a:r>
              <a:rPr sz="2000" b="1" spc="-5"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tres</a:t>
            </a:r>
            <a:r>
              <a:rPr sz="2000" b="1" spc="-5" dirty="0">
                <a:solidFill>
                  <a:srgbClr val="001F40"/>
                </a:solidFill>
                <a:latin typeface="Arial" panose="020B0604020202020204" pitchFamily="34" charset="0"/>
                <a:cs typeface="Arial" panose="020B0604020202020204" pitchFamily="34" charset="0"/>
              </a:rPr>
              <a:t> </a:t>
            </a:r>
            <a:r>
              <a:rPr sz="2000" b="1" spc="15" dirty="0">
                <a:solidFill>
                  <a:srgbClr val="001F40"/>
                </a:solidFill>
                <a:latin typeface="Arial" panose="020B0604020202020204" pitchFamily="34" charset="0"/>
                <a:cs typeface="Arial" panose="020B0604020202020204" pitchFamily="34" charset="0"/>
              </a:rPr>
              <a:t>posiciones</a:t>
            </a:r>
            <a:endParaRPr sz="2000" b="1" dirty="0">
              <a:latin typeface="Arial" panose="020B0604020202020204" pitchFamily="34" charset="0"/>
              <a:cs typeface="Arial" panose="020B0604020202020204" pitchFamily="34" charset="0"/>
            </a:endParaRPr>
          </a:p>
          <a:p>
            <a:pPr marL="812165" lvl="1" indent="-342900" algn="just">
              <a:spcBef>
                <a:spcPts val="500"/>
              </a:spcBef>
              <a:buFont typeface="Arial" panose="020B0604020202020204" pitchFamily="34" charset="0"/>
              <a:buChar char="•"/>
              <a:tabLst>
                <a:tab pos="81915" algn="l"/>
              </a:tabLst>
            </a:pPr>
            <a:r>
              <a:rPr sz="2000" b="1" dirty="0">
                <a:solidFill>
                  <a:srgbClr val="001F40"/>
                </a:solidFill>
                <a:latin typeface="Arial" panose="020B0604020202020204" pitchFamily="34" charset="0"/>
                <a:cs typeface="Arial" panose="020B0604020202020204" pitchFamily="34" charset="0"/>
              </a:rPr>
              <a:t>Resistencia</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al</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arco</a:t>
            </a:r>
            <a:r>
              <a:rPr sz="2000" b="1" dirty="0">
                <a:solidFill>
                  <a:srgbClr val="001F40"/>
                </a:solidFill>
                <a:latin typeface="Arial" panose="020B0604020202020204" pitchFamily="34" charset="0"/>
                <a:cs typeface="Arial" panose="020B0604020202020204" pitchFamily="34" charset="0"/>
              </a:rPr>
              <a:t> </a:t>
            </a:r>
            <a:r>
              <a:rPr sz="2000" b="1" spc="45" dirty="0">
                <a:solidFill>
                  <a:srgbClr val="001F40"/>
                </a:solidFill>
                <a:latin typeface="Arial" panose="020B0604020202020204" pitchFamily="34" charset="0"/>
                <a:cs typeface="Arial" panose="020B0604020202020204" pitchFamily="34" charset="0"/>
              </a:rPr>
              <a:t>interno</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de</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acuerdo</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con</a:t>
            </a:r>
            <a:r>
              <a:rPr sz="2000" b="1" dirty="0">
                <a:solidFill>
                  <a:srgbClr val="001F40"/>
                </a:solidFill>
                <a:latin typeface="Arial" panose="020B0604020202020204" pitchFamily="34" charset="0"/>
                <a:cs typeface="Arial" panose="020B0604020202020204" pitchFamily="34" charset="0"/>
              </a:rPr>
              <a:t> </a:t>
            </a:r>
            <a:r>
              <a:rPr sz="2000" b="1" spc="-40" dirty="0">
                <a:solidFill>
                  <a:srgbClr val="001F40"/>
                </a:solidFill>
                <a:latin typeface="Arial" panose="020B0604020202020204" pitchFamily="34" charset="0"/>
                <a:cs typeface="Arial" panose="020B0604020202020204" pitchFamily="34" charset="0"/>
              </a:rPr>
              <a:t>IEC</a:t>
            </a:r>
            <a:r>
              <a:rPr sz="2000" b="1" dirty="0">
                <a:solidFill>
                  <a:srgbClr val="001F40"/>
                </a:solidFill>
                <a:latin typeface="Arial" panose="020B0604020202020204" pitchFamily="34" charset="0"/>
                <a:cs typeface="Arial" panose="020B0604020202020204" pitchFamily="34" charset="0"/>
              </a:rPr>
              <a:t> </a:t>
            </a:r>
            <a:r>
              <a:rPr sz="2000" b="1" spc="-70" dirty="0">
                <a:solidFill>
                  <a:srgbClr val="001F40"/>
                </a:solidFill>
                <a:latin typeface="Arial" panose="020B0604020202020204" pitchFamily="34" charset="0"/>
                <a:cs typeface="Arial" panose="020B0604020202020204" pitchFamily="34" charset="0"/>
              </a:rPr>
              <a:t>TR</a:t>
            </a:r>
            <a:r>
              <a:rPr sz="2000" b="1"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61641</a:t>
            </a:r>
            <a:endParaRPr sz="2000" b="1" dirty="0">
              <a:latin typeface="Arial" panose="020B0604020202020204" pitchFamily="34" charset="0"/>
              <a:cs typeface="Arial" panose="020B0604020202020204" pitchFamily="34" charset="0"/>
            </a:endParaRPr>
          </a:p>
          <a:p>
            <a:pPr marL="812164" lvl="1" indent="-342900" algn="just">
              <a:spcBef>
                <a:spcPts val="680"/>
              </a:spcBef>
              <a:buFont typeface="Arial" panose="020B0604020202020204" pitchFamily="34" charset="0"/>
              <a:buChar char="•"/>
              <a:tabLst>
                <a:tab pos="65405" algn="l"/>
              </a:tabLst>
            </a:pPr>
            <a:r>
              <a:rPr sz="2000" b="1" spc="20" dirty="0">
                <a:solidFill>
                  <a:srgbClr val="001F40"/>
                </a:solidFill>
                <a:latin typeface="Arial" panose="020B0604020202020204" pitchFamily="34" charset="0"/>
                <a:cs typeface="Arial" panose="020B0604020202020204" pitchFamily="34" charset="0"/>
              </a:rPr>
              <a:t>Un</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panel</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control</a:t>
            </a:r>
            <a:r>
              <a:rPr sz="2000" b="1"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HMI</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local</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para</a:t>
            </a:r>
            <a:r>
              <a:rPr sz="2000" b="1" dirty="0">
                <a:solidFill>
                  <a:srgbClr val="001F40"/>
                </a:solidFill>
                <a:latin typeface="Arial" panose="020B0604020202020204" pitchFamily="34" charset="0"/>
                <a:cs typeface="Arial" panose="020B0604020202020204" pitchFamily="34" charset="0"/>
              </a:rPr>
              <a:t> </a:t>
            </a:r>
            <a:r>
              <a:rPr sz="2000" b="1" spc="25" dirty="0">
                <a:solidFill>
                  <a:srgbClr val="001F40"/>
                </a:solidFill>
                <a:latin typeface="Arial" panose="020B0604020202020204" pitchFamily="34" charset="0"/>
                <a:cs typeface="Arial" panose="020B0604020202020204" pitchFamily="34" charset="0"/>
              </a:rPr>
              <a:t>minimizar</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la</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necesidad</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spc="10" dirty="0">
                <a:solidFill>
                  <a:srgbClr val="001F40"/>
                </a:solidFill>
                <a:latin typeface="Arial" panose="020B0604020202020204" pitchFamily="34" charset="0"/>
                <a:cs typeface="Arial" panose="020B0604020202020204" pitchFamily="34" charset="0"/>
              </a:rPr>
              <a:t>los</a:t>
            </a:r>
            <a:r>
              <a:rPr sz="2000" b="1" spc="5"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operadores</a:t>
            </a:r>
            <a:r>
              <a:rPr sz="2000" b="1" dirty="0">
                <a:solidFill>
                  <a:srgbClr val="001F40"/>
                </a:solidFill>
                <a:latin typeface="Arial" panose="020B0604020202020204" pitchFamily="34" charset="0"/>
                <a:cs typeface="Arial" panose="020B0604020202020204" pitchFamily="34" charset="0"/>
              </a:rPr>
              <a:t> </a:t>
            </a:r>
            <a:r>
              <a:rPr sz="2000" b="1" spc="20" dirty="0">
                <a:solidFill>
                  <a:srgbClr val="001F40"/>
                </a:solidFill>
                <a:latin typeface="Arial" panose="020B0604020202020204" pitchFamily="34" charset="0"/>
                <a:cs typeface="Arial" panose="020B0604020202020204" pitchFamily="34" charset="0"/>
              </a:rPr>
              <a:t>de</a:t>
            </a:r>
            <a:r>
              <a:rPr sz="2000" b="1" spc="5" dirty="0">
                <a:solidFill>
                  <a:srgbClr val="001F40"/>
                </a:solidFill>
                <a:latin typeface="Arial" panose="020B0604020202020204" pitchFamily="34" charset="0"/>
                <a:cs typeface="Arial" panose="020B0604020202020204" pitchFamily="34" charset="0"/>
              </a:rPr>
              <a:t> </a:t>
            </a:r>
            <a:r>
              <a:rPr sz="2000" b="1" spc="30" dirty="0">
                <a:solidFill>
                  <a:srgbClr val="001F40"/>
                </a:solidFill>
                <a:latin typeface="Arial" panose="020B0604020202020204" pitchFamily="34" charset="0"/>
                <a:cs typeface="Arial" panose="020B0604020202020204" pitchFamily="34" charset="0"/>
              </a:rPr>
              <a:t>abrir</a:t>
            </a:r>
            <a:r>
              <a:rPr sz="2000" b="1" spc="5" dirty="0">
                <a:solidFill>
                  <a:srgbClr val="001F40"/>
                </a:solidFill>
                <a:latin typeface="Arial" panose="020B0604020202020204" pitchFamily="34" charset="0"/>
                <a:cs typeface="Arial" panose="020B0604020202020204" pitchFamily="34" charset="0"/>
              </a:rPr>
              <a:t> cajones.</a:t>
            </a:r>
            <a:endParaRPr sz="2000" b="1" dirty="0">
              <a:latin typeface="Arial" panose="020B0604020202020204" pitchFamily="34" charset="0"/>
              <a:cs typeface="Arial" panose="020B0604020202020204" pitchFamily="34" charset="0"/>
            </a:endParaRPr>
          </a:p>
        </p:txBody>
      </p:sp>
      <p:sp>
        <p:nvSpPr>
          <p:cNvPr id="11" name="Rectángulo 10"/>
          <p:cNvSpPr/>
          <p:nvPr/>
        </p:nvSpPr>
        <p:spPr>
          <a:xfrm>
            <a:off x="78581" y="211458"/>
            <a:ext cx="18722975" cy="2862322"/>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ACB, MCCB y </a:t>
            </a:r>
            <a:r>
              <a:rPr lang="es-ES" sz="2000" b="1" dirty="0" err="1">
                <a:latin typeface="Arial" panose="020B0604020202020204" pitchFamily="34" charset="0"/>
                <a:cs typeface="Arial" panose="020B0604020202020204" pitchFamily="34" charset="0"/>
              </a:rPr>
              <a:t>contactores</a:t>
            </a:r>
            <a:endParaRPr lang="es-ES" sz="2000" b="1" dirty="0">
              <a:latin typeface="Arial" panose="020B0604020202020204" pitchFamily="34" charset="0"/>
              <a:cs typeface="Arial" panose="020B0604020202020204" pitchFamily="34" charset="0"/>
            </a:endParaRPr>
          </a:p>
          <a:p>
            <a:pPr algn="just"/>
            <a:r>
              <a:rPr lang="es-ES" sz="2000" dirty="0">
                <a:latin typeface="Arial" panose="020B0604020202020204" pitchFamily="34" charset="0"/>
                <a:cs typeface="Arial" panose="020B0604020202020204" pitchFamily="34" charset="0"/>
              </a:rPr>
              <a:t>Según la norma IEC 60947-1, las características nominales son válidas hasta 2000 m. A </a:t>
            </a:r>
            <a:r>
              <a:rPr lang="es-ES" sz="2000" dirty="0" smtClean="0">
                <a:latin typeface="Arial" panose="020B0604020202020204" pitchFamily="34" charset="0"/>
                <a:cs typeface="Arial" panose="020B0604020202020204" pitchFamily="34" charset="0"/>
              </a:rPr>
              <a:t>4000 </a:t>
            </a:r>
            <a:r>
              <a:rPr lang="es-ES" sz="2000" dirty="0">
                <a:latin typeface="Arial" panose="020B0604020202020204" pitchFamily="34" charset="0"/>
                <a:cs typeface="Arial" panose="020B0604020202020204" pitchFamily="34" charset="0"/>
              </a:rPr>
              <a:t>m, el disyuntor debe reducirse aplicando un coeficiente de 0,78 a la tensión. La </a:t>
            </a:r>
            <a:r>
              <a:rPr lang="es-ES" sz="2000" dirty="0" smtClean="0">
                <a:latin typeface="Arial" panose="020B0604020202020204" pitchFamily="34" charset="0"/>
                <a:cs typeface="Arial" panose="020B0604020202020204" pitchFamily="34" charset="0"/>
              </a:rPr>
              <a:t>reducción </a:t>
            </a:r>
            <a:r>
              <a:rPr lang="es-ES" sz="2000" dirty="0">
                <a:latin typeface="Arial" panose="020B0604020202020204" pitchFamily="34" charset="0"/>
                <a:cs typeface="Arial" panose="020B0604020202020204" pitchFamily="34" charset="0"/>
              </a:rPr>
              <a:t>de corriente también se aplica para reflejar la reducción de la eficiencia de </a:t>
            </a:r>
            <a:r>
              <a:rPr lang="es-ES" sz="2000" dirty="0" smtClean="0">
                <a:latin typeface="Arial" panose="020B0604020202020204" pitchFamily="34" charset="0"/>
                <a:cs typeface="Arial" panose="020B0604020202020204" pitchFamily="34" charset="0"/>
              </a:rPr>
              <a:t>enfriamiento</a:t>
            </a:r>
            <a:r>
              <a:rPr lang="es-ES" sz="2000" dirty="0">
                <a:latin typeface="Arial" panose="020B0604020202020204" pitchFamily="34" charset="0"/>
                <a:cs typeface="Arial" panose="020B0604020202020204" pitchFamily="34" charset="0"/>
              </a:rPr>
              <a:t>. Las capacidades de ruptura permanecen sin cambios.</a:t>
            </a:r>
          </a:p>
          <a:p>
            <a:pPr algn="just"/>
            <a:r>
              <a:rPr lang="es-ES" sz="2000" b="1" dirty="0">
                <a:latin typeface="Arial" panose="020B0604020202020204" pitchFamily="34" charset="0"/>
                <a:cs typeface="Arial" panose="020B0604020202020204" pitchFamily="34" charset="0"/>
              </a:rPr>
              <a:t>Variadores de velocidad de baja tensión y arrancadores </a:t>
            </a:r>
            <a:r>
              <a:rPr lang="es-ES" sz="2000" b="1" dirty="0" smtClean="0">
                <a:latin typeface="Arial" panose="020B0604020202020204" pitchFamily="34" charset="0"/>
                <a:cs typeface="Arial" panose="020B0604020202020204" pitchFamily="34" charset="0"/>
              </a:rPr>
              <a:t>suaves</a:t>
            </a:r>
          </a:p>
          <a:p>
            <a:pPr algn="just"/>
            <a:r>
              <a:rPr lang="es-ES" sz="2000" dirty="0" smtClean="0">
                <a:latin typeface="Arial" panose="020B0604020202020204" pitchFamily="34" charset="0"/>
                <a:cs typeface="Arial" panose="020B0604020202020204" pitchFamily="34" charset="0"/>
              </a:rPr>
              <a:t>La </a:t>
            </a:r>
            <a:r>
              <a:rPr lang="es-ES" sz="2000" dirty="0">
                <a:latin typeface="Arial" panose="020B0604020202020204" pitchFamily="34" charset="0"/>
                <a:cs typeface="Arial" panose="020B0604020202020204" pitchFamily="34" charset="0"/>
              </a:rPr>
              <a:t>reducción del enfriamiento a gran altura afecta la clasificación actual. Un factor de reducción </a:t>
            </a:r>
            <a:r>
              <a:rPr lang="es-ES" sz="2000" dirty="0" smtClean="0">
                <a:latin typeface="Arial" panose="020B0604020202020204" pitchFamily="34" charset="0"/>
                <a:cs typeface="Arial" panose="020B0604020202020204" pitchFamily="34" charset="0"/>
              </a:rPr>
              <a:t>de </a:t>
            </a:r>
            <a:r>
              <a:rPr lang="es-ES" sz="2000" dirty="0">
                <a:latin typeface="Arial" panose="020B0604020202020204" pitchFamily="34" charset="0"/>
                <a:cs typeface="Arial" panose="020B0604020202020204" pitchFamily="34" charset="0"/>
              </a:rPr>
              <a:t>corriente típico es del 1 % por cada 100 m por encima de los 1000 m. Dado que la temperatura </a:t>
            </a:r>
            <a:r>
              <a:rPr lang="es-ES" sz="2000" dirty="0" smtClean="0">
                <a:latin typeface="Arial" panose="020B0604020202020204" pitchFamily="34" charset="0"/>
                <a:cs typeface="Arial" panose="020B0604020202020204" pitchFamily="34" charset="0"/>
              </a:rPr>
              <a:t>ambiente </a:t>
            </a:r>
            <a:r>
              <a:rPr lang="es-ES" sz="2000" dirty="0">
                <a:latin typeface="Arial" panose="020B0604020202020204" pitchFamily="34" charset="0"/>
                <a:cs typeface="Arial" panose="020B0604020202020204" pitchFamily="34" charset="0"/>
              </a:rPr>
              <a:t>máxima en los E-</a:t>
            </a:r>
            <a:r>
              <a:rPr lang="es-ES" sz="2000" dirty="0" err="1">
                <a:latin typeface="Arial" panose="020B0604020202020204" pitchFamily="34" charset="0"/>
                <a:cs typeface="Arial" panose="020B0604020202020204" pitchFamily="34" charset="0"/>
              </a:rPr>
              <a:t>House</a:t>
            </a:r>
            <a:r>
              <a:rPr lang="es-ES" sz="2000" dirty="0">
                <a:latin typeface="Arial" panose="020B0604020202020204" pitchFamily="34" charset="0"/>
                <a:cs typeface="Arial" panose="020B0604020202020204" pitchFamily="34" charset="0"/>
              </a:rPr>
              <a:t> no supera los 25 °C, el factor de reducción de altitud se puede </a:t>
            </a:r>
            <a:r>
              <a:rPr lang="es-ES" sz="2000" dirty="0" smtClean="0">
                <a:latin typeface="Arial" panose="020B0604020202020204" pitchFamily="34" charset="0"/>
                <a:cs typeface="Arial" panose="020B0604020202020204" pitchFamily="34" charset="0"/>
              </a:rPr>
              <a:t>reducir </a:t>
            </a:r>
            <a:r>
              <a:rPr lang="es-ES" sz="2000" dirty="0">
                <a:latin typeface="Arial" panose="020B0604020202020204" pitchFamily="34" charset="0"/>
                <a:cs typeface="Arial" panose="020B0604020202020204" pitchFamily="34" charset="0"/>
              </a:rPr>
              <a:t>a 0,9. No es necesario aplicar una reducción de tensión para VSD de 400 V, ya que estos </a:t>
            </a:r>
            <a:r>
              <a:rPr lang="es-ES" sz="2000" dirty="0" smtClean="0">
                <a:latin typeface="Arial" panose="020B0604020202020204" pitchFamily="34" charset="0"/>
                <a:cs typeface="Arial" panose="020B0604020202020204" pitchFamily="34" charset="0"/>
              </a:rPr>
              <a:t>dispositivos </a:t>
            </a:r>
            <a:r>
              <a:rPr lang="es-ES" sz="2000" dirty="0">
                <a:latin typeface="Arial" panose="020B0604020202020204" pitchFamily="34" charset="0"/>
                <a:cs typeface="Arial" panose="020B0604020202020204" pitchFamily="34" charset="0"/>
              </a:rPr>
              <a:t>se han diseñado con una tensión de aislamiento de 690 V.</a:t>
            </a:r>
          </a:p>
          <a:p>
            <a:pPr algn="just"/>
            <a:r>
              <a:rPr lang="es-ES" sz="2000" dirty="0">
                <a:latin typeface="Arial" panose="020B0604020202020204" pitchFamily="34" charset="0"/>
                <a:cs typeface="Arial" panose="020B0604020202020204" pitchFamily="34" charset="0"/>
              </a:rPr>
              <a:t>La siguiente tabla da los valores a aplicar a una altitud de 4000 m.</a:t>
            </a:r>
          </a:p>
          <a:p>
            <a:pPr algn="just"/>
            <a:r>
              <a:rPr lang="es-ES" sz="2000" dirty="0">
                <a:latin typeface="Arial" panose="020B0604020202020204" pitchFamily="34" charset="0"/>
                <a:cs typeface="Arial" panose="020B0604020202020204" pitchFamily="34" charset="0"/>
              </a:rPr>
              <a:t>Reducción de la altitud de los componentes principales de BT</a:t>
            </a:r>
          </a:p>
        </p:txBody>
      </p:sp>
      <p:pic>
        <p:nvPicPr>
          <p:cNvPr id="12" name="Imagen 11"/>
          <p:cNvPicPr>
            <a:picLocks noChangeAspect="1"/>
          </p:cNvPicPr>
          <p:nvPr/>
        </p:nvPicPr>
        <p:blipFill>
          <a:blip r:embed="rId2"/>
          <a:stretch>
            <a:fillRect/>
          </a:stretch>
        </p:blipFill>
        <p:spPr>
          <a:xfrm>
            <a:off x="7457280" y="3000564"/>
            <a:ext cx="9286875" cy="37939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3848556" y="696192"/>
            <a:ext cx="4800599" cy="4516259"/>
          </a:xfrm>
          <a:custGeom>
            <a:avLst/>
            <a:gdLst/>
            <a:ahLst/>
            <a:cxnLst/>
            <a:rect l="l" t="t" r="r" b="b"/>
            <a:pathLst>
              <a:path w="2513965" h="2613025">
                <a:moveTo>
                  <a:pt x="0" y="2613012"/>
                </a:moveTo>
                <a:lnTo>
                  <a:pt x="2513660" y="2613012"/>
                </a:lnTo>
              </a:path>
              <a:path w="2513965" h="2613025">
                <a:moveTo>
                  <a:pt x="2513660" y="0"/>
                </a:moveTo>
                <a:lnTo>
                  <a:pt x="0" y="0"/>
                </a:lnTo>
                <a:lnTo>
                  <a:pt x="0" y="2613012"/>
                </a:lnTo>
              </a:path>
            </a:pathLst>
          </a:custGeom>
          <a:ln w="12700">
            <a:solidFill>
              <a:srgbClr val="F5821F"/>
            </a:solidFill>
          </a:ln>
        </p:spPr>
        <p:txBody>
          <a:bodyPr wrap="square" lIns="0" tIns="0" rIns="0" bIns="0" rtlCol="0"/>
          <a:lstStyle/>
          <a:p>
            <a:endParaRPr/>
          </a:p>
        </p:txBody>
      </p:sp>
      <p:sp>
        <p:nvSpPr>
          <p:cNvPr id="4" name="object 4"/>
          <p:cNvSpPr/>
          <p:nvPr/>
        </p:nvSpPr>
        <p:spPr>
          <a:xfrm>
            <a:off x="13848556" y="6337300"/>
            <a:ext cx="4800600" cy="3470822"/>
          </a:xfrm>
          <a:custGeom>
            <a:avLst/>
            <a:gdLst/>
            <a:ahLst/>
            <a:cxnLst/>
            <a:rect l="l" t="t" r="r" b="b"/>
            <a:pathLst>
              <a:path w="2513965" h="2160270">
                <a:moveTo>
                  <a:pt x="0" y="2160016"/>
                </a:moveTo>
                <a:lnTo>
                  <a:pt x="2513660" y="2160016"/>
                </a:lnTo>
              </a:path>
              <a:path w="2513965" h="2160270">
                <a:moveTo>
                  <a:pt x="2513660" y="0"/>
                </a:moveTo>
                <a:lnTo>
                  <a:pt x="0" y="0"/>
                </a:lnTo>
                <a:lnTo>
                  <a:pt x="0" y="2160016"/>
                </a:lnTo>
              </a:path>
            </a:pathLst>
          </a:custGeom>
          <a:ln w="12700">
            <a:solidFill>
              <a:srgbClr val="F5821F"/>
            </a:solidFill>
          </a:ln>
        </p:spPr>
        <p:txBody>
          <a:bodyPr wrap="square" lIns="0" tIns="0" rIns="0" bIns="0" rtlCol="0"/>
          <a:lstStyle/>
          <a:p>
            <a:endParaRPr/>
          </a:p>
        </p:txBody>
      </p:sp>
      <p:sp>
        <p:nvSpPr>
          <p:cNvPr id="16" name="object 16"/>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20</a:t>
            </a:fld>
            <a:endParaRPr spc="10" dirty="0"/>
          </a:p>
        </p:txBody>
      </p:sp>
      <p:sp>
        <p:nvSpPr>
          <p:cNvPr id="8" name="object 8"/>
          <p:cNvSpPr txBox="1"/>
          <p:nvPr/>
        </p:nvSpPr>
        <p:spPr>
          <a:xfrm>
            <a:off x="14000956" y="860106"/>
            <a:ext cx="4648199" cy="4352345"/>
          </a:xfrm>
          <a:prstGeom prst="rect">
            <a:avLst/>
          </a:prstGeom>
        </p:spPr>
        <p:txBody>
          <a:bodyPr vert="horz" wrap="square" lIns="0" tIns="12700" rIns="0" bIns="0" rtlCol="0">
            <a:spAutoFit/>
          </a:bodyPr>
          <a:lstStyle/>
          <a:p>
            <a:pPr marL="12700">
              <a:spcBef>
                <a:spcPts val="100"/>
              </a:spcBef>
            </a:pPr>
            <a:r>
              <a:rPr b="1" spc="25" dirty="0">
                <a:solidFill>
                  <a:srgbClr val="F27900"/>
                </a:solidFill>
                <a:latin typeface="Arial" panose="020B0604020202020204" pitchFamily="34" charset="0"/>
                <a:cs typeface="Arial" panose="020B0604020202020204" pitchFamily="34" charset="0"/>
              </a:rPr>
              <a:t>Batería</a:t>
            </a:r>
            <a:r>
              <a:rPr b="1" spc="-30" dirty="0">
                <a:solidFill>
                  <a:srgbClr val="F27900"/>
                </a:solidFill>
                <a:latin typeface="Arial" panose="020B0604020202020204" pitchFamily="34" charset="0"/>
                <a:cs typeface="Arial" panose="020B0604020202020204" pitchFamily="34" charset="0"/>
              </a:rPr>
              <a:t> </a:t>
            </a:r>
            <a:r>
              <a:rPr b="1" spc="15" dirty="0">
                <a:solidFill>
                  <a:srgbClr val="F27900"/>
                </a:solidFill>
                <a:latin typeface="Arial" panose="020B0604020202020204" pitchFamily="34" charset="0"/>
                <a:cs typeface="Arial" panose="020B0604020202020204" pitchFamily="34" charset="0"/>
              </a:rPr>
              <a:t>de</a:t>
            </a:r>
            <a:r>
              <a:rPr b="1" spc="-30" dirty="0">
                <a:solidFill>
                  <a:srgbClr val="F27900"/>
                </a:solidFill>
                <a:latin typeface="Arial" panose="020B0604020202020204" pitchFamily="34" charset="0"/>
                <a:cs typeface="Arial" panose="020B0604020202020204" pitchFamily="34" charset="0"/>
              </a:rPr>
              <a:t> </a:t>
            </a:r>
            <a:r>
              <a:rPr b="1" spc="5" dirty="0">
                <a:solidFill>
                  <a:srgbClr val="F27900"/>
                </a:solidFill>
                <a:latin typeface="Arial" panose="020B0604020202020204" pitchFamily="34" charset="0"/>
                <a:cs typeface="Arial" panose="020B0604020202020204" pitchFamily="34" charset="0"/>
              </a:rPr>
              <a:t>condensadores</a:t>
            </a:r>
            <a:endParaRPr b="1" dirty="0">
              <a:latin typeface="Arial" panose="020B0604020202020204" pitchFamily="34" charset="0"/>
              <a:cs typeface="Arial" panose="020B0604020202020204" pitchFamily="34" charset="0"/>
            </a:endParaRPr>
          </a:p>
          <a:p>
            <a:pPr marL="12700">
              <a:spcBef>
                <a:spcPts val="570"/>
              </a:spcBef>
            </a:pPr>
            <a:r>
              <a:rPr b="1" spc="5" dirty="0">
                <a:solidFill>
                  <a:srgbClr val="001F40"/>
                </a:solidFill>
                <a:latin typeface="Arial" panose="020B0604020202020204" pitchFamily="34" charset="0"/>
                <a:cs typeface="Arial" panose="020B0604020202020204" pitchFamily="34" charset="0"/>
              </a:rPr>
              <a:t>Tensión</a:t>
            </a:r>
            <a:r>
              <a:rPr b="1" spc="-2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nominal:</a:t>
            </a:r>
            <a:r>
              <a:rPr b="1" spc="-2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400</a:t>
            </a:r>
            <a:r>
              <a:rPr b="1" spc="-2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V</a:t>
            </a:r>
            <a:endParaRPr b="1" dirty="0">
              <a:latin typeface="Arial" panose="020B0604020202020204" pitchFamily="34" charset="0"/>
              <a:cs typeface="Arial" panose="020B0604020202020204" pitchFamily="34" charset="0"/>
            </a:endParaRPr>
          </a:p>
          <a:p>
            <a:pPr marL="73025" indent="-60960">
              <a:spcBef>
                <a:spcPts val="869"/>
              </a:spcBef>
              <a:buChar char="•"/>
              <a:tabLst>
                <a:tab pos="73660" algn="l"/>
              </a:tabLst>
            </a:pPr>
            <a:r>
              <a:rPr b="1" spc="10" dirty="0">
                <a:solidFill>
                  <a:srgbClr val="001F40"/>
                </a:solidFill>
                <a:latin typeface="Arial" panose="020B0604020202020204" pitchFamily="34" charset="0"/>
                <a:cs typeface="Arial" panose="020B0604020202020204" pitchFamily="34" charset="0"/>
              </a:rPr>
              <a:t>Potencia</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300</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kvar</a:t>
            </a:r>
            <a:endParaRPr b="1" dirty="0">
              <a:latin typeface="Arial" panose="020B0604020202020204" pitchFamily="34" charset="0"/>
              <a:cs typeface="Arial" panose="020B0604020202020204" pitchFamily="34" charset="0"/>
            </a:endParaRPr>
          </a:p>
          <a:p>
            <a:pPr marL="77470" marR="5080" indent="-77470">
              <a:lnSpc>
                <a:spcPct val="156200"/>
              </a:lnSpc>
              <a:spcBef>
                <a:spcPts val="10"/>
              </a:spcBef>
              <a:buChar char="•"/>
              <a:tabLst>
                <a:tab pos="77470" algn="l"/>
              </a:tabLst>
            </a:pPr>
            <a:r>
              <a:rPr b="1" spc="10" dirty="0">
                <a:solidFill>
                  <a:srgbClr val="001F40"/>
                </a:solidFill>
                <a:latin typeface="Arial" panose="020B0604020202020204" pitchFamily="34" charset="0"/>
                <a:cs typeface="Arial" panose="020B0604020202020204" pitchFamily="34" charset="0"/>
              </a:rPr>
              <a:t>Reactor</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desafinado:</a:t>
            </a:r>
            <a:r>
              <a:rPr b="1" spc="-10" dirty="0">
                <a:solidFill>
                  <a:srgbClr val="001F40"/>
                </a:solidFill>
                <a:latin typeface="Arial" panose="020B0604020202020204" pitchFamily="34" charset="0"/>
                <a:cs typeface="Arial" panose="020B0604020202020204" pitchFamily="34" charset="0"/>
              </a:rPr>
              <a:t> </a:t>
            </a:r>
            <a:r>
              <a:rPr b="1" spc="35" dirty="0" err="1">
                <a:solidFill>
                  <a:srgbClr val="001F40"/>
                </a:solidFill>
                <a:latin typeface="Arial" panose="020B0604020202020204" pitchFamily="34" charset="0"/>
                <a:cs typeface="Arial" panose="020B0604020202020204" pitchFamily="34" charset="0"/>
              </a:rPr>
              <a:t>requerido</a:t>
            </a:r>
            <a:r>
              <a:rPr b="1" spc="-10" dirty="0">
                <a:solidFill>
                  <a:srgbClr val="001F40"/>
                </a:solidFill>
                <a:latin typeface="Arial" panose="020B0604020202020204" pitchFamily="34" charset="0"/>
                <a:cs typeface="Arial" panose="020B0604020202020204" pitchFamily="34" charset="0"/>
              </a:rPr>
              <a:t> </a:t>
            </a:r>
            <a:r>
              <a:rPr b="1" spc="20" dirty="0" smtClean="0">
                <a:solidFill>
                  <a:srgbClr val="001F40"/>
                </a:solidFill>
                <a:latin typeface="Arial" panose="020B0604020202020204" pitchFamily="34" charset="0"/>
                <a:cs typeface="Arial" panose="020B0604020202020204" pitchFamily="34" charset="0"/>
              </a:rPr>
              <a:t>con</a:t>
            </a:r>
            <a:r>
              <a:rPr lang="es-ES" b="1" spc="20" dirty="0" smtClean="0">
                <a:solidFill>
                  <a:srgbClr val="001F40"/>
                </a:solidFill>
                <a:latin typeface="Arial" panose="020B0604020202020204" pitchFamily="34" charset="0"/>
                <a:cs typeface="Arial" panose="020B0604020202020204" pitchFamily="34" charset="0"/>
              </a:rPr>
              <a:t> </a:t>
            </a:r>
            <a:r>
              <a:rPr b="1" spc="35" dirty="0" smtClean="0">
                <a:solidFill>
                  <a:srgbClr val="001F40"/>
                </a:solidFill>
                <a:latin typeface="Arial" panose="020B0604020202020204" pitchFamily="34" charset="0"/>
                <a:cs typeface="Arial" panose="020B0604020202020204" pitchFamily="34" charset="0"/>
              </a:rPr>
              <a:t>red</a:t>
            </a:r>
            <a:r>
              <a:rPr b="1" spc="-10" dirty="0" smtClean="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contaminada</a:t>
            </a:r>
            <a:endParaRPr b="1" dirty="0">
              <a:latin typeface="Arial" panose="020B0604020202020204" pitchFamily="34" charset="0"/>
              <a:cs typeface="Arial" panose="020B0604020202020204" pitchFamily="34" charset="0"/>
            </a:endParaRPr>
          </a:p>
          <a:p>
            <a:pPr marL="85090" indent="-73025">
              <a:spcBef>
                <a:spcPts val="440"/>
              </a:spcBef>
              <a:buChar char="•"/>
              <a:tabLst>
                <a:tab pos="85725" algn="l"/>
              </a:tabLst>
            </a:pPr>
            <a:r>
              <a:rPr b="1" spc="25" dirty="0">
                <a:solidFill>
                  <a:srgbClr val="001F40"/>
                </a:solidFill>
                <a:latin typeface="Arial" panose="020B0604020202020204" pitchFamily="34" charset="0"/>
                <a:cs typeface="Arial" panose="020B0604020202020204" pitchFamily="34" charset="0"/>
              </a:rPr>
              <a:t>Grado</a:t>
            </a:r>
            <a:r>
              <a:rPr b="1" spc="-4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de</a:t>
            </a:r>
            <a:r>
              <a:rPr b="1" spc="-4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protección:</a:t>
            </a:r>
            <a:r>
              <a:rPr b="1" spc="-4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IP31</a:t>
            </a:r>
            <a:endParaRPr b="1" dirty="0">
              <a:latin typeface="Arial" panose="020B0604020202020204" pitchFamily="34" charset="0"/>
              <a:cs typeface="Arial" panose="020B0604020202020204" pitchFamily="34" charset="0"/>
            </a:endParaRPr>
          </a:p>
          <a:p>
            <a:pPr marL="76835" indent="-64769">
              <a:spcBef>
                <a:spcPts val="520"/>
              </a:spcBef>
              <a:buChar char="•"/>
              <a:tabLst>
                <a:tab pos="77470" algn="l"/>
              </a:tabLst>
            </a:pPr>
            <a:r>
              <a:rPr b="1" spc="10" dirty="0">
                <a:solidFill>
                  <a:srgbClr val="001F40"/>
                </a:solidFill>
                <a:latin typeface="Arial" panose="020B0604020202020204" pitchFamily="34" charset="0"/>
                <a:cs typeface="Arial" panose="020B0604020202020204" pitchFamily="34" charset="0"/>
              </a:rPr>
              <a:t>Estándar:</a:t>
            </a:r>
            <a:r>
              <a:rPr b="1" spc="-15" dirty="0">
                <a:solidFill>
                  <a:srgbClr val="001F40"/>
                </a:solidFill>
                <a:latin typeface="Arial" panose="020B0604020202020204" pitchFamily="34" charset="0"/>
                <a:cs typeface="Arial" panose="020B0604020202020204" pitchFamily="34" charset="0"/>
              </a:rPr>
              <a:t> </a:t>
            </a:r>
            <a:r>
              <a:rPr b="1" spc="-40" dirty="0">
                <a:solidFill>
                  <a:srgbClr val="001F40"/>
                </a:solidFill>
                <a:latin typeface="Arial" panose="020B0604020202020204" pitchFamily="34" charset="0"/>
                <a:cs typeface="Arial" panose="020B0604020202020204" pitchFamily="34" charset="0"/>
              </a:rPr>
              <a:t>IEC</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61921</a:t>
            </a:r>
            <a:r>
              <a:rPr b="1" spc="-1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y</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61439</a:t>
            </a:r>
            <a:endParaRPr b="1" dirty="0">
              <a:latin typeface="Arial" panose="020B0604020202020204" pitchFamily="34" charset="0"/>
              <a:cs typeface="Arial" panose="020B0604020202020204" pitchFamily="34" charset="0"/>
            </a:endParaRPr>
          </a:p>
          <a:p>
            <a:pPr marL="12700">
              <a:spcBef>
                <a:spcPts val="540"/>
              </a:spcBef>
            </a:pPr>
            <a:r>
              <a:rPr b="1" dirty="0">
                <a:solidFill>
                  <a:srgbClr val="001F40"/>
                </a:solidFill>
                <a:latin typeface="Arial" panose="020B0604020202020204" pitchFamily="34" charset="0"/>
                <a:cs typeface="Arial" panose="020B0604020202020204" pitchFamily="34" charset="0"/>
              </a:rPr>
              <a:t>Funciones</a:t>
            </a:r>
            <a:r>
              <a:rPr b="1" spc="-3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del</a:t>
            </a:r>
            <a:r>
              <a:rPr b="1" spc="-2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controlador</a:t>
            </a:r>
            <a:r>
              <a:rPr b="1" spc="-30" dirty="0">
                <a:solidFill>
                  <a:srgbClr val="001F40"/>
                </a:solidFill>
                <a:latin typeface="Arial" panose="020B0604020202020204" pitchFamily="34" charset="0"/>
                <a:cs typeface="Arial" panose="020B0604020202020204" pitchFamily="34" charset="0"/>
              </a:rPr>
              <a:t> </a:t>
            </a:r>
            <a:r>
              <a:rPr b="1" spc="-45" dirty="0">
                <a:solidFill>
                  <a:srgbClr val="001F40"/>
                </a:solidFill>
                <a:latin typeface="Arial" panose="020B0604020202020204" pitchFamily="34" charset="0"/>
                <a:cs typeface="Arial" panose="020B0604020202020204" pitchFamily="34" charset="0"/>
              </a:rPr>
              <a:t>PF</a:t>
            </a:r>
            <a:endParaRPr b="1" dirty="0">
              <a:latin typeface="Arial" panose="020B0604020202020204" pitchFamily="34" charset="0"/>
              <a:cs typeface="Arial" panose="020B0604020202020204" pitchFamily="34" charset="0"/>
            </a:endParaRPr>
          </a:p>
          <a:p>
            <a:pPr marL="73025" indent="-60960">
              <a:spcBef>
                <a:spcPts val="875"/>
              </a:spcBef>
              <a:buChar char="•"/>
              <a:tabLst>
                <a:tab pos="73660" algn="l"/>
              </a:tabLst>
            </a:pPr>
            <a:r>
              <a:rPr b="1" spc="20" dirty="0">
                <a:solidFill>
                  <a:srgbClr val="001F40"/>
                </a:solidFill>
                <a:latin typeface="Arial" panose="020B0604020202020204" pitchFamily="34" charset="0"/>
                <a:cs typeface="Arial" panose="020B0604020202020204" pitchFamily="34" charset="0"/>
              </a:rPr>
              <a:t>Alarma</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temperatura</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alta</a:t>
            </a:r>
            <a:endParaRPr b="1" dirty="0">
              <a:latin typeface="Arial" panose="020B0604020202020204" pitchFamily="34" charset="0"/>
              <a:cs typeface="Arial" panose="020B0604020202020204" pitchFamily="34" charset="0"/>
            </a:endParaRPr>
          </a:p>
          <a:p>
            <a:pPr marL="69215" indent="-57150">
              <a:spcBef>
                <a:spcPts val="650"/>
              </a:spcBef>
              <a:buChar char="•"/>
              <a:tabLst>
                <a:tab pos="69850" algn="l"/>
              </a:tabLst>
            </a:pPr>
            <a:r>
              <a:rPr b="1" spc="20" dirty="0">
                <a:solidFill>
                  <a:srgbClr val="001F40"/>
                </a:solidFill>
                <a:latin typeface="Arial" panose="020B0604020202020204" pitchFamily="34" charset="0"/>
                <a:cs typeface="Arial" panose="020B0604020202020204" pitchFamily="34" charset="0"/>
              </a:rPr>
              <a:t>Alarma</a:t>
            </a:r>
            <a:r>
              <a:rPr b="1" spc="-2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armónicos</a:t>
            </a:r>
            <a:r>
              <a:rPr b="1" spc="-2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altos</a:t>
            </a:r>
            <a:endParaRPr b="1" dirty="0">
              <a:latin typeface="Arial" panose="020B0604020202020204" pitchFamily="34" charset="0"/>
              <a:cs typeface="Arial" panose="020B0604020202020204" pitchFamily="34" charset="0"/>
            </a:endParaRPr>
          </a:p>
          <a:p>
            <a:pPr marL="76835" indent="-64769">
              <a:spcBef>
                <a:spcPts val="560"/>
              </a:spcBef>
              <a:buChar char="•"/>
              <a:tabLst>
                <a:tab pos="77470" algn="l"/>
              </a:tabLst>
            </a:pPr>
            <a:r>
              <a:rPr b="1" dirty="0">
                <a:solidFill>
                  <a:srgbClr val="001F40"/>
                </a:solidFill>
                <a:latin typeface="Arial" panose="020B0604020202020204" pitchFamily="34" charset="0"/>
                <a:cs typeface="Arial" panose="020B0604020202020204" pitchFamily="34" charset="0"/>
              </a:rPr>
              <a:t>Secuencia</a:t>
            </a:r>
            <a:r>
              <a:rPr b="1" spc="-2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automática</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70" dirty="0">
                <a:solidFill>
                  <a:srgbClr val="001F40"/>
                </a:solidFill>
                <a:latin typeface="Arial" panose="020B0604020202020204" pitchFamily="34" charset="0"/>
                <a:cs typeface="Arial" panose="020B0604020202020204" pitchFamily="34" charset="0"/>
              </a:rPr>
              <a:t>PFC</a:t>
            </a:r>
            <a:endParaRPr b="1" dirty="0">
              <a:latin typeface="Arial" panose="020B0604020202020204" pitchFamily="34" charset="0"/>
              <a:cs typeface="Arial" panose="020B0604020202020204" pitchFamily="34" charset="0"/>
            </a:endParaRPr>
          </a:p>
          <a:p>
            <a:pPr marL="88900" indent="-76835">
              <a:spcBef>
                <a:spcPts val="390"/>
              </a:spcBef>
              <a:buChar char="•"/>
              <a:tabLst>
                <a:tab pos="89535" algn="l"/>
              </a:tabLst>
            </a:pPr>
            <a:r>
              <a:rPr b="1" spc="40" dirty="0">
                <a:solidFill>
                  <a:srgbClr val="001F40"/>
                </a:solidFill>
                <a:latin typeface="Arial" panose="020B0604020202020204" pitchFamily="34" charset="0"/>
                <a:cs typeface="Arial" panose="020B0604020202020204" pitchFamily="34" charset="0"/>
              </a:rPr>
              <a:t>Modbus</a:t>
            </a:r>
            <a:r>
              <a:rPr b="1" spc="-40" dirty="0">
                <a:solidFill>
                  <a:srgbClr val="001F40"/>
                </a:solidFill>
                <a:latin typeface="Arial" panose="020B0604020202020204" pitchFamily="34" charset="0"/>
                <a:cs typeface="Arial" panose="020B0604020202020204" pitchFamily="34" charset="0"/>
              </a:rPr>
              <a:t> </a:t>
            </a:r>
            <a:r>
              <a:rPr b="1" spc="-50" dirty="0">
                <a:solidFill>
                  <a:srgbClr val="001F40"/>
                </a:solidFill>
                <a:latin typeface="Arial" panose="020B0604020202020204" pitchFamily="34" charset="0"/>
                <a:cs typeface="Arial" panose="020B0604020202020204" pitchFamily="34" charset="0"/>
              </a:rPr>
              <a:t>RTU</a:t>
            </a:r>
            <a:endParaRPr b="1" dirty="0">
              <a:latin typeface="Arial" panose="020B0604020202020204" pitchFamily="34" charset="0"/>
              <a:cs typeface="Arial" panose="020B0604020202020204" pitchFamily="34" charset="0"/>
            </a:endParaRPr>
          </a:p>
        </p:txBody>
      </p:sp>
      <p:sp>
        <p:nvSpPr>
          <p:cNvPr id="12" name="object 12"/>
          <p:cNvSpPr txBox="1"/>
          <p:nvPr/>
        </p:nvSpPr>
        <p:spPr>
          <a:xfrm>
            <a:off x="14153356" y="6337300"/>
            <a:ext cx="4495800" cy="3470822"/>
          </a:xfrm>
          <a:prstGeom prst="rect">
            <a:avLst/>
          </a:prstGeom>
        </p:spPr>
        <p:txBody>
          <a:bodyPr vert="horz" wrap="square" lIns="0" tIns="84455" rIns="0" bIns="0" rtlCol="0">
            <a:spAutoFit/>
          </a:bodyPr>
          <a:lstStyle/>
          <a:p>
            <a:pPr marL="12700">
              <a:spcBef>
                <a:spcPts val="665"/>
              </a:spcBef>
            </a:pPr>
            <a:r>
              <a:rPr b="1" spc="30" dirty="0">
                <a:solidFill>
                  <a:srgbClr val="F27900"/>
                </a:solidFill>
                <a:latin typeface="Arial" panose="020B0604020202020204" pitchFamily="34" charset="0"/>
                <a:cs typeface="Arial" panose="020B0604020202020204" pitchFamily="34" charset="0"/>
              </a:rPr>
              <a:t>Filtro</a:t>
            </a:r>
            <a:r>
              <a:rPr b="1" spc="-50" dirty="0">
                <a:solidFill>
                  <a:srgbClr val="F27900"/>
                </a:solidFill>
                <a:latin typeface="Arial" panose="020B0604020202020204" pitchFamily="34" charset="0"/>
                <a:cs typeface="Arial" panose="020B0604020202020204" pitchFamily="34" charset="0"/>
              </a:rPr>
              <a:t> </a:t>
            </a:r>
            <a:r>
              <a:rPr b="1" spc="35" dirty="0">
                <a:solidFill>
                  <a:srgbClr val="F27900"/>
                </a:solidFill>
                <a:latin typeface="Arial" panose="020B0604020202020204" pitchFamily="34" charset="0"/>
                <a:cs typeface="Arial" panose="020B0604020202020204" pitchFamily="34" charset="0"/>
              </a:rPr>
              <a:t>armónico</a:t>
            </a:r>
            <a:r>
              <a:rPr b="1" spc="-45" dirty="0">
                <a:solidFill>
                  <a:srgbClr val="F27900"/>
                </a:solidFill>
                <a:latin typeface="Arial" panose="020B0604020202020204" pitchFamily="34" charset="0"/>
                <a:cs typeface="Arial" panose="020B0604020202020204" pitchFamily="34" charset="0"/>
              </a:rPr>
              <a:t> </a:t>
            </a:r>
            <a:r>
              <a:rPr b="1" spc="25" dirty="0">
                <a:solidFill>
                  <a:srgbClr val="F27900"/>
                </a:solidFill>
                <a:latin typeface="Arial" panose="020B0604020202020204" pitchFamily="34" charset="0"/>
                <a:cs typeface="Arial" panose="020B0604020202020204" pitchFamily="34" charset="0"/>
              </a:rPr>
              <a:t>activo</a:t>
            </a:r>
            <a:endParaRPr b="1" dirty="0">
              <a:latin typeface="Arial" panose="020B0604020202020204" pitchFamily="34" charset="0"/>
              <a:cs typeface="Arial" panose="020B0604020202020204" pitchFamily="34" charset="0"/>
            </a:endParaRPr>
          </a:p>
          <a:p>
            <a:pPr marL="81280" indent="-69215">
              <a:spcBef>
                <a:spcPts val="420"/>
              </a:spcBef>
              <a:buChar char="•"/>
              <a:tabLst>
                <a:tab pos="81915" algn="l"/>
              </a:tabLst>
            </a:pPr>
            <a:r>
              <a:rPr b="1" spc="15" dirty="0">
                <a:solidFill>
                  <a:srgbClr val="001F40"/>
                </a:solidFill>
                <a:latin typeface="Arial" panose="020B0604020202020204" pitchFamily="34" charset="0"/>
                <a:cs typeface="Arial" panose="020B0604020202020204" pitchFamily="34" charset="0"/>
              </a:rPr>
              <a:t>Tensión</a:t>
            </a:r>
            <a:r>
              <a:rPr b="1" spc="-25" dirty="0">
                <a:solidFill>
                  <a:srgbClr val="001F40"/>
                </a:solidFill>
                <a:latin typeface="Arial" panose="020B0604020202020204" pitchFamily="34" charset="0"/>
                <a:cs typeface="Arial" panose="020B0604020202020204" pitchFamily="34" charset="0"/>
              </a:rPr>
              <a:t> </a:t>
            </a:r>
            <a:r>
              <a:rPr b="1" spc="35" dirty="0">
                <a:solidFill>
                  <a:srgbClr val="001F40"/>
                </a:solidFill>
                <a:latin typeface="Arial" panose="020B0604020202020204" pitchFamily="34" charset="0"/>
                <a:cs typeface="Arial" panose="020B0604020202020204" pitchFamily="34" charset="0"/>
              </a:rPr>
              <a:t>nominal:</a:t>
            </a:r>
            <a:r>
              <a:rPr b="1" spc="-2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400</a:t>
            </a:r>
            <a:r>
              <a:rPr b="1" spc="-20" dirty="0">
                <a:solidFill>
                  <a:srgbClr val="001F40"/>
                </a:solidFill>
                <a:latin typeface="Arial" panose="020B0604020202020204" pitchFamily="34" charset="0"/>
                <a:cs typeface="Arial" panose="020B0604020202020204" pitchFamily="34" charset="0"/>
              </a:rPr>
              <a:t> </a:t>
            </a:r>
            <a:r>
              <a:rPr b="1" spc="-60" dirty="0">
                <a:solidFill>
                  <a:srgbClr val="001F40"/>
                </a:solidFill>
                <a:latin typeface="Arial" panose="020B0604020202020204" pitchFamily="34" charset="0"/>
                <a:cs typeface="Arial" panose="020B0604020202020204" pitchFamily="34" charset="0"/>
              </a:rPr>
              <a:t>V</a:t>
            </a:r>
            <a:endParaRPr b="1" dirty="0">
              <a:latin typeface="Arial" panose="020B0604020202020204" pitchFamily="34" charset="0"/>
              <a:cs typeface="Arial" panose="020B0604020202020204" pitchFamily="34" charset="0"/>
            </a:endParaRPr>
          </a:p>
          <a:p>
            <a:pPr marL="73025" indent="-60960">
              <a:spcBef>
                <a:spcPts val="580"/>
              </a:spcBef>
              <a:buChar char="•"/>
              <a:tabLst>
                <a:tab pos="73660" algn="l"/>
              </a:tabLst>
            </a:pPr>
            <a:r>
              <a:rPr b="1" spc="25" dirty="0">
                <a:solidFill>
                  <a:srgbClr val="001F40"/>
                </a:solidFill>
                <a:latin typeface="Arial" panose="020B0604020202020204" pitchFamily="34" charset="0"/>
                <a:cs typeface="Arial" panose="020B0604020202020204" pitchFamily="34" charset="0"/>
              </a:rPr>
              <a:t>Corriente</a:t>
            </a:r>
            <a:r>
              <a:rPr b="1" spc="-2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2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300</a:t>
            </a:r>
            <a:r>
              <a:rPr b="1" spc="-2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A</a:t>
            </a:r>
            <a:endParaRPr b="1" dirty="0">
              <a:latin typeface="Arial" panose="020B0604020202020204" pitchFamily="34" charset="0"/>
              <a:cs typeface="Arial" panose="020B0604020202020204" pitchFamily="34" charset="0"/>
            </a:endParaRPr>
          </a:p>
          <a:p>
            <a:pPr marL="76835" indent="-64769">
              <a:spcBef>
                <a:spcPts val="550"/>
              </a:spcBef>
              <a:buChar char="•"/>
              <a:tabLst>
                <a:tab pos="77470" algn="l"/>
              </a:tabLst>
            </a:pPr>
            <a:r>
              <a:rPr b="1" spc="5" dirty="0">
                <a:solidFill>
                  <a:srgbClr val="001F40"/>
                </a:solidFill>
                <a:latin typeface="Arial" panose="020B0604020202020204" pitchFamily="34" charset="0"/>
                <a:cs typeface="Arial" panose="020B0604020202020204" pitchFamily="34" charset="0"/>
              </a:rPr>
              <a:t>Frecuencia</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nominal:</a:t>
            </a:r>
            <a:r>
              <a:rPr b="1" spc="-1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50/60</a:t>
            </a:r>
            <a:r>
              <a:rPr b="1" spc="-1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Hz</a:t>
            </a:r>
            <a:endParaRPr b="1" dirty="0">
              <a:latin typeface="Arial" panose="020B0604020202020204" pitchFamily="34" charset="0"/>
              <a:cs typeface="Arial" panose="020B0604020202020204" pitchFamily="34" charset="0"/>
            </a:endParaRPr>
          </a:p>
          <a:p>
            <a:pPr marL="64769" indent="-52705">
              <a:spcBef>
                <a:spcPts val="690"/>
              </a:spcBef>
              <a:buChar char="•"/>
              <a:tabLst>
                <a:tab pos="65405" algn="l"/>
              </a:tabLst>
            </a:pPr>
            <a:r>
              <a:rPr b="1" spc="30" dirty="0">
                <a:solidFill>
                  <a:srgbClr val="001F40"/>
                </a:solidFill>
                <a:latin typeface="Arial" panose="020B0604020202020204" pitchFamily="34" charset="0"/>
                <a:cs typeface="Arial" panose="020B0604020202020204" pitchFamily="34" charset="0"/>
              </a:rPr>
              <a:t>Módulo</a:t>
            </a:r>
            <a:r>
              <a:rPr b="1" spc="-1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potencia:</a:t>
            </a:r>
            <a:r>
              <a:rPr b="1" spc="-10" dirty="0">
                <a:solidFill>
                  <a:srgbClr val="001F40"/>
                </a:solidFill>
                <a:latin typeface="Arial" panose="020B0604020202020204" pitchFamily="34" charset="0"/>
                <a:cs typeface="Arial" panose="020B0604020202020204" pitchFamily="34" charset="0"/>
              </a:rPr>
              <a:t> IGBT</a:t>
            </a:r>
            <a:r>
              <a:rPr b="1" spc="-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3</a:t>
            </a:r>
            <a:r>
              <a:rPr b="1" spc="-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niveles</a:t>
            </a:r>
            <a:endParaRPr b="1" dirty="0">
              <a:latin typeface="Arial" panose="020B0604020202020204" pitchFamily="34" charset="0"/>
              <a:cs typeface="Arial" panose="020B0604020202020204" pitchFamily="34" charset="0"/>
            </a:endParaRPr>
          </a:p>
          <a:p>
            <a:pPr marL="81280" indent="-69215">
              <a:spcBef>
                <a:spcPts val="520"/>
              </a:spcBef>
              <a:buChar char="•"/>
              <a:tabLst>
                <a:tab pos="81915" algn="l"/>
              </a:tabLst>
            </a:pPr>
            <a:r>
              <a:rPr b="1" spc="10" dirty="0">
                <a:solidFill>
                  <a:srgbClr val="001F40"/>
                </a:solidFill>
                <a:latin typeface="Arial" panose="020B0604020202020204" pitchFamily="34" charset="0"/>
                <a:cs typeface="Arial" panose="020B0604020202020204" pitchFamily="34" charset="0"/>
              </a:rPr>
              <a:t>Rango</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armónico:</a:t>
            </a:r>
            <a:r>
              <a:rPr b="1" spc="-15"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hasta</a:t>
            </a:r>
            <a:r>
              <a:rPr b="1" spc="-15"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el</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51</a:t>
            </a:r>
            <a:endParaRPr b="1" dirty="0">
              <a:latin typeface="Arial" panose="020B0604020202020204" pitchFamily="34" charset="0"/>
              <a:cs typeface="Arial" panose="020B0604020202020204" pitchFamily="34" charset="0"/>
            </a:endParaRPr>
          </a:p>
          <a:p>
            <a:pPr marL="73025" indent="-60960">
              <a:spcBef>
                <a:spcPts val="580"/>
              </a:spcBef>
              <a:buChar char="•"/>
              <a:tabLst>
                <a:tab pos="73660" algn="l"/>
              </a:tabLst>
            </a:pPr>
            <a:r>
              <a:rPr b="1" spc="20" dirty="0">
                <a:solidFill>
                  <a:srgbClr val="001F40"/>
                </a:solidFill>
                <a:latin typeface="Arial" panose="020B0604020202020204" pitchFamily="34" charset="0"/>
                <a:cs typeface="Arial" panose="020B0604020202020204" pitchFamily="34" charset="0"/>
              </a:rPr>
              <a:t>Tiempo</a:t>
            </a:r>
            <a:r>
              <a:rPr b="1" spc="-1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0" dirty="0">
                <a:solidFill>
                  <a:srgbClr val="001F40"/>
                </a:solidFill>
                <a:latin typeface="Arial" panose="020B0604020202020204" pitchFamily="34" charset="0"/>
                <a:cs typeface="Arial" panose="020B0604020202020204" pitchFamily="34" charset="0"/>
              </a:rPr>
              <a:t> </a:t>
            </a:r>
            <a:r>
              <a:rPr b="1" spc="15" dirty="0">
                <a:solidFill>
                  <a:srgbClr val="001F40"/>
                </a:solidFill>
                <a:latin typeface="Arial" panose="020B0604020202020204" pitchFamily="34" charset="0"/>
                <a:cs typeface="Arial" panose="020B0604020202020204" pitchFamily="34" charset="0"/>
              </a:rPr>
              <a:t>corrección:</a:t>
            </a:r>
            <a:r>
              <a:rPr b="1" spc="-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&lt; </a:t>
            </a:r>
            <a:r>
              <a:rPr b="1" spc="10" dirty="0">
                <a:solidFill>
                  <a:srgbClr val="001F40"/>
                </a:solidFill>
                <a:latin typeface="Arial" panose="020B0604020202020204" pitchFamily="34" charset="0"/>
                <a:cs typeface="Arial" panose="020B0604020202020204" pitchFamily="34" charset="0"/>
              </a:rPr>
              <a:t>2</a:t>
            </a:r>
            <a:r>
              <a:rPr b="1" spc="-5"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ciclos</a:t>
            </a:r>
            <a:endParaRPr b="1" dirty="0">
              <a:latin typeface="Arial" panose="020B0604020202020204" pitchFamily="34" charset="0"/>
              <a:cs typeface="Arial" panose="020B0604020202020204" pitchFamily="34" charset="0"/>
            </a:endParaRPr>
          </a:p>
          <a:p>
            <a:pPr marL="76835" indent="-64769">
              <a:spcBef>
                <a:spcPts val="550"/>
              </a:spcBef>
              <a:buChar char="•"/>
              <a:tabLst>
                <a:tab pos="77470" algn="l"/>
              </a:tabLst>
            </a:pPr>
            <a:r>
              <a:rPr b="1" spc="10" dirty="0">
                <a:solidFill>
                  <a:srgbClr val="001F40"/>
                </a:solidFill>
                <a:latin typeface="Arial" panose="020B0604020202020204" pitchFamily="34" charset="0"/>
                <a:cs typeface="Arial" panose="020B0604020202020204" pitchFamily="34" charset="0"/>
              </a:rPr>
              <a:t>Sistema</a:t>
            </a:r>
            <a:r>
              <a:rPr b="1" spc="-15"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de</a:t>
            </a:r>
            <a:r>
              <a:rPr b="1" spc="-15"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control:</a:t>
            </a:r>
            <a:r>
              <a:rPr b="1" spc="-15" dirty="0">
                <a:solidFill>
                  <a:srgbClr val="001F40"/>
                </a:solidFill>
                <a:latin typeface="Arial" panose="020B0604020202020204" pitchFamily="34" charset="0"/>
                <a:cs typeface="Arial" panose="020B0604020202020204" pitchFamily="34" charset="0"/>
              </a:rPr>
              <a:t> </a:t>
            </a:r>
            <a:r>
              <a:rPr b="1" spc="10" dirty="0">
                <a:solidFill>
                  <a:srgbClr val="001F40"/>
                </a:solidFill>
                <a:latin typeface="Arial" panose="020B0604020202020204" pitchFamily="34" charset="0"/>
                <a:cs typeface="Arial" panose="020B0604020202020204" pitchFamily="34" charset="0"/>
              </a:rPr>
              <a:t>lazo</a:t>
            </a:r>
            <a:r>
              <a:rPr b="1" spc="-10" dirty="0">
                <a:solidFill>
                  <a:srgbClr val="001F40"/>
                </a:solidFill>
                <a:latin typeface="Arial" panose="020B0604020202020204" pitchFamily="34" charset="0"/>
                <a:cs typeface="Arial" panose="020B0604020202020204" pitchFamily="34" charset="0"/>
              </a:rPr>
              <a:t> </a:t>
            </a:r>
            <a:r>
              <a:rPr b="1" spc="25" dirty="0">
                <a:solidFill>
                  <a:srgbClr val="001F40"/>
                </a:solidFill>
                <a:latin typeface="Arial" panose="020B0604020202020204" pitchFamily="34" charset="0"/>
                <a:cs typeface="Arial" panose="020B0604020202020204" pitchFamily="34" charset="0"/>
              </a:rPr>
              <a:t>cerrado</a:t>
            </a:r>
            <a:endParaRPr b="1" dirty="0">
              <a:latin typeface="Arial" panose="020B0604020202020204" pitchFamily="34" charset="0"/>
              <a:cs typeface="Arial" panose="020B0604020202020204" pitchFamily="34" charset="0"/>
            </a:endParaRPr>
          </a:p>
          <a:p>
            <a:pPr marL="85090" indent="-73025">
              <a:spcBef>
                <a:spcPts val="440"/>
              </a:spcBef>
              <a:buChar char="•"/>
              <a:tabLst>
                <a:tab pos="85725" algn="l"/>
              </a:tabLst>
            </a:pPr>
            <a:r>
              <a:rPr b="1" spc="25" dirty="0">
                <a:solidFill>
                  <a:srgbClr val="001F40"/>
                </a:solidFill>
                <a:latin typeface="Arial" panose="020B0604020202020204" pitchFamily="34" charset="0"/>
                <a:cs typeface="Arial" panose="020B0604020202020204" pitchFamily="34" charset="0"/>
              </a:rPr>
              <a:t>Grado</a:t>
            </a:r>
            <a:r>
              <a:rPr b="1" spc="-3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de</a:t>
            </a:r>
            <a:r>
              <a:rPr b="1" spc="-30" dirty="0">
                <a:solidFill>
                  <a:srgbClr val="001F40"/>
                </a:solidFill>
                <a:latin typeface="Arial" panose="020B0604020202020204" pitchFamily="34" charset="0"/>
                <a:cs typeface="Arial" panose="020B0604020202020204" pitchFamily="34" charset="0"/>
              </a:rPr>
              <a:t> </a:t>
            </a:r>
            <a:r>
              <a:rPr b="1" spc="30" dirty="0">
                <a:solidFill>
                  <a:srgbClr val="001F40"/>
                </a:solidFill>
                <a:latin typeface="Arial" panose="020B0604020202020204" pitchFamily="34" charset="0"/>
                <a:cs typeface="Arial" panose="020B0604020202020204" pitchFamily="34" charset="0"/>
              </a:rPr>
              <a:t>protección:</a:t>
            </a:r>
            <a:r>
              <a:rPr b="1" spc="-30" dirty="0">
                <a:solidFill>
                  <a:srgbClr val="001F40"/>
                </a:solidFill>
                <a:latin typeface="Arial" panose="020B0604020202020204" pitchFamily="34" charset="0"/>
                <a:cs typeface="Arial" panose="020B0604020202020204" pitchFamily="34" charset="0"/>
              </a:rPr>
              <a:t> </a:t>
            </a:r>
            <a:r>
              <a:rPr b="1" spc="5" dirty="0">
                <a:solidFill>
                  <a:srgbClr val="001F40"/>
                </a:solidFill>
                <a:latin typeface="Arial" panose="020B0604020202020204" pitchFamily="34" charset="0"/>
                <a:cs typeface="Arial" panose="020B0604020202020204" pitchFamily="34" charset="0"/>
              </a:rPr>
              <a:t>IP31</a:t>
            </a:r>
            <a:endParaRPr b="1" dirty="0">
              <a:latin typeface="Arial" panose="020B0604020202020204" pitchFamily="34" charset="0"/>
              <a:cs typeface="Arial" panose="020B0604020202020204" pitchFamily="34" charset="0"/>
            </a:endParaRPr>
          </a:p>
          <a:p>
            <a:pPr marL="88900" indent="-76835">
              <a:spcBef>
                <a:spcPts val="370"/>
              </a:spcBef>
              <a:buChar char="•"/>
              <a:tabLst>
                <a:tab pos="89535" algn="l"/>
              </a:tabLst>
            </a:pPr>
            <a:r>
              <a:rPr b="1" spc="40" dirty="0">
                <a:solidFill>
                  <a:srgbClr val="001F40"/>
                </a:solidFill>
                <a:latin typeface="Arial" panose="020B0604020202020204" pitchFamily="34" charset="0"/>
                <a:cs typeface="Arial" panose="020B0604020202020204" pitchFamily="34" charset="0"/>
              </a:rPr>
              <a:t>Modbus</a:t>
            </a:r>
            <a:r>
              <a:rPr b="1" spc="-40" dirty="0">
                <a:solidFill>
                  <a:srgbClr val="001F40"/>
                </a:solidFill>
                <a:latin typeface="Arial" panose="020B0604020202020204" pitchFamily="34" charset="0"/>
                <a:cs typeface="Arial" panose="020B0604020202020204" pitchFamily="34" charset="0"/>
              </a:rPr>
              <a:t> </a:t>
            </a:r>
            <a:r>
              <a:rPr b="1" spc="-20" dirty="0">
                <a:solidFill>
                  <a:srgbClr val="001F40"/>
                </a:solidFill>
                <a:latin typeface="Arial" panose="020B0604020202020204" pitchFamily="34" charset="0"/>
                <a:cs typeface="Arial" panose="020B0604020202020204" pitchFamily="34" charset="0"/>
              </a:rPr>
              <a:t>TCP/IP</a:t>
            </a:r>
            <a:endParaRPr b="1" dirty="0">
              <a:latin typeface="Arial" panose="020B0604020202020204" pitchFamily="34" charset="0"/>
              <a:cs typeface="Arial" panose="020B0604020202020204" pitchFamily="34" charset="0"/>
            </a:endParaRPr>
          </a:p>
        </p:txBody>
      </p:sp>
      <p:sp>
        <p:nvSpPr>
          <p:cNvPr id="18" name="Rectángulo 17"/>
          <p:cNvSpPr/>
          <p:nvPr/>
        </p:nvSpPr>
        <p:spPr>
          <a:xfrm>
            <a:off x="208756" y="122180"/>
            <a:ext cx="13106400" cy="10864513"/>
          </a:xfrm>
          <a:prstGeom prst="rect">
            <a:avLst/>
          </a:prstGeom>
        </p:spPr>
        <p:txBody>
          <a:bodyPr wrap="square">
            <a:spAutoFit/>
          </a:bodyPr>
          <a:lstStyle/>
          <a:p>
            <a:pPr algn="just"/>
            <a:r>
              <a:rPr lang="es-ES" sz="2000" b="1" dirty="0">
                <a:latin typeface="Arial" panose="020B0604020202020204" pitchFamily="34" charset="0"/>
                <a:cs typeface="Arial" panose="020B0604020202020204" pitchFamily="34" charset="0"/>
              </a:rPr>
              <a:t>OPTIMIZACIÓN DE LA CALIDAD DE LA ENERGÍA</a:t>
            </a:r>
          </a:p>
          <a:p>
            <a:pPr algn="just"/>
            <a:r>
              <a:rPr lang="es-ES" sz="2000" dirty="0">
                <a:latin typeface="Arial" panose="020B0604020202020204" pitchFamily="34" charset="0"/>
                <a:cs typeface="Arial" panose="020B0604020202020204" pitchFamily="34" charset="0"/>
              </a:rPr>
              <a:t>La calidad de la energía incluye variaciones transitorias de voltaje, distorsión armónica y corrección </a:t>
            </a:r>
            <a:r>
              <a:rPr lang="es-ES" sz="2000" dirty="0" smtClean="0">
                <a:latin typeface="Arial" panose="020B0604020202020204" pitchFamily="34" charset="0"/>
                <a:cs typeface="Arial" panose="020B0604020202020204" pitchFamily="34" charset="0"/>
              </a:rPr>
              <a:t>del </a:t>
            </a:r>
            <a:r>
              <a:rPr lang="es-ES" sz="2000" dirty="0">
                <a:latin typeface="Arial" panose="020B0604020202020204" pitchFamily="34" charset="0"/>
                <a:cs typeface="Arial" panose="020B0604020202020204" pitchFamily="34" charset="0"/>
              </a:rPr>
              <a:t>factor de potencia (PFC). Un alto nivel de PQ es necesario para la eficiencia energética del sitio.</a:t>
            </a:r>
          </a:p>
          <a:p>
            <a:pPr algn="just"/>
            <a:r>
              <a:rPr lang="es-ES" sz="2000" b="1" dirty="0">
                <a:latin typeface="Arial" panose="020B0604020202020204" pitchFamily="34" charset="0"/>
                <a:cs typeface="Arial" panose="020B0604020202020204" pitchFamily="34" charset="0"/>
              </a:rPr>
              <a:t>Corrección del factor de </a:t>
            </a:r>
            <a:r>
              <a:rPr lang="es-ES" sz="2000" b="1" dirty="0" smtClean="0">
                <a:latin typeface="Arial" panose="020B0604020202020204" pitchFamily="34" charset="0"/>
                <a:cs typeface="Arial" panose="020B0604020202020204" pitchFamily="34" charset="0"/>
              </a:rPr>
              <a:t>potencia</a:t>
            </a:r>
            <a:endParaRPr lang="es-ES" sz="2000" b="1" dirty="0">
              <a:latin typeface="Arial" panose="020B0604020202020204" pitchFamily="34" charset="0"/>
              <a:cs typeface="Arial" panose="020B0604020202020204" pitchFamily="34" charset="0"/>
            </a:endParaRPr>
          </a:p>
          <a:p>
            <a:pPr algn="just"/>
            <a:r>
              <a:rPr lang="es-ES" sz="2000" dirty="0">
                <a:latin typeface="Arial" panose="020B0604020202020204" pitchFamily="34" charset="0"/>
                <a:cs typeface="Arial" panose="020B0604020202020204" pitchFamily="34" charset="0"/>
              </a:rPr>
              <a:t>Para las instalaciones no conectadas a la red, los beneficios de la corrección del factor de </a:t>
            </a:r>
            <a:r>
              <a:rPr lang="es-ES" sz="2000" dirty="0" smtClean="0">
                <a:latin typeface="Arial" panose="020B0604020202020204" pitchFamily="34" charset="0"/>
                <a:cs typeface="Arial" panose="020B0604020202020204" pitchFamily="34" charset="0"/>
              </a:rPr>
              <a:t>potencia </a:t>
            </a:r>
            <a:r>
              <a:rPr lang="es-ES" sz="2000" dirty="0">
                <a:latin typeface="Arial" panose="020B0604020202020204" pitchFamily="34" charset="0"/>
                <a:cs typeface="Arial" panose="020B0604020202020204" pitchFamily="34" charset="0"/>
              </a:rPr>
              <a:t>se reducen porque no hay cargo por energía reactiva.</a:t>
            </a:r>
          </a:p>
          <a:p>
            <a:pPr algn="just"/>
            <a:r>
              <a:rPr lang="es-ES" sz="2000" dirty="0">
                <a:latin typeface="Arial" panose="020B0604020202020204" pitchFamily="34" charset="0"/>
                <a:cs typeface="Arial" panose="020B0604020202020204" pitchFamily="34" charset="0"/>
              </a:rPr>
              <a:t>Para una combinación de cargas que incluyen principalmente motores DOL y VFD, el factor de potencia </a:t>
            </a:r>
            <a:r>
              <a:rPr lang="es-ES" sz="2000" dirty="0" smtClean="0">
                <a:latin typeface="Arial" panose="020B0604020202020204" pitchFamily="34" charset="0"/>
                <a:cs typeface="Arial" panose="020B0604020202020204" pitchFamily="34" charset="0"/>
              </a:rPr>
              <a:t>es </a:t>
            </a:r>
            <a:r>
              <a:rPr lang="es-ES" sz="2000" dirty="0">
                <a:latin typeface="Arial" panose="020B0604020202020204" pitchFamily="34" charset="0"/>
                <a:cs typeface="Arial" panose="020B0604020202020204" pitchFamily="34" charset="0"/>
              </a:rPr>
              <a:t>superior a 0,85. Como los generadores están diseñados para entregar su potencia activa nominal con </a:t>
            </a:r>
            <a:r>
              <a:rPr lang="es-ES" sz="2000" dirty="0" smtClean="0">
                <a:latin typeface="Arial" panose="020B0604020202020204" pitchFamily="34" charset="0"/>
                <a:cs typeface="Arial" panose="020B0604020202020204" pitchFamily="34" charset="0"/>
              </a:rPr>
              <a:t>un </a:t>
            </a:r>
            <a:r>
              <a:rPr lang="es-ES" sz="2000" dirty="0">
                <a:latin typeface="Arial" panose="020B0604020202020204" pitchFamily="34" charset="0"/>
                <a:cs typeface="Arial" panose="020B0604020202020204" pitchFamily="34" charset="0"/>
              </a:rPr>
              <a:t>FP de 0,8, la corrección del factor de potencia no permite que haya más potencia disponible de los </a:t>
            </a:r>
            <a:r>
              <a:rPr lang="es-ES" sz="2000" dirty="0" smtClean="0">
                <a:latin typeface="Arial" panose="020B0604020202020204" pitchFamily="34" charset="0"/>
                <a:cs typeface="Arial" panose="020B0604020202020204" pitchFamily="34" charset="0"/>
              </a:rPr>
              <a:t>generadores</a:t>
            </a:r>
            <a:r>
              <a:rPr lang="es-ES" sz="2000" dirty="0">
                <a:latin typeface="Arial" panose="020B0604020202020204" pitchFamily="34" charset="0"/>
                <a:cs typeface="Arial" panose="020B0604020202020204" pitchFamily="34" charset="0"/>
              </a:rPr>
              <a:t>.</a:t>
            </a:r>
          </a:p>
          <a:p>
            <a:pPr algn="just"/>
            <a:r>
              <a:rPr lang="es-ES" sz="2000" dirty="0">
                <a:latin typeface="Arial" panose="020B0604020202020204" pitchFamily="34" charset="0"/>
                <a:cs typeface="Arial" panose="020B0604020202020204" pitchFamily="34" charset="0"/>
              </a:rPr>
              <a:t>Sin embargo, los bancos de capacitores instalados junto a los MCC que alimentan más del 70 % de los </a:t>
            </a:r>
            <a:r>
              <a:rPr lang="es-ES" sz="2000" dirty="0" smtClean="0">
                <a:latin typeface="Arial" panose="020B0604020202020204" pitchFamily="34" charset="0"/>
                <a:cs typeface="Arial" panose="020B0604020202020204" pitchFamily="34" charset="0"/>
              </a:rPr>
              <a:t>motores </a:t>
            </a:r>
            <a:r>
              <a:rPr lang="es-ES" sz="2000" dirty="0">
                <a:latin typeface="Arial" panose="020B0604020202020204" pitchFamily="34" charset="0"/>
                <a:cs typeface="Arial" panose="020B0604020202020204" pitchFamily="34" charset="0"/>
              </a:rPr>
              <a:t>DOL brindan los siguientes beneficios:</a:t>
            </a:r>
          </a:p>
          <a:p>
            <a:pPr marL="1257300" lvl="2"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 Reducción de pérdidas en los transformadores MT/BT y cables MT</a:t>
            </a:r>
          </a:p>
          <a:p>
            <a:pPr marL="1257300" lvl="2"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 Reducción de la caída de tensión</a:t>
            </a:r>
          </a:p>
          <a:p>
            <a:pPr marL="1257300" lvl="2" indent="-342900" algn="just">
              <a:buFont typeface="Arial" panose="020B0604020202020204" pitchFamily="34" charset="0"/>
              <a:buChar char="•"/>
            </a:pPr>
            <a:r>
              <a:rPr lang="es-ES" sz="2000" b="1" dirty="0">
                <a:latin typeface="Arial" panose="020B0604020202020204" pitchFamily="34" charset="0"/>
                <a:cs typeface="Arial" panose="020B0604020202020204" pitchFamily="34" charset="0"/>
              </a:rPr>
              <a:t>• Más potencia activa disponible.</a:t>
            </a:r>
          </a:p>
          <a:p>
            <a:pPr algn="just"/>
            <a:r>
              <a:rPr lang="es-ES" sz="2000" dirty="0">
                <a:latin typeface="Arial" panose="020B0604020202020204" pitchFamily="34" charset="0"/>
                <a:cs typeface="Arial" panose="020B0604020202020204" pitchFamily="34" charset="0"/>
              </a:rPr>
              <a:t>El producto de Schneider Electric utilizado en este diseño es un banco de condensadores </a:t>
            </a:r>
            <a:r>
              <a:rPr lang="es-ES" sz="2000" dirty="0" err="1">
                <a:latin typeface="Arial" panose="020B0604020202020204" pitchFamily="34" charset="0"/>
                <a:cs typeface="Arial" panose="020B0604020202020204" pitchFamily="34" charset="0"/>
              </a:rPr>
              <a:t>Varset</a:t>
            </a:r>
            <a:r>
              <a:rPr lang="es-ES" sz="2000" dirty="0">
                <a:latin typeface="Arial" panose="020B0604020202020204" pitchFamily="34" charset="0"/>
                <a:cs typeface="Arial" panose="020B0604020202020204" pitchFamily="34" charset="0"/>
              </a:rPr>
              <a:t>. </a:t>
            </a:r>
          </a:p>
          <a:p>
            <a:pPr algn="just"/>
            <a:r>
              <a:rPr lang="es-ES" sz="2000" b="1" dirty="0">
                <a:latin typeface="Arial" panose="020B0604020202020204" pitchFamily="34" charset="0"/>
                <a:cs typeface="Arial" panose="020B0604020202020204" pitchFamily="34" charset="0"/>
              </a:rPr>
              <a:t>Reducción de altitud</a:t>
            </a:r>
          </a:p>
          <a:p>
            <a:pPr algn="just"/>
            <a:r>
              <a:rPr lang="es-ES" sz="2000" dirty="0">
                <a:latin typeface="Arial" panose="020B0604020202020204" pitchFamily="34" charset="0"/>
                <a:cs typeface="Arial" panose="020B0604020202020204" pitchFamily="34" charset="0"/>
              </a:rPr>
              <a:t>Para los bancos de condensadores </a:t>
            </a:r>
            <a:r>
              <a:rPr lang="es-ES" sz="2000" dirty="0" err="1">
                <a:latin typeface="Arial" panose="020B0604020202020204" pitchFamily="34" charset="0"/>
                <a:cs typeface="Arial" panose="020B0604020202020204" pitchFamily="34" charset="0"/>
              </a:rPr>
              <a:t>Varset</a:t>
            </a:r>
            <a:r>
              <a:rPr lang="es-ES" sz="2000" dirty="0">
                <a:latin typeface="Arial" panose="020B0604020202020204" pitchFamily="34" charset="0"/>
                <a:cs typeface="Arial" panose="020B0604020202020204" pitchFamily="34" charset="0"/>
              </a:rPr>
              <a:t>, se selecciona un rango de servicio pesado con voltaje </a:t>
            </a:r>
            <a:r>
              <a:rPr lang="es-ES" sz="2000" dirty="0" smtClean="0">
                <a:latin typeface="Arial" panose="020B0604020202020204" pitchFamily="34" charset="0"/>
                <a:cs typeface="Arial" panose="020B0604020202020204" pitchFamily="34" charset="0"/>
              </a:rPr>
              <a:t>sobrevalorado </a:t>
            </a:r>
            <a:r>
              <a:rPr lang="es-ES" sz="2000" dirty="0">
                <a:latin typeface="Arial" panose="020B0604020202020204" pitchFamily="34" charset="0"/>
                <a:cs typeface="Arial" panose="020B0604020202020204" pitchFamily="34" charset="0"/>
              </a:rPr>
              <a:t>teniendo en cuenta una temperatura ambiente máxima en las casas eléctricas de 25 °C.</a:t>
            </a:r>
          </a:p>
          <a:p>
            <a:pPr algn="just"/>
            <a:r>
              <a:rPr lang="es-ES" sz="2000" b="1" dirty="0">
                <a:latin typeface="Arial" panose="020B0604020202020204" pitchFamily="34" charset="0"/>
                <a:cs typeface="Arial" panose="020B0604020202020204" pitchFamily="34" charset="0"/>
              </a:rPr>
              <a:t>Mitigación de armónicos</a:t>
            </a:r>
          </a:p>
          <a:p>
            <a:pPr algn="just"/>
            <a:r>
              <a:rPr lang="es-ES" sz="2000" dirty="0">
                <a:latin typeface="Arial" panose="020B0604020202020204" pitchFamily="34" charset="0"/>
                <a:cs typeface="Arial" panose="020B0604020202020204" pitchFamily="34" charset="0"/>
              </a:rPr>
              <a:t>Se requiere mitigación de armónicos para evitar perturbaciones de cargas sensibles. El </a:t>
            </a:r>
            <a:r>
              <a:rPr lang="es-ES" sz="2000" dirty="0" smtClean="0">
                <a:latin typeface="Arial" panose="020B0604020202020204" pitchFamily="34" charset="0"/>
                <a:cs typeface="Arial" panose="020B0604020202020204" pitchFamily="34" charset="0"/>
              </a:rPr>
              <a:t>objetivo </a:t>
            </a:r>
            <a:r>
              <a:rPr lang="es-ES" sz="2000" dirty="0">
                <a:latin typeface="Arial" panose="020B0604020202020204" pitchFamily="34" charset="0"/>
                <a:cs typeface="Arial" panose="020B0604020202020204" pitchFamily="34" charset="0"/>
              </a:rPr>
              <a:t>es mantener la distorsión de tensión THDU por debajo del 5% en la instalación a </a:t>
            </a:r>
            <a:r>
              <a:rPr lang="es-ES" sz="2000" dirty="0" smtClean="0">
                <a:latin typeface="Arial" panose="020B0604020202020204" pitchFamily="34" charset="0"/>
                <a:cs typeface="Arial" panose="020B0604020202020204" pitchFamily="34" charset="0"/>
              </a:rPr>
              <a:t>nivel </a:t>
            </a:r>
            <a:r>
              <a:rPr lang="es-ES" sz="2000" dirty="0">
                <a:latin typeface="Arial" panose="020B0604020202020204" pitchFamily="34" charset="0"/>
                <a:cs typeface="Arial" panose="020B0604020202020204" pitchFamily="34" charset="0"/>
              </a:rPr>
              <a:t>de MT y BT.</a:t>
            </a:r>
          </a:p>
          <a:p>
            <a:pPr algn="just"/>
            <a:r>
              <a:rPr lang="es-ES" sz="2000" dirty="0">
                <a:latin typeface="Arial" panose="020B0604020202020204" pitchFamily="34" charset="0"/>
                <a:cs typeface="Arial" panose="020B0604020202020204" pitchFamily="34" charset="0"/>
              </a:rPr>
              <a:t>La contaminación armónica es causada principalmente por VSD con rectificadores de diodo. Estos </a:t>
            </a:r>
            <a:r>
              <a:rPr lang="es-ES" sz="2000" dirty="0" smtClean="0">
                <a:latin typeface="Arial" panose="020B0604020202020204" pitchFamily="34" charset="0"/>
                <a:cs typeface="Arial" panose="020B0604020202020204" pitchFamily="34" charset="0"/>
              </a:rPr>
              <a:t>VSD </a:t>
            </a:r>
            <a:r>
              <a:rPr lang="es-ES" sz="2000" dirty="0">
                <a:latin typeface="Arial" panose="020B0604020202020204" pitchFamily="34" charset="0"/>
                <a:cs typeface="Arial" panose="020B0604020202020204" pitchFamily="34" charset="0"/>
              </a:rPr>
              <a:t>estándar tienen un costo más bajo que los modelos de armónicos bajos con Active Front </a:t>
            </a:r>
            <a:r>
              <a:rPr lang="es-ES" sz="2000" dirty="0" err="1">
                <a:latin typeface="Arial" panose="020B0604020202020204" pitchFamily="34" charset="0"/>
                <a:cs typeface="Arial" panose="020B0604020202020204" pitchFamily="34" charset="0"/>
              </a:rPr>
              <a:t>End</a:t>
            </a:r>
            <a:r>
              <a:rPr lang="es-ES" sz="2000" dirty="0">
                <a:latin typeface="Arial" panose="020B0604020202020204" pitchFamily="34" charset="0"/>
                <a:cs typeface="Arial" panose="020B0604020202020204" pitchFamily="34" charset="0"/>
              </a:rPr>
              <a:t> </a:t>
            </a:r>
            <a:r>
              <a:rPr lang="es-ES" sz="2000" dirty="0" smtClean="0">
                <a:latin typeface="Arial" panose="020B0604020202020204" pitchFamily="34" charset="0"/>
                <a:cs typeface="Arial" panose="020B0604020202020204" pitchFamily="34" charset="0"/>
              </a:rPr>
              <a:t>(</a:t>
            </a:r>
            <a:r>
              <a:rPr lang="es-ES" sz="2000" dirty="0">
                <a:latin typeface="Arial" panose="020B0604020202020204" pitchFamily="34" charset="0"/>
                <a:cs typeface="Arial" panose="020B0604020202020204" pitchFamily="34" charset="0"/>
              </a:rPr>
              <a:t>AFE), pero la instalación requiere filtros de armónicos activos (AHF) adicionales. Los AHF utilizan </a:t>
            </a:r>
            <a:r>
              <a:rPr lang="es-ES" sz="2000" dirty="0" smtClean="0">
                <a:latin typeface="Arial" panose="020B0604020202020204" pitchFamily="34" charset="0"/>
                <a:cs typeface="Arial" panose="020B0604020202020204" pitchFamily="34" charset="0"/>
              </a:rPr>
              <a:t>tecnología </a:t>
            </a:r>
            <a:r>
              <a:rPr lang="es-ES" sz="2000" dirty="0">
                <a:latin typeface="Arial" panose="020B0604020202020204" pitchFamily="34" charset="0"/>
                <a:cs typeface="Arial" panose="020B0604020202020204" pitchFamily="34" charset="0"/>
              </a:rPr>
              <a:t>de electrónica de potencia y controladores avanzados para generar corrientes </a:t>
            </a:r>
            <a:r>
              <a:rPr lang="es-ES" sz="2000" dirty="0" smtClean="0">
                <a:latin typeface="Arial" panose="020B0604020202020204" pitchFamily="34" charset="0"/>
                <a:cs typeface="Arial" panose="020B0604020202020204" pitchFamily="34" charset="0"/>
              </a:rPr>
              <a:t>armónicas </a:t>
            </a:r>
            <a:r>
              <a:rPr lang="es-ES" sz="2000" dirty="0">
                <a:latin typeface="Arial" panose="020B0604020202020204" pitchFamily="34" charset="0"/>
                <a:cs typeface="Arial" panose="020B0604020202020204" pitchFamily="34" charset="0"/>
              </a:rPr>
              <a:t>que anulan las creadas por las cargas. En este diseño, la solución de TCO más bajo </a:t>
            </a:r>
            <a:r>
              <a:rPr lang="es-ES" sz="2000" dirty="0" smtClean="0">
                <a:latin typeface="Arial" panose="020B0604020202020204" pitchFamily="34" charset="0"/>
                <a:cs typeface="Arial" panose="020B0604020202020204" pitchFamily="34" charset="0"/>
              </a:rPr>
              <a:t>para </a:t>
            </a:r>
            <a:r>
              <a:rPr lang="es-ES" sz="2000" dirty="0">
                <a:latin typeface="Arial" panose="020B0604020202020204" pitchFamily="34" charset="0"/>
                <a:cs typeface="Arial" panose="020B0604020202020204" pitchFamily="34" charset="0"/>
              </a:rPr>
              <a:t>alcanzar los objetivos de distorsión armónica utiliza el siguiente arreglo:</a:t>
            </a: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VSD </a:t>
            </a:r>
            <a:r>
              <a:rPr lang="es-ES" sz="2000" b="1" dirty="0">
                <a:latin typeface="Arial" panose="020B0604020202020204" pitchFamily="34" charset="0"/>
                <a:cs typeface="Arial" panose="020B0604020202020204" pitchFamily="34" charset="0"/>
              </a:rPr>
              <a:t>de armónicos bajos (THDI &lt; 5 %) para motores de media tensión</a:t>
            </a:r>
          </a:p>
          <a:p>
            <a:pPr marL="1257300" lvl="2" indent="-342900" algn="just">
              <a:buFont typeface="Arial" panose="020B0604020202020204" pitchFamily="34" charset="0"/>
              <a:buChar char="•"/>
            </a:pPr>
            <a:r>
              <a:rPr lang="es-ES" sz="2000" b="1" dirty="0" smtClean="0">
                <a:latin typeface="Arial" panose="020B0604020202020204" pitchFamily="34" charset="0"/>
                <a:cs typeface="Arial" panose="020B0604020202020204" pitchFamily="34" charset="0"/>
              </a:rPr>
              <a:t>BT </a:t>
            </a:r>
            <a:r>
              <a:rPr lang="es-ES" sz="2000" b="1" dirty="0">
                <a:latin typeface="Arial" panose="020B0604020202020204" pitchFamily="34" charset="0"/>
                <a:cs typeface="Arial" panose="020B0604020202020204" pitchFamily="34" charset="0"/>
              </a:rPr>
              <a:t>VSD sin AFE (THDI &lt; 48 %) para motores de BT con un AHF conectado a los </a:t>
            </a:r>
            <a:r>
              <a:rPr lang="es-ES" sz="2000" b="1" dirty="0" smtClean="0">
                <a:latin typeface="Arial" panose="020B0604020202020204" pitchFamily="34" charset="0"/>
                <a:cs typeface="Arial" panose="020B0604020202020204" pitchFamily="34" charset="0"/>
              </a:rPr>
              <a:t>cuadros </a:t>
            </a:r>
            <a:r>
              <a:rPr lang="es-ES" sz="2000" b="1" dirty="0">
                <a:latin typeface="Arial" panose="020B0604020202020204" pitchFamily="34" charset="0"/>
                <a:cs typeface="Arial" panose="020B0604020202020204" pitchFamily="34" charset="0"/>
              </a:rPr>
              <a:t>de BT para compensar la contaminación armónica.</a:t>
            </a:r>
          </a:p>
          <a:p>
            <a:pPr algn="just"/>
            <a:r>
              <a:rPr lang="es-ES" sz="2000" dirty="0">
                <a:latin typeface="Arial" panose="020B0604020202020204" pitchFamily="34" charset="0"/>
                <a:cs typeface="Arial" panose="020B0604020202020204" pitchFamily="34" charset="0"/>
              </a:rPr>
              <a:t>El producto de Schneider Electric utilizado para cumplir con el objetivo de PQ del sitio es un filtro de </a:t>
            </a:r>
            <a:r>
              <a:rPr lang="es-ES" sz="2000" dirty="0" smtClean="0">
                <a:latin typeface="Arial" panose="020B0604020202020204" pitchFamily="34" charset="0"/>
                <a:cs typeface="Arial" panose="020B0604020202020204" pitchFamily="34" charset="0"/>
              </a:rPr>
              <a:t>armónicos </a:t>
            </a:r>
            <a:r>
              <a:rPr lang="es-ES" sz="2000" dirty="0">
                <a:latin typeface="Arial" panose="020B0604020202020204" pitchFamily="34" charset="0"/>
                <a:cs typeface="Arial" panose="020B0604020202020204" pitchFamily="34" charset="0"/>
              </a:rPr>
              <a:t>activo </a:t>
            </a:r>
            <a:r>
              <a:rPr lang="es-ES" sz="2000" dirty="0" err="1">
                <a:latin typeface="Arial" panose="020B0604020202020204" pitchFamily="34" charset="0"/>
                <a:cs typeface="Arial" panose="020B0604020202020204" pitchFamily="34" charset="0"/>
              </a:rPr>
              <a:t>AccuSine</a:t>
            </a:r>
            <a:r>
              <a:rPr lang="es-ES" sz="2000" dirty="0">
                <a:latin typeface="Arial" panose="020B0604020202020204" pitchFamily="34" charset="0"/>
                <a:cs typeface="Arial" panose="020B0604020202020204" pitchFamily="34" charset="0"/>
              </a:rPr>
              <a:t> PCS+.</a:t>
            </a:r>
          </a:p>
          <a:p>
            <a:pPr algn="just"/>
            <a:r>
              <a:rPr lang="es-ES" sz="2000" b="1" dirty="0">
                <a:latin typeface="Arial" panose="020B0604020202020204" pitchFamily="34" charset="0"/>
                <a:cs typeface="Arial" panose="020B0604020202020204" pitchFamily="34" charset="0"/>
              </a:rPr>
              <a:t>Reducción de altitud</a:t>
            </a:r>
          </a:p>
          <a:p>
            <a:pPr algn="just"/>
            <a:r>
              <a:rPr lang="es-ES" sz="2000" dirty="0">
                <a:latin typeface="Arial" panose="020B0604020202020204" pitchFamily="34" charset="0"/>
                <a:cs typeface="Arial" panose="020B0604020202020204" pitchFamily="34" charset="0"/>
              </a:rPr>
              <a:t>Para los filtros activos </a:t>
            </a:r>
            <a:r>
              <a:rPr lang="es-ES" sz="2000" dirty="0" err="1">
                <a:latin typeface="Arial" panose="020B0604020202020204" pitchFamily="34" charset="0"/>
                <a:cs typeface="Arial" panose="020B0604020202020204" pitchFamily="34" charset="0"/>
              </a:rPr>
              <a:t>Accusine</a:t>
            </a:r>
            <a:r>
              <a:rPr lang="es-ES" sz="2000" dirty="0">
                <a:latin typeface="Arial" panose="020B0604020202020204" pitchFamily="34" charset="0"/>
                <a:cs typeface="Arial" panose="020B0604020202020204" pitchFamily="34" charset="0"/>
              </a:rPr>
              <a:t>, se aplica un factor de reducción de corriente del 80 %, </a:t>
            </a:r>
            <a:r>
              <a:rPr lang="es-ES" sz="2000" dirty="0" smtClean="0">
                <a:latin typeface="Arial" panose="020B0604020202020204" pitchFamily="34" charset="0"/>
                <a:cs typeface="Arial" panose="020B0604020202020204" pitchFamily="34" charset="0"/>
              </a:rPr>
              <a:t>teniendo </a:t>
            </a:r>
            <a:r>
              <a:rPr lang="es-ES" sz="2000" dirty="0">
                <a:latin typeface="Arial" panose="020B0604020202020204" pitchFamily="34" charset="0"/>
                <a:cs typeface="Arial" panose="020B0604020202020204" pitchFamily="34" charset="0"/>
              </a:rPr>
              <a:t>en cuenta una temperatura ambiente máxima en las salas E de 25 °C.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58912"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sp>
        <p:nvSpPr>
          <p:cNvPr id="3" name="object 3"/>
          <p:cNvSpPr/>
          <p:nvPr/>
        </p:nvSpPr>
        <p:spPr>
          <a:xfrm>
            <a:off x="5726907" y="3972497"/>
            <a:ext cx="2513965" cy="3184525"/>
          </a:xfrm>
          <a:custGeom>
            <a:avLst/>
            <a:gdLst/>
            <a:ahLst/>
            <a:cxnLst/>
            <a:rect l="l" t="t" r="r" b="b"/>
            <a:pathLst>
              <a:path w="2513965" h="3184525">
                <a:moveTo>
                  <a:pt x="0" y="3184512"/>
                </a:moveTo>
                <a:lnTo>
                  <a:pt x="2513647" y="3184512"/>
                </a:lnTo>
                <a:lnTo>
                  <a:pt x="2513647" y="0"/>
                </a:lnTo>
                <a:lnTo>
                  <a:pt x="0" y="0"/>
                </a:lnTo>
              </a:path>
            </a:pathLst>
          </a:custGeom>
          <a:ln w="12700">
            <a:solidFill>
              <a:srgbClr val="F5821F"/>
            </a:solidFill>
          </a:ln>
        </p:spPr>
        <p:txBody>
          <a:bodyPr wrap="square" lIns="0" tIns="0" rIns="0" bIns="0" rtlCol="0"/>
          <a:lstStyle/>
          <a:p>
            <a:endParaRPr/>
          </a:p>
        </p:txBody>
      </p:sp>
      <p:pic>
        <p:nvPicPr>
          <p:cNvPr id="4" name="object 4"/>
          <p:cNvPicPr/>
          <p:nvPr/>
        </p:nvPicPr>
        <p:blipFill>
          <a:blip r:embed="rId2" cstate="print"/>
          <a:stretch>
            <a:fillRect/>
          </a:stretch>
        </p:blipFill>
        <p:spPr>
          <a:xfrm>
            <a:off x="8426906" y="7273557"/>
            <a:ext cx="4391999" cy="1775292"/>
          </a:xfrm>
          <a:prstGeom prst="rect">
            <a:avLst/>
          </a:prstGeom>
        </p:spPr>
      </p:pic>
      <p:sp>
        <p:nvSpPr>
          <p:cNvPr id="5" name="object 5"/>
          <p:cNvSpPr txBox="1"/>
          <p:nvPr/>
        </p:nvSpPr>
        <p:spPr>
          <a:xfrm>
            <a:off x="8414206" y="457080"/>
            <a:ext cx="4177665" cy="741045"/>
          </a:xfrm>
          <a:prstGeom prst="rect">
            <a:avLst/>
          </a:prstGeom>
        </p:spPr>
        <p:txBody>
          <a:bodyPr vert="horz" wrap="square" lIns="0" tIns="12700" rIns="0" bIns="0" rtlCol="0">
            <a:spAutoFit/>
          </a:bodyPr>
          <a:lstStyle/>
          <a:p>
            <a:pPr marL="12700">
              <a:spcBef>
                <a:spcPts val="100"/>
              </a:spcBef>
            </a:pPr>
            <a:r>
              <a:rPr sz="700" b="1" spc="30" dirty="0">
                <a:solidFill>
                  <a:srgbClr val="001F40"/>
                </a:solidFill>
                <a:latin typeface="Arial"/>
                <a:cs typeface="Arial"/>
              </a:rPr>
              <a:t>Monitoreo</a:t>
            </a:r>
            <a:r>
              <a:rPr sz="700" b="1" spc="-30" dirty="0">
                <a:solidFill>
                  <a:srgbClr val="001F40"/>
                </a:solidFill>
                <a:latin typeface="Arial"/>
                <a:cs typeface="Arial"/>
              </a:rPr>
              <a:t> </a:t>
            </a:r>
            <a:r>
              <a:rPr sz="700" b="1" spc="20" dirty="0">
                <a:solidFill>
                  <a:srgbClr val="001F40"/>
                </a:solidFill>
                <a:latin typeface="Arial"/>
                <a:cs typeface="Arial"/>
              </a:rPr>
              <a:t>de</a:t>
            </a:r>
            <a:r>
              <a:rPr sz="700" b="1" spc="-25" dirty="0">
                <a:solidFill>
                  <a:srgbClr val="001F40"/>
                </a:solidFill>
                <a:latin typeface="Arial"/>
                <a:cs typeface="Arial"/>
              </a:rPr>
              <a:t> </a:t>
            </a:r>
            <a:r>
              <a:rPr sz="700" b="1" spc="15" dirty="0">
                <a:solidFill>
                  <a:srgbClr val="001F40"/>
                </a:solidFill>
                <a:latin typeface="Arial"/>
                <a:cs typeface="Arial"/>
              </a:rPr>
              <a:t>calidad</a:t>
            </a:r>
            <a:r>
              <a:rPr sz="700" b="1" spc="-30" dirty="0">
                <a:solidFill>
                  <a:srgbClr val="001F40"/>
                </a:solidFill>
                <a:latin typeface="Arial"/>
                <a:cs typeface="Arial"/>
              </a:rPr>
              <a:t> </a:t>
            </a:r>
            <a:r>
              <a:rPr sz="700" b="1" spc="20" dirty="0">
                <a:solidFill>
                  <a:srgbClr val="001F40"/>
                </a:solidFill>
                <a:latin typeface="Arial"/>
                <a:cs typeface="Arial"/>
              </a:rPr>
              <a:t>de</a:t>
            </a:r>
            <a:r>
              <a:rPr sz="700" b="1" spc="-25" dirty="0">
                <a:solidFill>
                  <a:srgbClr val="001F40"/>
                </a:solidFill>
                <a:latin typeface="Arial"/>
                <a:cs typeface="Arial"/>
              </a:rPr>
              <a:t> </a:t>
            </a:r>
            <a:r>
              <a:rPr sz="700" b="1" spc="25" dirty="0">
                <a:solidFill>
                  <a:srgbClr val="001F40"/>
                </a:solidFill>
                <a:latin typeface="Arial"/>
                <a:cs typeface="Arial"/>
              </a:rPr>
              <a:t>energía</a:t>
            </a:r>
            <a:endParaRPr sz="700" dirty="0">
              <a:latin typeface="Arial"/>
              <a:cs typeface="Arial"/>
            </a:endParaRPr>
          </a:p>
          <a:p>
            <a:pPr marL="12700" marR="5080">
              <a:lnSpc>
                <a:spcPct val="166700"/>
              </a:lnSpc>
              <a:spcBef>
                <a:spcPts val="290"/>
              </a:spcBef>
            </a:pPr>
            <a:r>
              <a:rPr sz="750" spc="5" dirty="0">
                <a:solidFill>
                  <a:srgbClr val="001F40"/>
                </a:solidFill>
                <a:latin typeface="Microsoft Sans Serif"/>
                <a:cs typeface="Microsoft Sans Serif"/>
              </a:rPr>
              <a:t>Para</a:t>
            </a:r>
            <a:r>
              <a:rPr sz="750" dirty="0">
                <a:solidFill>
                  <a:srgbClr val="001F40"/>
                </a:solidFill>
                <a:latin typeface="Microsoft Sans Serif"/>
                <a:cs typeface="Microsoft Sans Serif"/>
              </a:rPr>
              <a:t> </a:t>
            </a:r>
            <a:r>
              <a:rPr sz="750" spc="40" dirty="0">
                <a:solidFill>
                  <a:srgbClr val="001F40"/>
                </a:solidFill>
                <a:latin typeface="Microsoft Sans Serif"/>
                <a:cs typeface="Microsoft Sans Serif"/>
              </a:rPr>
              <a:t>monitorear</a:t>
            </a:r>
            <a:r>
              <a:rPr sz="750" dirty="0">
                <a:solidFill>
                  <a:srgbClr val="001F40"/>
                </a:solidFill>
                <a:latin typeface="Microsoft Sans Serif"/>
                <a:cs typeface="Microsoft Sans Serif"/>
              </a:rPr>
              <a:t> las </a:t>
            </a:r>
            <a:r>
              <a:rPr sz="750" spc="15" dirty="0">
                <a:solidFill>
                  <a:srgbClr val="001F40"/>
                </a:solidFill>
                <a:latin typeface="Microsoft Sans Serif"/>
                <a:cs typeface="Microsoft Sans Serif"/>
              </a:rPr>
              <a:t>alteraciones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calidad</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energía</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comprender</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los</a:t>
            </a:r>
            <a:r>
              <a:rPr sz="750" dirty="0">
                <a:solidFill>
                  <a:srgbClr val="001F40"/>
                </a:solidFill>
                <a:latin typeface="Microsoft Sans Serif"/>
                <a:cs typeface="Microsoft Sans Serif"/>
              </a:rPr>
              <a:t> </a:t>
            </a:r>
            <a:r>
              <a:rPr sz="750" spc="30" dirty="0" err="1">
                <a:solidFill>
                  <a:srgbClr val="001F40"/>
                </a:solidFill>
                <a:latin typeface="Microsoft Sans Serif"/>
                <a:cs typeface="Microsoft Sans Serif"/>
              </a:rPr>
              <a:t>problemas</a:t>
            </a:r>
            <a:r>
              <a:rPr sz="750" dirty="0">
                <a:solidFill>
                  <a:srgbClr val="001F40"/>
                </a:solidFill>
                <a:latin typeface="Microsoft Sans Serif"/>
                <a:cs typeface="Microsoft Sans Serif"/>
              </a:rPr>
              <a:t> </a:t>
            </a:r>
            <a:r>
              <a:rPr sz="750" spc="30" dirty="0" smtClean="0">
                <a:solidFill>
                  <a:srgbClr val="001F40"/>
                </a:solidFill>
                <a:latin typeface="Microsoft Sans Serif"/>
                <a:cs typeface="Microsoft Sans Serif"/>
              </a:rPr>
              <a:t>que</a:t>
            </a:r>
            <a:r>
              <a:rPr lang="es-ES" sz="750" spc="30"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afectan</a:t>
            </a:r>
            <a:r>
              <a:rPr sz="750" spc="20" dirty="0" smtClean="0">
                <a:solidFill>
                  <a:srgbClr val="001F40"/>
                </a:solidFill>
                <a:latin typeface="Microsoft Sans Serif"/>
                <a:cs typeface="Microsoft Sans Serif"/>
              </a:rPr>
              <a:t> </a:t>
            </a:r>
            <a:r>
              <a:rPr sz="750" spc="10" dirty="0">
                <a:solidFill>
                  <a:srgbClr val="001F40"/>
                </a:solidFill>
                <a:latin typeface="Microsoft Sans Serif"/>
                <a:cs typeface="Microsoft Sans Serif"/>
              </a:rPr>
              <a:t>el </a:t>
            </a:r>
            <a:r>
              <a:rPr sz="750" spc="15" dirty="0">
                <a:solidFill>
                  <a:srgbClr val="001F40"/>
                </a:solidFill>
                <a:latin typeface="Microsoft Sans Serif"/>
                <a:cs typeface="Microsoft Sans Serif"/>
              </a:rPr>
              <a:t>proceso, </a:t>
            </a:r>
            <a:r>
              <a:rPr sz="750" spc="10" dirty="0">
                <a:solidFill>
                  <a:srgbClr val="001F40"/>
                </a:solidFill>
                <a:latin typeface="Microsoft Sans Serif"/>
                <a:cs typeface="Microsoft Sans Serif"/>
              </a:rPr>
              <a:t>los </a:t>
            </a:r>
            <a:r>
              <a:rPr sz="750" spc="25" dirty="0">
                <a:solidFill>
                  <a:srgbClr val="001F40"/>
                </a:solidFill>
                <a:latin typeface="Microsoft Sans Serif"/>
                <a:cs typeface="Microsoft Sans Serif"/>
              </a:rPr>
              <a:t>equipos </a:t>
            </a:r>
            <a:r>
              <a:rPr sz="750" spc="5" dirty="0">
                <a:solidFill>
                  <a:srgbClr val="001F40"/>
                </a:solidFill>
                <a:latin typeface="Microsoft Sans Serif"/>
                <a:cs typeface="Microsoft Sans Serif"/>
              </a:rPr>
              <a:t>y </a:t>
            </a:r>
            <a:r>
              <a:rPr sz="750" spc="10" dirty="0">
                <a:solidFill>
                  <a:srgbClr val="001F40"/>
                </a:solidFill>
                <a:latin typeface="Microsoft Sans Serif"/>
                <a:cs typeface="Microsoft Sans Serif"/>
              </a:rPr>
              <a:t>los </a:t>
            </a:r>
            <a:r>
              <a:rPr sz="750" spc="30" dirty="0">
                <a:solidFill>
                  <a:srgbClr val="001F40"/>
                </a:solidFill>
                <a:latin typeface="Microsoft Sans Serif"/>
                <a:cs typeface="Microsoft Sans Serif"/>
              </a:rPr>
              <a:t>medidores </a:t>
            </a:r>
            <a:r>
              <a:rPr sz="750" spc="25" dirty="0">
                <a:solidFill>
                  <a:srgbClr val="001F40"/>
                </a:solidFill>
                <a:latin typeface="Microsoft Sans Serif"/>
                <a:cs typeface="Microsoft Sans Serif"/>
              </a:rPr>
              <a:t>de energía </a:t>
            </a:r>
            <a:r>
              <a:rPr sz="750" spc="20" dirty="0">
                <a:solidFill>
                  <a:srgbClr val="001F40"/>
                </a:solidFill>
                <a:latin typeface="Microsoft Sans Serif"/>
                <a:cs typeface="Microsoft Sans Serif"/>
              </a:rPr>
              <a:t>están </a:t>
            </a:r>
            <a:r>
              <a:rPr sz="750" spc="15" dirty="0">
                <a:solidFill>
                  <a:srgbClr val="001F40"/>
                </a:solidFill>
                <a:latin typeface="Microsoft Sans Serif"/>
                <a:cs typeface="Microsoft Sans Serif"/>
              </a:rPr>
              <a:t>conectados </a:t>
            </a:r>
            <a:r>
              <a:rPr sz="750" dirty="0">
                <a:solidFill>
                  <a:srgbClr val="001F40"/>
                </a:solidFill>
                <a:latin typeface="Microsoft Sans Serif"/>
                <a:cs typeface="Microsoft Sans Serif"/>
              </a:rPr>
              <a:t>a </a:t>
            </a:r>
            <a:r>
              <a:rPr sz="750" spc="10" dirty="0" err="1" smtClean="0">
                <a:solidFill>
                  <a:srgbClr val="001F40"/>
                </a:solidFill>
                <a:latin typeface="Microsoft Sans Serif"/>
                <a:cs typeface="Microsoft Sans Serif"/>
              </a:rPr>
              <a:t>EcoStruxure</a:t>
            </a:r>
            <a:r>
              <a:rPr lang="es-ES" sz="750" spc="10" dirty="0" smtClean="0">
                <a:solidFill>
                  <a:srgbClr val="001F40"/>
                </a:solidFill>
                <a:latin typeface="Microsoft Sans Serif"/>
                <a:cs typeface="Microsoft Sans Serif"/>
              </a:rPr>
              <a:t> </a:t>
            </a:r>
            <a:r>
              <a:rPr sz="750" spc="20" dirty="0" smtClean="0">
                <a:solidFill>
                  <a:srgbClr val="001F40"/>
                </a:solidFill>
                <a:latin typeface="Microsoft Sans Serif"/>
                <a:cs typeface="Microsoft Sans Serif"/>
              </a:rPr>
              <a:t>Power</a:t>
            </a:r>
            <a:r>
              <a:rPr sz="750" spc="-5" dirty="0" smtClean="0">
                <a:solidFill>
                  <a:srgbClr val="001F40"/>
                </a:solidFill>
                <a:latin typeface="Microsoft Sans Serif"/>
                <a:cs typeface="Microsoft Sans Serif"/>
              </a:rPr>
              <a:t> </a:t>
            </a:r>
            <a:r>
              <a:rPr sz="750" spc="40" dirty="0">
                <a:solidFill>
                  <a:srgbClr val="001F40"/>
                </a:solidFill>
                <a:latin typeface="Microsoft Sans Serif"/>
                <a:cs typeface="Microsoft Sans Serif"/>
              </a:rPr>
              <a:t>Monitoring</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Expert,</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que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puede</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proporcionar</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paneles</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e</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informes</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PQ</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detallados.</a:t>
            </a:r>
            <a:endParaRPr sz="750" dirty="0">
              <a:latin typeface="Microsoft Sans Serif"/>
              <a:cs typeface="Microsoft Sans Serif"/>
            </a:endParaRPr>
          </a:p>
        </p:txBody>
      </p:sp>
      <p:sp>
        <p:nvSpPr>
          <p:cNvPr id="16" name="object 16"/>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21</a:t>
            </a:fld>
            <a:endParaRPr spc="10" dirty="0"/>
          </a:p>
        </p:txBody>
      </p:sp>
      <p:sp>
        <p:nvSpPr>
          <p:cNvPr id="17" name="object 17"/>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6" name="object 6"/>
          <p:cNvSpPr txBox="1"/>
          <p:nvPr/>
        </p:nvSpPr>
        <p:spPr>
          <a:xfrm>
            <a:off x="8414206" y="1482460"/>
            <a:ext cx="4363085" cy="1407795"/>
          </a:xfrm>
          <a:prstGeom prst="rect">
            <a:avLst/>
          </a:prstGeom>
        </p:spPr>
        <p:txBody>
          <a:bodyPr vert="horz" wrap="square" lIns="0" tIns="12700" rIns="0" bIns="0" rtlCol="0">
            <a:spAutoFit/>
          </a:bodyPr>
          <a:lstStyle/>
          <a:p>
            <a:pPr marL="12700" marR="781685">
              <a:lnSpc>
                <a:spcPct val="111100"/>
              </a:lnSpc>
              <a:spcBef>
                <a:spcPts val="100"/>
              </a:spcBef>
            </a:pPr>
            <a:r>
              <a:rPr sz="1200" b="1" spc="15" dirty="0">
                <a:solidFill>
                  <a:srgbClr val="001F40"/>
                </a:solidFill>
                <a:latin typeface="Arial"/>
                <a:cs typeface="Arial"/>
              </a:rPr>
              <a:t>ALIMENTACIÓN</a:t>
            </a:r>
            <a:r>
              <a:rPr sz="1200" b="1" spc="-30" dirty="0">
                <a:solidFill>
                  <a:srgbClr val="001F40"/>
                </a:solidFill>
                <a:latin typeface="Arial"/>
                <a:cs typeface="Arial"/>
              </a:rPr>
              <a:t> </a:t>
            </a:r>
            <a:r>
              <a:rPr sz="1200" b="1" spc="-55" dirty="0">
                <a:solidFill>
                  <a:srgbClr val="001F40"/>
                </a:solidFill>
                <a:latin typeface="Arial"/>
                <a:cs typeface="Arial"/>
              </a:rPr>
              <a:t>DE</a:t>
            </a:r>
            <a:r>
              <a:rPr sz="1200" b="1" spc="-25" dirty="0">
                <a:solidFill>
                  <a:srgbClr val="001F40"/>
                </a:solidFill>
                <a:latin typeface="Arial"/>
                <a:cs typeface="Arial"/>
              </a:rPr>
              <a:t> </a:t>
            </a:r>
            <a:r>
              <a:rPr sz="1200" b="1" spc="-30" dirty="0">
                <a:solidFill>
                  <a:srgbClr val="001F40"/>
                </a:solidFill>
                <a:latin typeface="Arial"/>
                <a:cs typeface="Arial"/>
              </a:rPr>
              <a:t>EMERGENCIA</a:t>
            </a:r>
            <a:r>
              <a:rPr sz="1200" b="1" spc="-25" dirty="0">
                <a:solidFill>
                  <a:srgbClr val="001F40"/>
                </a:solidFill>
                <a:latin typeface="Arial"/>
                <a:cs typeface="Arial"/>
              </a:rPr>
              <a:t> </a:t>
            </a:r>
            <a:r>
              <a:rPr sz="1200" b="1" spc="-50" dirty="0">
                <a:solidFill>
                  <a:srgbClr val="001F40"/>
                </a:solidFill>
                <a:latin typeface="Arial"/>
                <a:cs typeface="Arial"/>
              </a:rPr>
              <a:t>PARA</a:t>
            </a:r>
            <a:r>
              <a:rPr sz="1200" b="1" spc="-30" dirty="0">
                <a:solidFill>
                  <a:srgbClr val="001F40"/>
                </a:solidFill>
                <a:latin typeface="Arial"/>
                <a:cs typeface="Arial"/>
              </a:rPr>
              <a:t> </a:t>
            </a:r>
            <a:r>
              <a:rPr sz="1200" b="1" spc="-80" dirty="0" smtClean="0">
                <a:solidFill>
                  <a:srgbClr val="001F40"/>
                </a:solidFill>
                <a:latin typeface="Arial"/>
                <a:cs typeface="Arial"/>
              </a:rPr>
              <a:t>CARGAS</a:t>
            </a:r>
            <a:r>
              <a:rPr lang="es-ES" sz="1200" b="1" spc="-80" dirty="0" smtClean="0">
                <a:solidFill>
                  <a:srgbClr val="001F40"/>
                </a:solidFill>
                <a:latin typeface="Arial"/>
                <a:cs typeface="Arial"/>
              </a:rPr>
              <a:t> </a:t>
            </a:r>
            <a:r>
              <a:rPr sz="1200" b="1" spc="-30" dirty="0" smtClean="0">
                <a:solidFill>
                  <a:srgbClr val="001F40"/>
                </a:solidFill>
                <a:latin typeface="Arial"/>
                <a:cs typeface="Arial"/>
              </a:rPr>
              <a:t>CRÍTICAS</a:t>
            </a:r>
            <a:endParaRPr sz="1200" dirty="0">
              <a:latin typeface="Arial"/>
              <a:cs typeface="Arial"/>
            </a:endParaRPr>
          </a:p>
          <a:p>
            <a:pPr marL="12700" marR="5080">
              <a:lnSpc>
                <a:spcPct val="178600"/>
              </a:lnSpc>
              <a:spcBef>
                <a:spcPts val="180"/>
              </a:spcBef>
            </a:pPr>
            <a:r>
              <a:rPr sz="700" spc="-20" dirty="0">
                <a:solidFill>
                  <a:srgbClr val="001F40"/>
                </a:solidFill>
                <a:latin typeface="Microsoft Sans Serif"/>
                <a:cs typeface="Microsoft Sans Serif"/>
              </a:rPr>
              <a:t>En</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caso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15" dirty="0">
                <a:solidFill>
                  <a:srgbClr val="001F40"/>
                </a:solidFill>
                <a:latin typeface="Microsoft Sans Serif"/>
                <a:cs typeface="Microsoft Sans Serif"/>
              </a:rPr>
              <a:t>emergencias,</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la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central</a:t>
            </a:r>
            <a:r>
              <a:rPr sz="700" dirty="0">
                <a:solidFill>
                  <a:srgbClr val="001F40"/>
                </a:solidFill>
                <a:latin typeface="Microsoft Sans Serif"/>
                <a:cs typeface="Microsoft Sans Serif"/>
              </a:rPr>
              <a:t> </a:t>
            </a:r>
            <a:r>
              <a:rPr sz="700" spc="15" dirty="0">
                <a:solidFill>
                  <a:srgbClr val="001F40"/>
                </a:solidFill>
                <a:latin typeface="Microsoft Sans Serif"/>
                <a:cs typeface="Microsoft Sans Serif"/>
              </a:rPr>
              <a:t>estará</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equipada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2</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generadores</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diésel</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15" dirty="0">
                <a:solidFill>
                  <a:srgbClr val="001F40"/>
                </a:solidFill>
                <a:latin typeface="Microsoft Sans Serif"/>
                <a:cs typeface="Microsoft Sans Serif"/>
              </a:rPr>
              <a:t>reserva</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para</a:t>
            </a:r>
            <a:r>
              <a:rPr sz="700" dirty="0">
                <a:solidFill>
                  <a:srgbClr val="001F40"/>
                </a:solidFill>
                <a:latin typeface="Microsoft Sans Serif"/>
                <a:cs typeface="Microsoft Sans Serif"/>
              </a:rPr>
              <a:t> </a:t>
            </a:r>
            <a:r>
              <a:rPr sz="700" spc="15" dirty="0" err="1" smtClean="0">
                <a:solidFill>
                  <a:srgbClr val="001F40"/>
                </a:solidFill>
                <a:latin typeface="Microsoft Sans Serif"/>
                <a:cs typeface="Microsoft Sans Serif"/>
              </a:rPr>
              <a:t>abastecer</a:t>
            </a:r>
            <a:r>
              <a:rPr lang="es-ES" sz="700" spc="15"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todas</a:t>
            </a:r>
            <a:r>
              <a:rPr sz="700" spc="20" dirty="0" smtClean="0">
                <a:solidFill>
                  <a:srgbClr val="001F40"/>
                </a:solidFill>
                <a:latin typeface="Microsoft Sans Serif"/>
                <a:cs typeface="Microsoft Sans Serif"/>
              </a:rPr>
              <a:t> </a:t>
            </a:r>
            <a:r>
              <a:rPr sz="700" dirty="0">
                <a:solidFill>
                  <a:srgbClr val="001F40"/>
                </a:solidFill>
                <a:latin typeface="Microsoft Sans Serif"/>
                <a:cs typeface="Microsoft Sans Serif"/>
              </a:rPr>
              <a:t>las </a:t>
            </a:r>
            <a:r>
              <a:rPr sz="700" spc="15" dirty="0">
                <a:solidFill>
                  <a:srgbClr val="001F40"/>
                </a:solidFill>
                <a:latin typeface="Microsoft Sans Serif"/>
                <a:cs typeface="Microsoft Sans Serif"/>
              </a:rPr>
              <a:t>instalaciones </a:t>
            </a:r>
            <a:r>
              <a:rPr sz="700" spc="30" dirty="0">
                <a:solidFill>
                  <a:srgbClr val="001F40"/>
                </a:solidFill>
                <a:latin typeface="Microsoft Sans Serif"/>
                <a:cs typeface="Microsoft Sans Serif"/>
              </a:rPr>
              <a:t>que </a:t>
            </a:r>
            <a:r>
              <a:rPr sz="700" spc="35" dirty="0">
                <a:solidFill>
                  <a:srgbClr val="001F40"/>
                </a:solidFill>
                <a:latin typeface="Microsoft Sans Serif"/>
                <a:cs typeface="Microsoft Sans Serif"/>
              </a:rPr>
              <a:t>no </a:t>
            </a:r>
            <a:r>
              <a:rPr sz="700" spc="20" dirty="0">
                <a:solidFill>
                  <a:srgbClr val="001F40"/>
                </a:solidFill>
                <a:latin typeface="Microsoft Sans Serif"/>
                <a:cs typeface="Microsoft Sans Serif"/>
              </a:rPr>
              <a:t>son de proceso </a:t>
            </a:r>
            <a:r>
              <a:rPr sz="700" spc="15" dirty="0">
                <a:solidFill>
                  <a:srgbClr val="001F40"/>
                </a:solidFill>
                <a:latin typeface="Microsoft Sans Serif"/>
                <a:cs typeface="Microsoft Sans Serif"/>
              </a:rPr>
              <a:t>(campo </a:t>
            </a:r>
            <a:r>
              <a:rPr sz="700" spc="5" dirty="0">
                <a:solidFill>
                  <a:srgbClr val="001F40"/>
                </a:solidFill>
                <a:latin typeface="Microsoft Sans Serif"/>
                <a:cs typeface="Microsoft Sans Serif"/>
              </a:rPr>
              <a:t>base, </a:t>
            </a:r>
            <a:r>
              <a:rPr sz="700" spc="10" dirty="0">
                <a:solidFill>
                  <a:srgbClr val="001F40"/>
                </a:solidFill>
                <a:latin typeface="Microsoft Sans Serif"/>
                <a:cs typeface="Microsoft Sans Serif"/>
              </a:rPr>
              <a:t>oficinas, </a:t>
            </a:r>
            <a:r>
              <a:rPr sz="700" spc="35" dirty="0">
                <a:solidFill>
                  <a:srgbClr val="001F40"/>
                </a:solidFill>
                <a:latin typeface="Microsoft Sans Serif"/>
                <a:cs typeface="Microsoft Sans Serif"/>
              </a:rPr>
              <a:t>tratamiento </a:t>
            </a:r>
            <a:r>
              <a:rPr sz="700" spc="20" dirty="0">
                <a:solidFill>
                  <a:srgbClr val="001F40"/>
                </a:solidFill>
                <a:latin typeface="Microsoft Sans Serif"/>
                <a:cs typeface="Microsoft Sans Serif"/>
              </a:rPr>
              <a:t>de agua potable</a:t>
            </a:r>
            <a:r>
              <a:rPr sz="700" spc="20" dirty="0" smtClean="0">
                <a:solidFill>
                  <a:srgbClr val="001F40"/>
                </a:solidFill>
                <a:latin typeface="Microsoft Sans Serif"/>
                <a:cs typeface="Microsoft Sans Serif"/>
              </a:rPr>
              <a:t>,</a:t>
            </a:r>
            <a:r>
              <a:rPr lang="es-ES" sz="700" spc="20" dirty="0" smtClean="0">
                <a:solidFill>
                  <a:srgbClr val="001F40"/>
                </a:solidFill>
                <a:latin typeface="Microsoft Sans Serif"/>
                <a:cs typeface="Microsoft Sans Serif"/>
              </a:rPr>
              <a:t> </a:t>
            </a:r>
            <a:r>
              <a:rPr sz="700" spc="35" dirty="0" err="1" smtClean="0">
                <a:solidFill>
                  <a:srgbClr val="001F40"/>
                </a:solidFill>
                <a:latin typeface="Microsoft Sans Serif"/>
                <a:cs typeface="Microsoft Sans Serif"/>
              </a:rPr>
              <a:t>tratamiento</a:t>
            </a:r>
            <a:r>
              <a:rPr sz="700" spc="5" dirty="0" smtClean="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aguas</a:t>
            </a:r>
            <a:r>
              <a:rPr sz="700" spc="10" dirty="0">
                <a:solidFill>
                  <a:srgbClr val="001F40"/>
                </a:solidFill>
                <a:latin typeface="Microsoft Sans Serif"/>
                <a:cs typeface="Microsoft Sans Serif"/>
              </a:rPr>
              <a:t> residuales,</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sistema</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control</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incendios,</a:t>
            </a:r>
            <a:r>
              <a:rPr sz="700" spc="10" dirty="0">
                <a:solidFill>
                  <a:srgbClr val="001F40"/>
                </a:solidFill>
                <a:latin typeface="Microsoft Sans Serif"/>
                <a:cs typeface="Microsoft Sans Serif"/>
              </a:rPr>
              <a:t> </a:t>
            </a:r>
            <a:r>
              <a:rPr sz="700" dirty="0">
                <a:solidFill>
                  <a:srgbClr val="001F40"/>
                </a:solidFill>
                <a:latin typeface="Microsoft Sans Serif"/>
                <a:cs typeface="Microsoft Sans Serif"/>
              </a:rPr>
              <a:t>etc.),</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así</a:t>
            </a:r>
            <a:r>
              <a:rPr sz="700" spc="10" dirty="0">
                <a:solidFill>
                  <a:srgbClr val="001F40"/>
                </a:solidFill>
                <a:latin typeface="Microsoft Sans Serif"/>
                <a:cs typeface="Microsoft Sans Serif"/>
              </a:rPr>
              <a:t> </a:t>
            </a:r>
            <a:r>
              <a:rPr sz="700" spc="30" dirty="0">
                <a:solidFill>
                  <a:srgbClr val="001F40"/>
                </a:solidFill>
                <a:latin typeface="Microsoft Sans Serif"/>
                <a:cs typeface="Microsoft Sans Serif"/>
              </a:rPr>
              <a:t>como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algunos</a:t>
            </a:r>
            <a:r>
              <a:rPr sz="700" spc="10" dirty="0">
                <a:solidFill>
                  <a:srgbClr val="001F40"/>
                </a:solidFill>
                <a:latin typeface="Microsoft Sans Serif"/>
                <a:cs typeface="Microsoft Sans Serif"/>
              </a:rPr>
              <a:t> </a:t>
            </a:r>
            <a:r>
              <a:rPr sz="700" spc="15" dirty="0" err="1">
                <a:solidFill>
                  <a:srgbClr val="001F40"/>
                </a:solidFill>
                <a:latin typeface="Microsoft Sans Serif"/>
                <a:cs typeface="Microsoft Sans Serif"/>
              </a:rPr>
              <a:t>críticos</a:t>
            </a:r>
            <a:r>
              <a:rPr sz="700" spc="5" dirty="0">
                <a:solidFill>
                  <a:srgbClr val="001F40"/>
                </a:solidFill>
                <a:latin typeface="Microsoft Sans Serif"/>
                <a:cs typeface="Microsoft Sans Serif"/>
              </a:rPr>
              <a:t> </a:t>
            </a:r>
            <a:r>
              <a:rPr sz="700" spc="10" dirty="0" err="1" smtClean="0">
                <a:solidFill>
                  <a:srgbClr val="001F40"/>
                </a:solidFill>
                <a:latin typeface="Microsoft Sans Serif"/>
                <a:cs typeface="Microsoft Sans Serif"/>
              </a:rPr>
              <a:t>cargas</a:t>
            </a:r>
            <a:r>
              <a:rPr lang="es-ES" sz="700" spc="1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en</a:t>
            </a:r>
            <a:r>
              <a:rPr sz="700" spc="20" dirty="0" smtClean="0">
                <a:solidFill>
                  <a:srgbClr val="001F40"/>
                </a:solidFill>
                <a:latin typeface="Microsoft Sans Serif"/>
                <a:cs typeface="Microsoft Sans Serif"/>
              </a:rPr>
              <a:t> </a:t>
            </a:r>
            <a:r>
              <a:rPr sz="700" spc="10" dirty="0">
                <a:solidFill>
                  <a:srgbClr val="001F40"/>
                </a:solidFill>
                <a:latin typeface="Microsoft Sans Serif"/>
                <a:cs typeface="Microsoft Sans Serif"/>
              </a:rPr>
              <a:t>los </a:t>
            </a:r>
            <a:r>
              <a:rPr sz="700" spc="15" dirty="0">
                <a:solidFill>
                  <a:srgbClr val="001F40"/>
                </a:solidFill>
                <a:latin typeface="Microsoft Sans Serif"/>
                <a:cs typeface="Microsoft Sans Serif"/>
              </a:rPr>
              <a:t>procesos </a:t>
            </a:r>
            <a:r>
              <a:rPr sz="700" spc="20" dirty="0">
                <a:solidFill>
                  <a:srgbClr val="001F40"/>
                </a:solidFill>
                <a:latin typeface="Microsoft Sans Serif"/>
                <a:cs typeface="Microsoft Sans Serif"/>
              </a:rPr>
              <a:t>de concentración </a:t>
            </a:r>
            <a:r>
              <a:rPr sz="700" spc="5" dirty="0">
                <a:solidFill>
                  <a:srgbClr val="001F40"/>
                </a:solidFill>
                <a:latin typeface="Microsoft Sans Serif"/>
                <a:cs typeface="Microsoft Sans Serif"/>
              </a:rPr>
              <a:t>y </a:t>
            </a:r>
            <a:r>
              <a:rPr sz="700" spc="15" dirty="0">
                <a:solidFill>
                  <a:srgbClr val="001F40"/>
                </a:solidFill>
                <a:latin typeface="Microsoft Sans Serif"/>
                <a:cs typeface="Microsoft Sans Serif"/>
              </a:rPr>
              <a:t>aguas abajo, </a:t>
            </a:r>
            <a:r>
              <a:rPr sz="700" spc="25" dirty="0">
                <a:solidFill>
                  <a:srgbClr val="001F40"/>
                </a:solidFill>
                <a:latin typeface="Microsoft Sans Serif"/>
                <a:cs typeface="Microsoft Sans Serif"/>
              </a:rPr>
              <a:t>para </a:t>
            </a:r>
            <a:r>
              <a:rPr sz="700" spc="20" dirty="0">
                <a:solidFill>
                  <a:srgbClr val="001F40"/>
                </a:solidFill>
                <a:latin typeface="Microsoft Sans Serif"/>
                <a:cs typeface="Microsoft Sans Serif"/>
              </a:rPr>
              <a:t>evitar cualquier </a:t>
            </a:r>
            <a:r>
              <a:rPr sz="700" spc="30" dirty="0">
                <a:solidFill>
                  <a:srgbClr val="001F40"/>
                </a:solidFill>
                <a:latin typeface="Microsoft Sans Serif"/>
                <a:cs typeface="Microsoft Sans Serif"/>
              </a:rPr>
              <a:t>interrupción </a:t>
            </a:r>
            <a:r>
              <a:rPr sz="700" spc="20" dirty="0">
                <a:solidFill>
                  <a:srgbClr val="001F40"/>
                </a:solidFill>
                <a:latin typeface="Microsoft Sans Serif"/>
                <a:cs typeface="Microsoft Sans Serif"/>
              </a:rPr>
              <a:t>en </a:t>
            </a:r>
            <a:r>
              <a:rPr sz="700" spc="10" dirty="0">
                <a:solidFill>
                  <a:srgbClr val="001F40"/>
                </a:solidFill>
                <a:latin typeface="Microsoft Sans Serif"/>
                <a:cs typeface="Microsoft Sans Serif"/>
              </a:rPr>
              <a:t>la </a:t>
            </a:r>
            <a:r>
              <a:rPr sz="700" spc="30" dirty="0" err="1">
                <a:solidFill>
                  <a:srgbClr val="001F40"/>
                </a:solidFill>
                <a:latin typeface="Microsoft Sans Serif"/>
                <a:cs typeface="Microsoft Sans Serif"/>
              </a:rPr>
              <a:t>entrega</a:t>
            </a:r>
            <a:r>
              <a:rPr sz="700" spc="30" dirty="0">
                <a:solidFill>
                  <a:srgbClr val="001F40"/>
                </a:solidFill>
                <a:latin typeface="Microsoft Sans Serif"/>
                <a:cs typeface="Microsoft Sans Serif"/>
              </a:rPr>
              <a:t> </a:t>
            </a:r>
            <a:r>
              <a:rPr sz="700" spc="20" dirty="0" smtClean="0">
                <a:solidFill>
                  <a:srgbClr val="001F40"/>
                </a:solidFill>
                <a:latin typeface="Microsoft Sans Serif"/>
                <a:cs typeface="Microsoft Sans Serif"/>
              </a:rPr>
              <a:t>del</a:t>
            </a:r>
            <a:r>
              <a:rPr lang="es-ES" sz="700" spc="2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concentrado</a:t>
            </a:r>
            <a:r>
              <a:rPr sz="700" spc="20" dirty="0">
                <a:solidFill>
                  <a:srgbClr val="001F40"/>
                </a:solidFill>
                <a:latin typeface="Microsoft Sans Serif"/>
                <a:cs typeface="Microsoft Sans Serif"/>
              </a:rPr>
              <a:t>.</a:t>
            </a:r>
            <a:endParaRPr sz="700" dirty="0">
              <a:latin typeface="Microsoft Sans Serif"/>
              <a:cs typeface="Microsoft Sans Serif"/>
            </a:endParaRPr>
          </a:p>
        </p:txBody>
      </p:sp>
      <p:sp>
        <p:nvSpPr>
          <p:cNvPr id="7" name="object 7"/>
          <p:cNvSpPr txBox="1"/>
          <p:nvPr/>
        </p:nvSpPr>
        <p:spPr>
          <a:xfrm>
            <a:off x="8414205" y="3145329"/>
            <a:ext cx="4258310" cy="302647"/>
          </a:xfrm>
          <a:prstGeom prst="rect">
            <a:avLst/>
          </a:prstGeom>
        </p:spPr>
        <p:txBody>
          <a:bodyPr vert="horz" wrap="square" lIns="0" tIns="12700" rIns="0" bIns="0" rtlCol="0">
            <a:spAutoFit/>
          </a:bodyPr>
          <a:lstStyle/>
          <a:p>
            <a:pPr marL="12700">
              <a:spcBef>
                <a:spcPts val="100"/>
              </a:spcBef>
            </a:pPr>
            <a:r>
              <a:rPr sz="650" spc="-5" dirty="0">
                <a:solidFill>
                  <a:srgbClr val="001F40"/>
                </a:solidFill>
                <a:latin typeface="Microsoft Sans Serif"/>
                <a:cs typeface="Microsoft Sans Serif"/>
              </a:rPr>
              <a:t>Los</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servicios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planta</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energía</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necesarios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para</a:t>
            </a:r>
            <a:r>
              <a:rPr sz="650" spc="5" dirty="0">
                <a:solidFill>
                  <a:srgbClr val="001F40"/>
                </a:solidFill>
                <a:latin typeface="Microsoft Sans Serif"/>
                <a:cs typeface="Microsoft Sans Serif"/>
              </a:rPr>
              <a:t> </a:t>
            </a:r>
            <a:r>
              <a:rPr sz="650" spc="40" dirty="0">
                <a:solidFill>
                  <a:srgbClr val="001F40"/>
                </a:solidFill>
                <a:latin typeface="Microsoft Sans Serif"/>
                <a:cs typeface="Microsoft Sans Serif"/>
              </a:rPr>
              <a:t>un</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arranque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en</a:t>
            </a:r>
            <a:r>
              <a:rPr sz="650" dirty="0">
                <a:solidFill>
                  <a:srgbClr val="001F40"/>
                </a:solidFill>
                <a:latin typeface="Microsoft Sans Serif"/>
                <a:cs typeface="Microsoft Sans Serif"/>
              </a:rPr>
              <a:t> </a:t>
            </a:r>
            <a:r>
              <a:rPr sz="650" spc="30" dirty="0">
                <a:solidFill>
                  <a:srgbClr val="001F40"/>
                </a:solidFill>
                <a:latin typeface="Microsoft Sans Serif"/>
                <a:cs typeface="Microsoft Sans Serif"/>
              </a:rPr>
              <a:t>negro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los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generadores</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principales</a:t>
            </a:r>
            <a:r>
              <a:rPr sz="650" dirty="0">
                <a:solidFill>
                  <a:srgbClr val="001F40"/>
                </a:solidFill>
                <a:latin typeface="Microsoft Sans Serif"/>
                <a:cs typeface="Microsoft Sans Serif"/>
              </a:rPr>
              <a:t> </a:t>
            </a:r>
            <a:r>
              <a:rPr sz="650" spc="-5" dirty="0">
                <a:solidFill>
                  <a:srgbClr val="001F40"/>
                </a:solidFill>
                <a:latin typeface="Microsoft Sans Serif"/>
                <a:cs typeface="Microsoft Sans Serif"/>
              </a:rPr>
              <a:t>se</a:t>
            </a:r>
            <a:endParaRPr sz="650">
              <a:latin typeface="Microsoft Sans Serif"/>
              <a:cs typeface="Microsoft Sans Serif"/>
            </a:endParaRPr>
          </a:p>
          <a:p>
            <a:pPr marL="12700">
              <a:spcBef>
                <a:spcPts val="720"/>
              </a:spcBef>
            </a:pPr>
            <a:r>
              <a:rPr sz="650" spc="25" dirty="0">
                <a:solidFill>
                  <a:srgbClr val="001F40"/>
                </a:solidFill>
                <a:latin typeface="Microsoft Sans Serif"/>
                <a:cs typeface="Microsoft Sans Serif"/>
              </a:rPr>
              <a:t>alimentan</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35" dirty="0">
                <a:solidFill>
                  <a:srgbClr val="001F40"/>
                </a:solidFill>
                <a:latin typeface="Microsoft Sans Serif"/>
                <a:cs typeface="Microsoft Sans Serif"/>
              </a:rPr>
              <a:t>uno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los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generadores</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diesel</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reserva.</a:t>
            </a:r>
            <a:endParaRPr sz="650">
              <a:latin typeface="Microsoft Sans Serif"/>
              <a:cs typeface="Microsoft Sans Serif"/>
            </a:endParaRPr>
          </a:p>
        </p:txBody>
      </p:sp>
      <p:sp>
        <p:nvSpPr>
          <p:cNvPr id="8" name="object 8"/>
          <p:cNvSpPr txBox="1"/>
          <p:nvPr/>
        </p:nvSpPr>
        <p:spPr>
          <a:xfrm>
            <a:off x="8414205" y="3710478"/>
            <a:ext cx="1163320" cy="120546"/>
          </a:xfrm>
          <a:prstGeom prst="rect">
            <a:avLst/>
          </a:prstGeom>
        </p:spPr>
        <p:txBody>
          <a:bodyPr vert="horz" wrap="square" lIns="0" tIns="12700" rIns="0" bIns="0" rtlCol="0">
            <a:spAutoFit/>
          </a:bodyPr>
          <a:lstStyle/>
          <a:p>
            <a:pPr marL="12700">
              <a:spcBef>
                <a:spcPts val="100"/>
              </a:spcBef>
            </a:pPr>
            <a:r>
              <a:rPr sz="700" b="1" spc="-45" dirty="0">
                <a:solidFill>
                  <a:srgbClr val="001F40"/>
                </a:solidFill>
                <a:latin typeface="Arial"/>
                <a:cs typeface="Arial"/>
              </a:rPr>
              <a:t>ATS</a:t>
            </a:r>
            <a:r>
              <a:rPr sz="700" b="1" spc="-15" dirty="0">
                <a:solidFill>
                  <a:srgbClr val="001F40"/>
                </a:solidFill>
                <a:latin typeface="Arial"/>
                <a:cs typeface="Arial"/>
              </a:rPr>
              <a:t> </a:t>
            </a:r>
            <a:r>
              <a:rPr sz="700" b="1" spc="30" dirty="0">
                <a:solidFill>
                  <a:srgbClr val="001F40"/>
                </a:solidFill>
                <a:latin typeface="Arial"/>
                <a:cs typeface="Arial"/>
              </a:rPr>
              <a:t>para</a:t>
            </a:r>
            <a:r>
              <a:rPr sz="700" b="1" spc="-15" dirty="0">
                <a:solidFill>
                  <a:srgbClr val="001F40"/>
                </a:solidFill>
                <a:latin typeface="Arial"/>
                <a:cs typeface="Arial"/>
              </a:rPr>
              <a:t> </a:t>
            </a:r>
            <a:r>
              <a:rPr sz="700" b="1" spc="5" dirty="0">
                <a:solidFill>
                  <a:srgbClr val="001F40"/>
                </a:solidFill>
                <a:latin typeface="Arial"/>
                <a:cs typeface="Arial"/>
              </a:rPr>
              <a:t>cargas</a:t>
            </a:r>
            <a:r>
              <a:rPr sz="700" b="1" spc="-15" dirty="0">
                <a:solidFill>
                  <a:srgbClr val="001F40"/>
                </a:solidFill>
                <a:latin typeface="Arial"/>
                <a:cs typeface="Arial"/>
              </a:rPr>
              <a:t> </a:t>
            </a:r>
            <a:r>
              <a:rPr sz="700" b="1" spc="20" dirty="0">
                <a:solidFill>
                  <a:srgbClr val="001F40"/>
                </a:solidFill>
                <a:latin typeface="Arial"/>
                <a:cs typeface="Arial"/>
              </a:rPr>
              <a:t>de</a:t>
            </a:r>
            <a:r>
              <a:rPr sz="700" b="1" spc="-15" dirty="0">
                <a:solidFill>
                  <a:srgbClr val="001F40"/>
                </a:solidFill>
                <a:latin typeface="Arial"/>
                <a:cs typeface="Arial"/>
              </a:rPr>
              <a:t> </a:t>
            </a:r>
            <a:r>
              <a:rPr sz="700" b="1" spc="35" dirty="0">
                <a:solidFill>
                  <a:srgbClr val="001F40"/>
                </a:solidFill>
                <a:latin typeface="Arial"/>
                <a:cs typeface="Arial"/>
              </a:rPr>
              <a:t>motor</a:t>
            </a:r>
            <a:endParaRPr sz="700">
              <a:latin typeface="Arial"/>
              <a:cs typeface="Arial"/>
            </a:endParaRPr>
          </a:p>
        </p:txBody>
      </p:sp>
      <p:sp>
        <p:nvSpPr>
          <p:cNvPr id="9" name="object 9"/>
          <p:cNvSpPr txBox="1"/>
          <p:nvPr/>
        </p:nvSpPr>
        <p:spPr>
          <a:xfrm>
            <a:off x="8414205" y="3936979"/>
            <a:ext cx="4424680" cy="1275080"/>
          </a:xfrm>
          <a:prstGeom prst="rect">
            <a:avLst/>
          </a:prstGeom>
        </p:spPr>
        <p:txBody>
          <a:bodyPr vert="horz" wrap="square" lIns="0" tIns="12700" rIns="0" bIns="0" rtlCol="0">
            <a:spAutoFit/>
          </a:bodyPr>
          <a:lstStyle/>
          <a:p>
            <a:pPr marL="12700">
              <a:spcBef>
                <a:spcPts val="100"/>
              </a:spcBef>
            </a:pPr>
            <a:r>
              <a:rPr sz="700" spc="-20" dirty="0">
                <a:solidFill>
                  <a:srgbClr val="001F40"/>
                </a:solidFill>
                <a:latin typeface="Microsoft Sans Serif"/>
                <a:cs typeface="Microsoft Sans Serif"/>
              </a:rPr>
              <a:t>En</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caso</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pérdida</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del</a:t>
            </a:r>
            <a:r>
              <a:rPr sz="700" spc="10" dirty="0">
                <a:solidFill>
                  <a:srgbClr val="001F40"/>
                </a:solidFill>
                <a:latin typeface="Microsoft Sans Serif"/>
                <a:cs typeface="Microsoft Sans Serif"/>
              </a:rPr>
              <a:t> </a:t>
            </a:r>
            <a:r>
              <a:rPr sz="700" spc="30" dirty="0">
                <a:solidFill>
                  <a:srgbClr val="001F40"/>
                </a:solidFill>
                <a:latin typeface="Microsoft Sans Serif"/>
                <a:cs typeface="Microsoft Sans Serif"/>
              </a:rPr>
              <a:t>suministro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principal,</a:t>
            </a:r>
            <a:r>
              <a:rPr sz="700" spc="10" dirty="0">
                <a:solidFill>
                  <a:srgbClr val="001F40"/>
                </a:solidFill>
                <a:latin typeface="Microsoft Sans Serif"/>
                <a:cs typeface="Microsoft Sans Serif"/>
              </a:rPr>
              <a:t> el</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controlador</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del</a:t>
            </a:r>
            <a:r>
              <a:rPr sz="700" spc="10" dirty="0">
                <a:solidFill>
                  <a:srgbClr val="001F40"/>
                </a:solidFill>
                <a:latin typeface="Microsoft Sans Serif"/>
                <a:cs typeface="Microsoft Sans Serif"/>
              </a:rPr>
              <a:t> </a:t>
            </a:r>
            <a:r>
              <a:rPr sz="700" spc="40" dirty="0">
                <a:solidFill>
                  <a:srgbClr val="001F40"/>
                </a:solidFill>
                <a:latin typeface="Microsoft Sans Serif"/>
                <a:cs typeface="Microsoft Sans Serif"/>
              </a:rPr>
              <a:t>interruptor</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transferencia</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automática</a:t>
            </a:r>
            <a:endParaRPr sz="700" dirty="0">
              <a:latin typeface="Microsoft Sans Serif"/>
              <a:cs typeface="Microsoft Sans Serif"/>
            </a:endParaRPr>
          </a:p>
          <a:p>
            <a:pPr marL="12700" marR="5080">
              <a:lnSpc>
                <a:spcPct val="178600"/>
              </a:lnSpc>
            </a:pPr>
            <a:r>
              <a:rPr sz="700" spc="-40" dirty="0">
                <a:solidFill>
                  <a:srgbClr val="001F40"/>
                </a:solidFill>
                <a:latin typeface="Microsoft Sans Serif"/>
                <a:cs typeface="Microsoft Sans Serif"/>
              </a:rPr>
              <a:t>(ATS) </a:t>
            </a:r>
            <a:r>
              <a:rPr sz="700" spc="15" dirty="0">
                <a:solidFill>
                  <a:srgbClr val="001F40"/>
                </a:solidFill>
                <a:latin typeface="Microsoft Sans Serif"/>
                <a:cs typeface="Microsoft Sans Serif"/>
              </a:rPr>
              <a:t>envía </a:t>
            </a:r>
            <a:r>
              <a:rPr sz="700" spc="30" dirty="0">
                <a:solidFill>
                  <a:srgbClr val="001F40"/>
                </a:solidFill>
                <a:latin typeface="Microsoft Sans Serif"/>
                <a:cs typeface="Microsoft Sans Serif"/>
              </a:rPr>
              <a:t>una </a:t>
            </a:r>
            <a:r>
              <a:rPr sz="700" spc="10" dirty="0">
                <a:solidFill>
                  <a:srgbClr val="001F40"/>
                </a:solidFill>
                <a:latin typeface="Microsoft Sans Serif"/>
                <a:cs typeface="Microsoft Sans Serif"/>
              </a:rPr>
              <a:t>señal </a:t>
            </a:r>
            <a:r>
              <a:rPr sz="700" dirty="0">
                <a:solidFill>
                  <a:srgbClr val="001F40"/>
                </a:solidFill>
                <a:latin typeface="Microsoft Sans Serif"/>
                <a:cs typeface="Microsoft Sans Serif"/>
              </a:rPr>
              <a:t>a </a:t>
            </a:r>
            <a:r>
              <a:rPr sz="700" spc="10" dirty="0">
                <a:solidFill>
                  <a:srgbClr val="001F40"/>
                </a:solidFill>
                <a:latin typeface="Microsoft Sans Serif"/>
                <a:cs typeface="Microsoft Sans Serif"/>
              </a:rPr>
              <a:t>la </a:t>
            </a:r>
            <a:r>
              <a:rPr sz="700" spc="30" dirty="0">
                <a:solidFill>
                  <a:srgbClr val="001F40"/>
                </a:solidFill>
                <a:latin typeface="Microsoft Sans Serif"/>
                <a:cs typeface="Microsoft Sans Serif"/>
              </a:rPr>
              <a:t>unidad </a:t>
            </a:r>
            <a:r>
              <a:rPr sz="700" spc="20" dirty="0">
                <a:solidFill>
                  <a:srgbClr val="001F40"/>
                </a:solidFill>
                <a:latin typeface="Microsoft Sans Serif"/>
                <a:cs typeface="Microsoft Sans Serif"/>
              </a:rPr>
              <a:t>de </a:t>
            </a:r>
            <a:r>
              <a:rPr sz="700" spc="30" dirty="0">
                <a:solidFill>
                  <a:srgbClr val="001F40"/>
                </a:solidFill>
                <a:latin typeface="Microsoft Sans Serif"/>
                <a:cs typeface="Microsoft Sans Serif"/>
              </a:rPr>
              <a:t>control </a:t>
            </a:r>
            <a:r>
              <a:rPr sz="700" spc="20" dirty="0">
                <a:solidFill>
                  <a:srgbClr val="001F40"/>
                </a:solidFill>
                <a:latin typeface="Microsoft Sans Serif"/>
                <a:cs typeface="Microsoft Sans Serif"/>
              </a:rPr>
              <a:t>del </a:t>
            </a:r>
            <a:r>
              <a:rPr sz="700" spc="30" dirty="0">
                <a:solidFill>
                  <a:srgbClr val="001F40"/>
                </a:solidFill>
                <a:latin typeface="Microsoft Sans Serif"/>
                <a:cs typeface="Microsoft Sans Serif"/>
              </a:rPr>
              <a:t>generador </a:t>
            </a:r>
            <a:r>
              <a:rPr sz="700" spc="-30" dirty="0">
                <a:solidFill>
                  <a:srgbClr val="001F40"/>
                </a:solidFill>
                <a:latin typeface="Microsoft Sans Serif"/>
                <a:cs typeface="Microsoft Sans Serif"/>
              </a:rPr>
              <a:t>(GCU) </a:t>
            </a:r>
            <a:r>
              <a:rPr sz="700" spc="25" dirty="0">
                <a:solidFill>
                  <a:srgbClr val="001F40"/>
                </a:solidFill>
                <a:latin typeface="Microsoft Sans Serif"/>
                <a:cs typeface="Microsoft Sans Serif"/>
              </a:rPr>
              <a:t>para arrancar </a:t>
            </a:r>
            <a:r>
              <a:rPr sz="700" spc="10" dirty="0">
                <a:solidFill>
                  <a:srgbClr val="001F40"/>
                </a:solidFill>
                <a:latin typeface="Microsoft Sans Serif"/>
                <a:cs typeface="Microsoft Sans Serif"/>
              </a:rPr>
              <a:t>el </a:t>
            </a:r>
            <a:r>
              <a:rPr sz="700" spc="50" dirty="0">
                <a:solidFill>
                  <a:srgbClr val="001F40"/>
                </a:solidFill>
                <a:latin typeface="Microsoft Sans Serif"/>
                <a:cs typeface="Microsoft Sans Serif"/>
              </a:rPr>
              <a:t>motor </a:t>
            </a:r>
            <a:r>
              <a:rPr sz="700" spc="10" dirty="0">
                <a:solidFill>
                  <a:srgbClr val="001F40"/>
                </a:solidFill>
                <a:latin typeface="Microsoft Sans Serif"/>
                <a:cs typeface="Microsoft Sans Serif"/>
              </a:rPr>
              <a:t>diésel </a:t>
            </a:r>
            <a:r>
              <a:rPr sz="700" spc="5" dirty="0">
                <a:solidFill>
                  <a:srgbClr val="001F40"/>
                </a:solidFill>
                <a:latin typeface="Microsoft Sans Serif"/>
                <a:cs typeface="Microsoft Sans Serif"/>
              </a:rPr>
              <a:t>y </a:t>
            </a:r>
            <a:r>
              <a:rPr sz="700" spc="25" dirty="0" err="1">
                <a:solidFill>
                  <a:srgbClr val="001F40"/>
                </a:solidFill>
                <a:latin typeface="Microsoft Sans Serif"/>
                <a:cs typeface="Microsoft Sans Serif"/>
              </a:rPr>
              <a:t>abre</a:t>
            </a:r>
            <a:r>
              <a:rPr sz="700" spc="25" dirty="0">
                <a:solidFill>
                  <a:srgbClr val="001F40"/>
                </a:solidFill>
                <a:latin typeface="Microsoft Sans Serif"/>
                <a:cs typeface="Microsoft Sans Serif"/>
              </a:rPr>
              <a:t> </a:t>
            </a:r>
            <a:r>
              <a:rPr sz="700" spc="10" dirty="0" smtClean="0">
                <a:solidFill>
                  <a:srgbClr val="001F40"/>
                </a:solidFill>
                <a:latin typeface="Microsoft Sans Serif"/>
                <a:cs typeface="Microsoft Sans Serif"/>
              </a:rPr>
              <a:t>la</a:t>
            </a:r>
            <a:r>
              <a:rPr lang="es-ES" sz="700" spc="10" dirty="0" smtClean="0">
                <a:solidFill>
                  <a:srgbClr val="001F40"/>
                </a:solidFill>
                <a:latin typeface="Microsoft Sans Serif"/>
                <a:cs typeface="Microsoft Sans Serif"/>
              </a:rPr>
              <a:t> </a:t>
            </a:r>
            <a:r>
              <a:rPr sz="700" spc="30" dirty="0" smtClean="0">
                <a:solidFill>
                  <a:srgbClr val="001F40"/>
                </a:solidFill>
                <a:latin typeface="Microsoft Sans Serif"/>
                <a:cs typeface="Microsoft Sans Serif"/>
              </a:rPr>
              <a:t>entrada </a:t>
            </a:r>
            <a:r>
              <a:rPr sz="700" spc="20" dirty="0">
                <a:solidFill>
                  <a:srgbClr val="001F40"/>
                </a:solidFill>
                <a:latin typeface="Microsoft Sans Serif"/>
                <a:cs typeface="Microsoft Sans Serif"/>
              </a:rPr>
              <a:t>del </a:t>
            </a:r>
            <a:r>
              <a:rPr sz="700" spc="35" dirty="0">
                <a:solidFill>
                  <a:srgbClr val="001F40"/>
                </a:solidFill>
                <a:latin typeface="Microsoft Sans Serif"/>
                <a:cs typeface="Microsoft Sans Serif"/>
              </a:rPr>
              <a:t>transformador </a:t>
            </a:r>
            <a:r>
              <a:rPr sz="700" spc="-30" dirty="0">
                <a:solidFill>
                  <a:srgbClr val="001F40"/>
                </a:solidFill>
                <a:latin typeface="Microsoft Sans Serif"/>
                <a:cs typeface="Microsoft Sans Serif"/>
              </a:rPr>
              <a:t>ACB. </a:t>
            </a:r>
            <a:r>
              <a:rPr sz="700" spc="15" dirty="0">
                <a:solidFill>
                  <a:srgbClr val="001F40"/>
                </a:solidFill>
                <a:latin typeface="Microsoft Sans Serif"/>
                <a:cs typeface="Microsoft Sans Serif"/>
              </a:rPr>
              <a:t>Cuando </a:t>
            </a:r>
            <a:r>
              <a:rPr sz="700" spc="10" dirty="0">
                <a:solidFill>
                  <a:srgbClr val="001F40"/>
                </a:solidFill>
                <a:latin typeface="Microsoft Sans Serif"/>
                <a:cs typeface="Microsoft Sans Serif"/>
              </a:rPr>
              <a:t>el </a:t>
            </a:r>
            <a:r>
              <a:rPr sz="700" spc="30" dirty="0">
                <a:solidFill>
                  <a:srgbClr val="001F40"/>
                </a:solidFill>
                <a:latin typeface="Microsoft Sans Serif"/>
                <a:cs typeface="Microsoft Sans Serif"/>
              </a:rPr>
              <a:t>generador </a:t>
            </a:r>
            <a:r>
              <a:rPr sz="700" spc="5" dirty="0">
                <a:solidFill>
                  <a:srgbClr val="001F40"/>
                </a:solidFill>
                <a:latin typeface="Microsoft Sans Serif"/>
                <a:cs typeface="Microsoft Sans Serif"/>
              </a:rPr>
              <a:t>alcanza </a:t>
            </a:r>
            <a:r>
              <a:rPr sz="700" spc="10" dirty="0">
                <a:solidFill>
                  <a:srgbClr val="001F40"/>
                </a:solidFill>
                <a:latin typeface="Microsoft Sans Serif"/>
                <a:cs typeface="Microsoft Sans Serif"/>
              </a:rPr>
              <a:t>el </a:t>
            </a:r>
            <a:r>
              <a:rPr sz="700" spc="20" dirty="0">
                <a:solidFill>
                  <a:srgbClr val="001F40"/>
                </a:solidFill>
                <a:latin typeface="Microsoft Sans Serif"/>
                <a:cs typeface="Microsoft Sans Serif"/>
              </a:rPr>
              <a:t>voltaje </a:t>
            </a:r>
            <a:r>
              <a:rPr sz="700" spc="5" dirty="0">
                <a:solidFill>
                  <a:srgbClr val="001F40"/>
                </a:solidFill>
                <a:latin typeface="Microsoft Sans Serif"/>
                <a:cs typeface="Microsoft Sans Serif"/>
              </a:rPr>
              <a:t>y </a:t>
            </a:r>
            <a:r>
              <a:rPr sz="700" spc="10" dirty="0">
                <a:solidFill>
                  <a:srgbClr val="001F40"/>
                </a:solidFill>
                <a:latin typeface="Microsoft Sans Serif"/>
                <a:cs typeface="Microsoft Sans Serif"/>
              </a:rPr>
              <a:t>la </a:t>
            </a:r>
            <a:r>
              <a:rPr sz="700" spc="15" dirty="0">
                <a:solidFill>
                  <a:srgbClr val="001F40"/>
                </a:solidFill>
                <a:latin typeface="Microsoft Sans Serif"/>
                <a:cs typeface="Microsoft Sans Serif"/>
              </a:rPr>
              <a:t>frecuencia </a:t>
            </a:r>
            <a:r>
              <a:rPr sz="700" spc="20" dirty="0">
                <a:solidFill>
                  <a:srgbClr val="001F40"/>
                </a:solidFill>
                <a:latin typeface="Microsoft Sans Serif"/>
                <a:cs typeface="Microsoft Sans Serif"/>
              </a:rPr>
              <a:t>nominales, </a:t>
            </a:r>
            <a:r>
              <a:rPr sz="700" spc="10" dirty="0" smtClean="0">
                <a:solidFill>
                  <a:srgbClr val="001F40"/>
                </a:solidFill>
                <a:latin typeface="Microsoft Sans Serif"/>
                <a:cs typeface="Microsoft Sans Serif"/>
              </a:rPr>
              <a:t>el</a:t>
            </a:r>
            <a:r>
              <a:rPr lang="es-ES" sz="700" spc="10" dirty="0" smtClean="0">
                <a:solidFill>
                  <a:srgbClr val="001F40"/>
                </a:solidFill>
                <a:latin typeface="Microsoft Sans Serif"/>
                <a:cs typeface="Microsoft Sans Serif"/>
              </a:rPr>
              <a:t> </a:t>
            </a:r>
            <a:r>
              <a:rPr sz="700" spc="30" dirty="0" err="1" smtClean="0">
                <a:solidFill>
                  <a:srgbClr val="001F40"/>
                </a:solidFill>
                <a:latin typeface="Microsoft Sans Serif"/>
                <a:cs typeface="Microsoft Sans Serif"/>
              </a:rPr>
              <a:t>controlador</a:t>
            </a:r>
            <a:r>
              <a:rPr sz="700" dirty="0" smtClean="0">
                <a:solidFill>
                  <a:srgbClr val="001F40"/>
                </a:solidFill>
                <a:latin typeface="Microsoft Sans Serif"/>
                <a:cs typeface="Microsoft Sans Serif"/>
              </a:rPr>
              <a:t> </a:t>
            </a:r>
            <a:r>
              <a:rPr sz="700" spc="-50" dirty="0">
                <a:solidFill>
                  <a:srgbClr val="001F40"/>
                </a:solidFill>
                <a:latin typeface="Microsoft Sans Serif"/>
                <a:cs typeface="Microsoft Sans Serif"/>
              </a:rPr>
              <a:t>ATS</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cierra</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el</a:t>
            </a:r>
            <a:r>
              <a:rPr sz="700" dirty="0">
                <a:solidFill>
                  <a:srgbClr val="001F40"/>
                </a:solidFill>
                <a:latin typeface="Microsoft Sans Serif"/>
                <a:cs typeface="Microsoft Sans Serif"/>
              </a:rPr>
              <a:t> </a:t>
            </a:r>
            <a:r>
              <a:rPr sz="700" spc="-35" dirty="0">
                <a:solidFill>
                  <a:srgbClr val="001F40"/>
                </a:solidFill>
                <a:latin typeface="Microsoft Sans Serif"/>
                <a:cs typeface="Microsoft Sans Serif"/>
              </a:rPr>
              <a:t>ACB</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entrada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del</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generador</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para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energizar</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el</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tablero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distribución</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400</a:t>
            </a:r>
            <a:r>
              <a:rPr sz="700" dirty="0">
                <a:solidFill>
                  <a:srgbClr val="001F40"/>
                </a:solidFill>
                <a:latin typeface="Microsoft Sans Serif"/>
                <a:cs typeface="Microsoft Sans Serif"/>
              </a:rPr>
              <a:t> </a:t>
            </a:r>
            <a:r>
              <a:rPr sz="700" spc="-50" dirty="0" smtClean="0">
                <a:solidFill>
                  <a:srgbClr val="001F40"/>
                </a:solidFill>
                <a:latin typeface="Microsoft Sans Serif"/>
                <a:cs typeface="Microsoft Sans Serif"/>
              </a:rPr>
              <a:t>V</a:t>
            </a:r>
            <a:r>
              <a:rPr lang="es-ES" sz="700" spc="-50" dirty="0" smtClean="0">
                <a:solidFill>
                  <a:srgbClr val="001F40"/>
                </a:solidFill>
                <a:latin typeface="Microsoft Sans Serif"/>
                <a:cs typeface="Microsoft Sans Serif"/>
              </a:rPr>
              <a:t> </a:t>
            </a:r>
            <a:r>
              <a:rPr sz="700" spc="5" dirty="0" smtClean="0">
                <a:solidFill>
                  <a:srgbClr val="001F40"/>
                </a:solidFill>
                <a:latin typeface="Microsoft Sans Serif"/>
                <a:cs typeface="Microsoft Sans Serif"/>
              </a:rPr>
              <a:t>y </a:t>
            </a:r>
            <a:r>
              <a:rPr sz="700" spc="10" dirty="0">
                <a:solidFill>
                  <a:srgbClr val="001F40"/>
                </a:solidFill>
                <a:latin typeface="Microsoft Sans Serif"/>
                <a:cs typeface="Microsoft Sans Serif"/>
              </a:rPr>
              <a:t>el </a:t>
            </a:r>
            <a:r>
              <a:rPr sz="700" spc="15" dirty="0">
                <a:solidFill>
                  <a:srgbClr val="001F40"/>
                </a:solidFill>
                <a:latin typeface="Microsoft Sans Serif"/>
                <a:cs typeface="Microsoft Sans Serif"/>
              </a:rPr>
              <a:t>sistema </a:t>
            </a:r>
            <a:r>
              <a:rPr sz="700" spc="20" dirty="0">
                <a:solidFill>
                  <a:srgbClr val="001F40"/>
                </a:solidFill>
                <a:latin typeface="Microsoft Sans Serif"/>
                <a:cs typeface="Microsoft Sans Serif"/>
              </a:rPr>
              <a:t>de </a:t>
            </a:r>
            <a:r>
              <a:rPr sz="700" spc="30" dirty="0">
                <a:solidFill>
                  <a:srgbClr val="001F40"/>
                </a:solidFill>
                <a:latin typeface="Microsoft Sans Serif"/>
                <a:cs typeface="Microsoft Sans Serif"/>
              </a:rPr>
              <a:t>control </a:t>
            </a:r>
            <a:r>
              <a:rPr sz="700" spc="20" dirty="0">
                <a:solidFill>
                  <a:srgbClr val="001F40"/>
                </a:solidFill>
                <a:latin typeface="Microsoft Sans Serif"/>
                <a:cs typeface="Microsoft Sans Serif"/>
              </a:rPr>
              <a:t>reiniciará </a:t>
            </a:r>
            <a:r>
              <a:rPr sz="700" spc="30" dirty="0">
                <a:solidFill>
                  <a:srgbClr val="001F40"/>
                </a:solidFill>
                <a:latin typeface="Microsoft Sans Serif"/>
                <a:cs typeface="Microsoft Sans Serif"/>
              </a:rPr>
              <a:t>automáticamente todos </a:t>
            </a:r>
            <a:r>
              <a:rPr sz="700" spc="10" dirty="0">
                <a:solidFill>
                  <a:srgbClr val="001F40"/>
                </a:solidFill>
                <a:latin typeface="Microsoft Sans Serif"/>
                <a:cs typeface="Microsoft Sans Serif"/>
              </a:rPr>
              <a:t>los </a:t>
            </a:r>
            <a:r>
              <a:rPr sz="700" spc="25" dirty="0">
                <a:solidFill>
                  <a:srgbClr val="001F40"/>
                </a:solidFill>
                <a:latin typeface="Microsoft Sans Serif"/>
                <a:cs typeface="Microsoft Sans Serif"/>
              </a:rPr>
              <a:t>motores. </a:t>
            </a:r>
            <a:r>
              <a:rPr sz="700" spc="15" dirty="0">
                <a:solidFill>
                  <a:srgbClr val="001F40"/>
                </a:solidFill>
                <a:latin typeface="Microsoft Sans Serif"/>
                <a:cs typeface="Microsoft Sans Serif"/>
              </a:rPr>
              <a:t>Una </a:t>
            </a:r>
            <a:r>
              <a:rPr sz="700" spc="-5" dirty="0">
                <a:solidFill>
                  <a:srgbClr val="001F40"/>
                </a:solidFill>
                <a:latin typeface="Microsoft Sans Serif"/>
                <a:cs typeface="Microsoft Sans Serif"/>
              </a:rPr>
              <a:t>vez </a:t>
            </a:r>
            <a:r>
              <a:rPr sz="700" spc="30" dirty="0">
                <a:solidFill>
                  <a:srgbClr val="001F40"/>
                </a:solidFill>
                <a:latin typeface="Microsoft Sans Serif"/>
                <a:cs typeface="Microsoft Sans Serif"/>
              </a:rPr>
              <a:t>que </a:t>
            </a:r>
            <a:r>
              <a:rPr sz="700" spc="-5" dirty="0">
                <a:solidFill>
                  <a:srgbClr val="001F40"/>
                </a:solidFill>
                <a:latin typeface="Microsoft Sans Serif"/>
                <a:cs typeface="Microsoft Sans Serif"/>
              </a:rPr>
              <a:t>se </a:t>
            </a:r>
            <a:r>
              <a:rPr sz="700" spc="10" dirty="0" err="1">
                <a:solidFill>
                  <a:srgbClr val="001F40"/>
                </a:solidFill>
                <a:latin typeface="Microsoft Sans Serif"/>
                <a:cs typeface="Microsoft Sans Serif"/>
              </a:rPr>
              <a:t>restablezca</a:t>
            </a:r>
            <a:r>
              <a:rPr sz="700" spc="10" dirty="0">
                <a:solidFill>
                  <a:srgbClr val="001F40"/>
                </a:solidFill>
                <a:latin typeface="Microsoft Sans Serif"/>
                <a:cs typeface="Microsoft Sans Serif"/>
              </a:rPr>
              <a:t> </a:t>
            </a:r>
            <a:r>
              <a:rPr sz="700" spc="10" dirty="0" smtClean="0">
                <a:solidFill>
                  <a:srgbClr val="001F40"/>
                </a:solidFill>
                <a:latin typeface="Microsoft Sans Serif"/>
                <a:cs typeface="Microsoft Sans Serif"/>
              </a:rPr>
              <a:t>el</a:t>
            </a:r>
            <a:r>
              <a:rPr lang="es-ES" sz="700" spc="10" dirty="0" smtClean="0">
                <a:solidFill>
                  <a:srgbClr val="001F40"/>
                </a:solidFill>
                <a:latin typeface="Microsoft Sans Serif"/>
                <a:cs typeface="Microsoft Sans Serif"/>
              </a:rPr>
              <a:t> </a:t>
            </a:r>
            <a:r>
              <a:rPr sz="700" spc="30" dirty="0" err="1" smtClean="0">
                <a:solidFill>
                  <a:srgbClr val="001F40"/>
                </a:solidFill>
                <a:latin typeface="Microsoft Sans Serif"/>
                <a:cs typeface="Microsoft Sans Serif"/>
              </a:rPr>
              <a:t>suministro</a:t>
            </a:r>
            <a:r>
              <a:rPr sz="700" spc="30" dirty="0" smtClean="0">
                <a:solidFill>
                  <a:srgbClr val="001F40"/>
                </a:solidFill>
                <a:latin typeface="Microsoft Sans Serif"/>
                <a:cs typeface="Microsoft Sans Serif"/>
              </a:rPr>
              <a:t> </a:t>
            </a:r>
            <a:r>
              <a:rPr sz="700" spc="20" dirty="0">
                <a:solidFill>
                  <a:srgbClr val="001F40"/>
                </a:solidFill>
                <a:latin typeface="Microsoft Sans Serif"/>
                <a:cs typeface="Microsoft Sans Serif"/>
              </a:rPr>
              <a:t>de </a:t>
            </a:r>
            <a:r>
              <a:rPr sz="700" spc="25" dirty="0">
                <a:solidFill>
                  <a:srgbClr val="001F40"/>
                </a:solidFill>
                <a:latin typeface="Microsoft Sans Serif"/>
                <a:cs typeface="Microsoft Sans Serif"/>
              </a:rPr>
              <a:t>energía </a:t>
            </a:r>
            <a:r>
              <a:rPr sz="700" spc="20" dirty="0">
                <a:solidFill>
                  <a:srgbClr val="001F40"/>
                </a:solidFill>
                <a:latin typeface="Microsoft Sans Serif"/>
                <a:cs typeface="Microsoft Sans Serif"/>
              </a:rPr>
              <a:t>principal, </a:t>
            </a:r>
            <a:r>
              <a:rPr sz="700" spc="10" dirty="0">
                <a:solidFill>
                  <a:srgbClr val="001F40"/>
                </a:solidFill>
                <a:latin typeface="Microsoft Sans Serif"/>
                <a:cs typeface="Microsoft Sans Serif"/>
              </a:rPr>
              <a:t>el </a:t>
            </a:r>
            <a:r>
              <a:rPr sz="700" spc="30" dirty="0">
                <a:solidFill>
                  <a:srgbClr val="001F40"/>
                </a:solidFill>
                <a:latin typeface="Microsoft Sans Serif"/>
                <a:cs typeface="Microsoft Sans Serif"/>
              </a:rPr>
              <a:t>controlador </a:t>
            </a:r>
            <a:r>
              <a:rPr sz="700" spc="-50" dirty="0">
                <a:solidFill>
                  <a:srgbClr val="001F40"/>
                </a:solidFill>
                <a:latin typeface="Microsoft Sans Serif"/>
                <a:cs typeface="Microsoft Sans Serif"/>
              </a:rPr>
              <a:t>ATS </a:t>
            </a:r>
            <a:r>
              <a:rPr sz="700" spc="30" dirty="0">
                <a:solidFill>
                  <a:srgbClr val="001F40"/>
                </a:solidFill>
                <a:latin typeface="Microsoft Sans Serif"/>
                <a:cs typeface="Microsoft Sans Serif"/>
              </a:rPr>
              <a:t>transferirá </a:t>
            </a:r>
            <a:r>
              <a:rPr sz="700" spc="10" dirty="0">
                <a:solidFill>
                  <a:srgbClr val="001F40"/>
                </a:solidFill>
                <a:latin typeface="Microsoft Sans Serif"/>
                <a:cs typeface="Microsoft Sans Serif"/>
              </a:rPr>
              <a:t>el </a:t>
            </a:r>
            <a:r>
              <a:rPr sz="700" spc="30" dirty="0">
                <a:solidFill>
                  <a:srgbClr val="001F40"/>
                </a:solidFill>
                <a:latin typeface="Microsoft Sans Serif"/>
                <a:cs typeface="Microsoft Sans Serif"/>
              </a:rPr>
              <a:t>suministro </a:t>
            </a:r>
            <a:r>
              <a:rPr sz="700" spc="5" dirty="0">
                <a:solidFill>
                  <a:srgbClr val="001F40"/>
                </a:solidFill>
                <a:latin typeface="Microsoft Sans Serif"/>
                <a:cs typeface="Microsoft Sans Serif"/>
              </a:rPr>
              <a:t>y </a:t>
            </a:r>
            <a:r>
              <a:rPr sz="700" spc="10" dirty="0">
                <a:solidFill>
                  <a:srgbClr val="001F40"/>
                </a:solidFill>
                <a:latin typeface="Microsoft Sans Serif"/>
                <a:cs typeface="Microsoft Sans Serif"/>
              </a:rPr>
              <a:t>el </a:t>
            </a:r>
            <a:r>
              <a:rPr sz="700" spc="15" dirty="0">
                <a:solidFill>
                  <a:srgbClr val="001F40"/>
                </a:solidFill>
                <a:latin typeface="Microsoft Sans Serif"/>
                <a:cs typeface="Microsoft Sans Serif"/>
              </a:rPr>
              <a:t>sistema </a:t>
            </a:r>
            <a:r>
              <a:rPr sz="700" spc="20" dirty="0">
                <a:solidFill>
                  <a:srgbClr val="001F40"/>
                </a:solidFill>
                <a:latin typeface="Microsoft Sans Serif"/>
                <a:cs typeface="Microsoft Sans Serif"/>
              </a:rPr>
              <a:t>de </a:t>
            </a:r>
            <a:r>
              <a:rPr sz="700" spc="30" dirty="0" smtClean="0">
                <a:solidFill>
                  <a:srgbClr val="001F40"/>
                </a:solidFill>
                <a:latin typeface="Microsoft Sans Serif"/>
                <a:cs typeface="Microsoft Sans Serif"/>
              </a:rPr>
              <a:t>control</a:t>
            </a:r>
            <a:r>
              <a:rPr lang="es-ES" sz="700" spc="3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reiniciará</a:t>
            </a:r>
            <a:r>
              <a:rPr sz="700" spc="-5" dirty="0" smtClean="0">
                <a:solidFill>
                  <a:srgbClr val="001F40"/>
                </a:solidFill>
                <a:latin typeface="Microsoft Sans Serif"/>
                <a:cs typeface="Microsoft Sans Serif"/>
              </a:rPr>
              <a:t> </a:t>
            </a:r>
            <a:r>
              <a:rPr sz="700" spc="15" dirty="0">
                <a:solidFill>
                  <a:srgbClr val="001F40"/>
                </a:solidFill>
                <a:latin typeface="Microsoft Sans Serif"/>
                <a:cs typeface="Microsoft Sans Serif"/>
              </a:rPr>
              <a:t>secuencialmente</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todos</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los</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motores.</a:t>
            </a:r>
            <a:endParaRPr sz="700" dirty="0">
              <a:latin typeface="Microsoft Sans Serif"/>
              <a:cs typeface="Microsoft Sans Serif"/>
            </a:endParaRPr>
          </a:p>
        </p:txBody>
      </p:sp>
      <p:sp>
        <p:nvSpPr>
          <p:cNvPr id="10" name="object 10"/>
          <p:cNvSpPr txBox="1"/>
          <p:nvPr/>
        </p:nvSpPr>
        <p:spPr>
          <a:xfrm>
            <a:off x="6158906" y="4085610"/>
            <a:ext cx="1641475" cy="1981953"/>
          </a:xfrm>
          <a:prstGeom prst="rect">
            <a:avLst/>
          </a:prstGeom>
        </p:spPr>
        <p:txBody>
          <a:bodyPr vert="horz" wrap="square" lIns="0" tIns="12700" rIns="0" bIns="0" rtlCol="0">
            <a:spAutoFit/>
          </a:bodyPr>
          <a:lstStyle/>
          <a:p>
            <a:pPr marL="12700">
              <a:spcBef>
                <a:spcPts val="100"/>
              </a:spcBef>
            </a:pPr>
            <a:r>
              <a:rPr sz="1050" b="1" spc="25" dirty="0">
                <a:solidFill>
                  <a:srgbClr val="F27900"/>
                </a:solidFill>
                <a:latin typeface="Arial"/>
                <a:cs typeface="Arial"/>
              </a:rPr>
              <a:t>Controlador</a:t>
            </a:r>
            <a:r>
              <a:rPr sz="1050" b="1" spc="-20" dirty="0">
                <a:solidFill>
                  <a:srgbClr val="F27900"/>
                </a:solidFill>
                <a:latin typeface="Arial"/>
                <a:cs typeface="Arial"/>
              </a:rPr>
              <a:t> </a:t>
            </a:r>
            <a:r>
              <a:rPr sz="1050" b="1" spc="-65" dirty="0">
                <a:solidFill>
                  <a:srgbClr val="F27900"/>
                </a:solidFill>
                <a:latin typeface="Arial"/>
                <a:cs typeface="Arial"/>
              </a:rPr>
              <a:t>ATS</a:t>
            </a:r>
            <a:r>
              <a:rPr sz="1050" b="1" spc="-20" dirty="0">
                <a:solidFill>
                  <a:srgbClr val="F27900"/>
                </a:solidFill>
                <a:latin typeface="Arial"/>
                <a:cs typeface="Arial"/>
              </a:rPr>
              <a:t> </a:t>
            </a:r>
            <a:r>
              <a:rPr sz="1050" b="1" spc="15" dirty="0">
                <a:solidFill>
                  <a:srgbClr val="F27900"/>
                </a:solidFill>
                <a:latin typeface="Arial"/>
                <a:cs typeface="Arial"/>
              </a:rPr>
              <a:t>400</a:t>
            </a:r>
            <a:r>
              <a:rPr sz="1050" b="1" spc="-20" dirty="0">
                <a:solidFill>
                  <a:srgbClr val="F27900"/>
                </a:solidFill>
                <a:latin typeface="Arial"/>
                <a:cs typeface="Arial"/>
              </a:rPr>
              <a:t> V</a:t>
            </a:r>
            <a:endParaRPr sz="1050" dirty="0">
              <a:latin typeface="Arial"/>
              <a:cs typeface="Arial"/>
            </a:endParaRPr>
          </a:p>
          <a:p>
            <a:pPr marL="64769" indent="-52705">
              <a:spcBef>
                <a:spcPts val="640"/>
              </a:spcBef>
              <a:buChar char="•"/>
              <a:tabLst>
                <a:tab pos="65405" algn="l"/>
              </a:tabLst>
            </a:pPr>
            <a:r>
              <a:rPr sz="650" spc="10" dirty="0">
                <a:solidFill>
                  <a:srgbClr val="001F40"/>
                </a:solidFill>
                <a:latin typeface="Microsoft Sans Serif"/>
                <a:cs typeface="Microsoft Sans Serif"/>
              </a:rPr>
              <a:t>Tipo</a:t>
            </a:r>
            <a:r>
              <a:rPr sz="650" spc="-1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transferencia:</a:t>
            </a:r>
            <a:r>
              <a:rPr sz="650" spc="-15" dirty="0">
                <a:solidFill>
                  <a:srgbClr val="001F40"/>
                </a:solidFill>
                <a:latin typeface="Microsoft Sans Serif"/>
                <a:cs typeface="Microsoft Sans Serif"/>
              </a:rPr>
              <a:t> </a:t>
            </a:r>
            <a:r>
              <a:rPr sz="650" spc="10" dirty="0">
                <a:solidFill>
                  <a:srgbClr val="001F40"/>
                </a:solidFill>
                <a:latin typeface="Microsoft Sans Serif"/>
                <a:cs typeface="Microsoft Sans Serif"/>
              </a:rPr>
              <a:t>Transición</a:t>
            </a:r>
            <a:r>
              <a:rPr sz="650" spc="-10" dirty="0">
                <a:solidFill>
                  <a:srgbClr val="001F40"/>
                </a:solidFill>
                <a:latin typeface="Microsoft Sans Serif"/>
                <a:cs typeface="Microsoft Sans Serif"/>
              </a:rPr>
              <a:t> </a:t>
            </a:r>
            <a:r>
              <a:rPr sz="650" spc="25" dirty="0">
                <a:solidFill>
                  <a:srgbClr val="001F40"/>
                </a:solidFill>
                <a:latin typeface="Microsoft Sans Serif"/>
                <a:cs typeface="Microsoft Sans Serif"/>
              </a:rPr>
              <a:t>abierta</a:t>
            </a:r>
            <a:endParaRPr sz="650" dirty="0">
              <a:latin typeface="Microsoft Sans Serif"/>
              <a:cs typeface="Microsoft Sans Serif"/>
            </a:endParaRPr>
          </a:p>
          <a:p>
            <a:pPr marL="12700" marR="461645">
              <a:lnSpc>
                <a:spcPct val="192300"/>
              </a:lnSpc>
              <a:buChar char="•"/>
              <a:tabLst>
                <a:tab pos="65405" algn="l"/>
              </a:tabLst>
            </a:pPr>
            <a:r>
              <a:rPr sz="650" spc="20" dirty="0">
                <a:solidFill>
                  <a:srgbClr val="001F40"/>
                </a:solidFill>
                <a:latin typeface="Microsoft Sans Serif"/>
                <a:cs typeface="Microsoft Sans Serif"/>
              </a:rPr>
              <a:t>Tiempo</a:t>
            </a:r>
            <a:r>
              <a:rPr sz="650" spc="-3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25" dirty="0">
                <a:solidFill>
                  <a:srgbClr val="001F40"/>
                </a:solidFill>
                <a:latin typeface="Microsoft Sans Serif"/>
                <a:cs typeface="Microsoft Sans Serif"/>
              </a:rPr>
              <a:t> </a:t>
            </a:r>
            <a:r>
              <a:rPr sz="650" spc="20" dirty="0">
                <a:solidFill>
                  <a:srgbClr val="001F40"/>
                </a:solidFill>
                <a:latin typeface="Microsoft Sans Serif"/>
                <a:cs typeface="Microsoft Sans Serif"/>
              </a:rPr>
              <a:t>transferencia:</a:t>
            </a:r>
            <a:r>
              <a:rPr sz="650" spc="-25" dirty="0">
                <a:solidFill>
                  <a:srgbClr val="001F40"/>
                </a:solidFill>
                <a:latin typeface="Microsoft Sans Serif"/>
                <a:cs typeface="Microsoft Sans Serif"/>
              </a:rPr>
              <a:t> </a:t>
            </a:r>
            <a:r>
              <a:rPr sz="650" spc="-10" dirty="0">
                <a:solidFill>
                  <a:srgbClr val="001F40"/>
                </a:solidFill>
                <a:latin typeface="Microsoft Sans Serif"/>
                <a:cs typeface="Microsoft Sans Serif"/>
              </a:rPr>
              <a:t>&lt;</a:t>
            </a:r>
            <a:r>
              <a:rPr sz="650" spc="-25" dirty="0">
                <a:solidFill>
                  <a:srgbClr val="001F40"/>
                </a:solidFill>
                <a:latin typeface="Microsoft Sans Serif"/>
                <a:cs typeface="Microsoft Sans Serif"/>
              </a:rPr>
              <a:t> </a:t>
            </a:r>
            <a:r>
              <a:rPr sz="650" spc="10" dirty="0" smtClean="0">
                <a:solidFill>
                  <a:srgbClr val="001F40"/>
                </a:solidFill>
                <a:latin typeface="Microsoft Sans Serif"/>
                <a:cs typeface="Microsoft Sans Serif"/>
              </a:rPr>
              <a:t>1</a:t>
            </a:r>
            <a:r>
              <a:rPr lang="es-ES" sz="650" spc="10" dirty="0" smtClean="0">
                <a:solidFill>
                  <a:srgbClr val="001F40"/>
                </a:solidFill>
                <a:latin typeface="Microsoft Sans Serif"/>
                <a:cs typeface="Microsoft Sans Serif"/>
              </a:rPr>
              <a:t> </a:t>
            </a:r>
            <a:r>
              <a:rPr sz="650" spc="40" dirty="0" smtClean="0">
                <a:solidFill>
                  <a:srgbClr val="001F40"/>
                </a:solidFill>
                <a:latin typeface="Microsoft Sans Serif"/>
                <a:cs typeface="Microsoft Sans Serif"/>
              </a:rPr>
              <a:t>min</a:t>
            </a:r>
            <a:r>
              <a:rPr sz="650" spc="-10" dirty="0" smtClean="0">
                <a:solidFill>
                  <a:srgbClr val="001F40"/>
                </a:solidFill>
                <a:latin typeface="Microsoft Sans Serif"/>
                <a:cs typeface="Microsoft Sans Serif"/>
              </a:rPr>
              <a:t> </a:t>
            </a:r>
            <a:r>
              <a:rPr sz="650" b="1" spc="10" dirty="0">
                <a:solidFill>
                  <a:srgbClr val="001F40"/>
                </a:solidFill>
                <a:latin typeface="Arial"/>
                <a:cs typeface="Arial"/>
              </a:rPr>
              <a:t>Proteccion</a:t>
            </a:r>
            <a:endParaRPr sz="650" dirty="0">
              <a:latin typeface="Arial"/>
              <a:cs typeface="Arial"/>
            </a:endParaRPr>
          </a:p>
          <a:p>
            <a:pPr marL="88900" indent="-76835">
              <a:spcBef>
                <a:spcPts val="700"/>
              </a:spcBef>
              <a:buChar char="•"/>
              <a:tabLst>
                <a:tab pos="89535" algn="l"/>
              </a:tabLst>
            </a:pPr>
            <a:r>
              <a:rPr sz="950" spc="25" dirty="0">
                <a:solidFill>
                  <a:srgbClr val="001F40"/>
                </a:solidFill>
                <a:latin typeface="Microsoft Sans Serif"/>
                <a:cs typeface="Microsoft Sans Serif"/>
              </a:rPr>
              <a:t>Subtensión</a:t>
            </a:r>
            <a:endParaRPr sz="950" dirty="0">
              <a:latin typeface="Microsoft Sans Serif"/>
              <a:cs typeface="Microsoft Sans Serif"/>
            </a:endParaRPr>
          </a:p>
          <a:p>
            <a:pPr marL="88900" indent="-76835">
              <a:spcBef>
                <a:spcPts val="360"/>
              </a:spcBef>
              <a:buChar char="•"/>
              <a:tabLst>
                <a:tab pos="89535" algn="l"/>
              </a:tabLst>
            </a:pPr>
            <a:r>
              <a:rPr sz="950" dirty="0">
                <a:solidFill>
                  <a:srgbClr val="001F40"/>
                </a:solidFill>
                <a:latin typeface="Microsoft Sans Serif"/>
                <a:cs typeface="Microsoft Sans Serif"/>
              </a:rPr>
              <a:t>Fallo</a:t>
            </a:r>
            <a:r>
              <a:rPr sz="950" spc="-30" dirty="0">
                <a:solidFill>
                  <a:srgbClr val="001F40"/>
                </a:solidFill>
                <a:latin typeface="Microsoft Sans Serif"/>
                <a:cs typeface="Microsoft Sans Serif"/>
              </a:rPr>
              <a:t> </a:t>
            </a:r>
            <a:r>
              <a:rPr sz="950" spc="30" dirty="0">
                <a:solidFill>
                  <a:srgbClr val="001F40"/>
                </a:solidFill>
                <a:latin typeface="Microsoft Sans Serif"/>
                <a:cs typeface="Microsoft Sans Serif"/>
              </a:rPr>
              <a:t>de</a:t>
            </a:r>
            <a:r>
              <a:rPr sz="950" spc="-30" dirty="0">
                <a:solidFill>
                  <a:srgbClr val="001F40"/>
                </a:solidFill>
                <a:latin typeface="Microsoft Sans Serif"/>
                <a:cs typeface="Microsoft Sans Serif"/>
              </a:rPr>
              <a:t> </a:t>
            </a:r>
            <a:r>
              <a:rPr sz="950" spc="10" dirty="0">
                <a:solidFill>
                  <a:srgbClr val="001F40"/>
                </a:solidFill>
                <a:latin typeface="Microsoft Sans Serif"/>
                <a:cs typeface="Microsoft Sans Serif"/>
              </a:rPr>
              <a:t>fase</a:t>
            </a:r>
            <a:endParaRPr sz="950" dirty="0">
              <a:latin typeface="Microsoft Sans Serif"/>
              <a:cs typeface="Microsoft Sans Serif"/>
            </a:endParaRPr>
          </a:p>
          <a:p>
            <a:pPr marL="12700">
              <a:spcBef>
                <a:spcPts val="409"/>
              </a:spcBef>
            </a:pPr>
            <a:r>
              <a:rPr sz="900" b="1" spc="45" dirty="0">
                <a:solidFill>
                  <a:srgbClr val="001F40"/>
                </a:solidFill>
                <a:latin typeface="Arial"/>
                <a:cs typeface="Arial"/>
              </a:rPr>
              <a:t>Monitorear</a:t>
            </a:r>
            <a:r>
              <a:rPr sz="900" b="1" spc="-40" dirty="0">
                <a:solidFill>
                  <a:srgbClr val="001F40"/>
                </a:solidFill>
                <a:latin typeface="Arial"/>
                <a:cs typeface="Arial"/>
              </a:rPr>
              <a:t> </a:t>
            </a:r>
            <a:r>
              <a:rPr sz="900" b="1" spc="10" dirty="0">
                <a:solidFill>
                  <a:srgbClr val="001F40"/>
                </a:solidFill>
                <a:latin typeface="Arial"/>
                <a:cs typeface="Arial"/>
              </a:rPr>
              <a:t>y</a:t>
            </a:r>
            <a:r>
              <a:rPr sz="900" b="1" spc="-40" dirty="0">
                <a:solidFill>
                  <a:srgbClr val="001F40"/>
                </a:solidFill>
                <a:latin typeface="Arial"/>
                <a:cs typeface="Arial"/>
              </a:rPr>
              <a:t> </a:t>
            </a:r>
            <a:r>
              <a:rPr sz="900" b="1" spc="30" dirty="0">
                <a:solidFill>
                  <a:srgbClr val="001F40"/>
                </a:solidFill>
                <a:latin typeface="Arial"/>
                <a:cs typeface="Arial"/>
              </a:rPr>
              <a:t>controlar</a:t>
            </a:r>
            <a:endParaRPr sz="900" dirty="0">
              <a:latin typeface="Arial"/>
              <a:cs typeface="Arial"/>
            </a:endParaRPr>
          </a:p>
          <a:p>
            <a:pPr marL="88900" indent="-76835">
              <a:spcBef>
                <a:spcPts val="655"/>
              </a:spcBef>
              <a:buChar char="•"/>
              <a:tabLst>
                <a:tab pos="89535" algn="l"/>
              </a:tabLst>
            </a:pPr>
            <a:r>
              <a:rPr sz="950" spc="10" dirty="0">
                <a:solidFill>
                  <a:srgbClr val="001F40"/>
                </a:solidFill>
                <a:latin typeface="Microsoft Sans Serif"/>
                <a:cs typeface="Microsoft Sans Serif"/>
              </a:rPr>
              <a:t>Estado</a:t>
            </a:r>
            <a:r>
              <a:rPr sz="950" spc="-55" dirty="0">
                <a:solidFill>
                  <a:srgbClr val="001F40"/>
                </a:solidFill>
                <a:latin typeface="Microsoft Sans Serif"/>
                <a:cs typeface="Microsoft Sans Serif"/>
              </a:rPr>
              <a:t> </a:t>
            </a:r>
            <a:r>
              <a:rPr sz="950" spc="-45" dirty="0">
                <a:solidFill>
                  <a:srgbClr val="001F40"/>
                </a:solidFill>
                <a:latin typeface="Microsoft Sans Serif"/>
                <a:cs typeface="Microsoft Sans Serif"/>
              </a:rPr>
              <a:t>ACB</a:t>
            </a:r>
            <a:endParaRPr sz="950" dirty="0">
              <a:latin typeface="Microsoft Sans Serif"/>
              <a:cs typeface="Microsoft Sans Serif"/>
            </a:endParaRPr>
          </a:p>
          <a:p>
            <a:pPr marL="73025" indent="-60960">
              <a:spcBef>
                <a:spcPts val="560"/>
              </a:spcBef>
              <a:buChar char="•"/>
              <a:tabLst>
                <a:tab pos="73660" algn="l"/>
              </a:tabLst>
            </a:pPr>
            <a:r>
              <a:rPr sz="750" spc="5" dirty="0">
                <a:solidFill>
                  <a:srgbClr val="001F40"/>
                </a:solidFill>
                <a:latin typeface="Microsoft Sans Serif"/>
                <a:cs typeface="Microsoft Sans Serif"/>
              </a:rPr>
              <a:t>Presencia</a:t>
            </a:r>
            <a:r>
              <a:rPr sz="750" spc="-2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20" dirty="0">
                <a:solidFill>
                  <a:srgbClr val="001F40"/>
                </a:solidFill>
                <a:latin typeface="Microsoft Sans Serif"/>
                <a:cs typeface="Microsoft Sans Serif"/>
              </a:rPr>
              <a:t> </a:t>
            </a:r>
            <a:r>
              <a:rPr sz="750" spc="25" dirty="0">
                <a:solidFill>
                  <a:srgbClr val="001F40"/>
                </a:solidFill>
                <a:latin typeface="Microsoft Sans Serif"/>
                <a:cs typeface="Microsoft Sans Serif"/>
              </a:rPr>
              <a:t>tensión</a:t>
            </a:r>
            <a:endParaRPr sz="750" dirty="0">
              <a:latin typeface="Microsoft Sans Serif"/>
              <a:cs typeface="Microsoft Sans Serif"/>
            </a:endParaRPr>
          </a:p>
          <a:p>
            <a:pPr marL="60960" indent="-48895">
              <a:spcBef>
                <a:spcPts val="750"/>
              </a:spcBef>
              <a:buChar char="•"/>
              <a:tabLst>
                <a:tab pos="61594" algn="l"/>
              </a:tabLst>
            </a:pPr>
            <a:r>
              <a:rPr sz="600" spc="30" dirty="0">
                <a:solidFill>
                  <a:srgbClr val="001F40"/>
                </a:solidFill>
                <a:latin typeface="Microsoft Sans Serif"/>
                <a:cs typeface="Microsoft Sans Serif"/>
              </a:rPr>
              <a:t>Modo</a:t>
            </a:r>
            <a:r>
              <a:rPr sz="600" spc="-15" dirty="0">
                <a:solidFill>
                  <a:srgbClr val="001F40"/>
                </a:solidFill>
                <a:latin typeface="Microsoft Sans Serif"/>
                <a:cs typeface="Microsoft Sans Serif"/>
              </a:rPr>
              <a:t> AUTO</a:t>
            </a:r>
            <a:r>
              <a:rPr sz="600" spc="-10" dirty="0">
                <a:solidFill>
                  <a:srgbClr val="001F40"/>
                </a:solidFill>
                <a:latin typeface="Microsoft Sans Serif"/>
                <a:cs typeface="Microsoft Sans Serif"/>
              </a:rPr>
              <a:t> </a:t>
            </a:r>
            <a:r>
              <a:rPr sz="600" spc="-15" dirty="0">
                <a:solidFill>
                  <a:srgbClr val="001F40"/>
                </a:solidFill>
                <a:latin typeface="Microsoft Sans Serif"/>
                <a:cs typeface="Microsoft Sans Serif"/>
              </a:rPr>
              <a:t>ENCENDIDO</a:t>
            </a:r>
            <a:endParaRPr sz="600" dirty="0">
              <a:latin typeface="Microsoft Sans Serif"/>
              <a:cs typeface="Microsoft Sans Serif"/>
            </a:endParaRPr>
          </a:p>
        </p:txBody>
      </p:sp>
      <p:sp>
        <p:nvSpPr>
          <p:cNvPr id="11" name="object 11"/>
          <p:cNvSpPr txBox="1"/>
          <p:nvPr/>
        </p:nvSpPr>
        <p:spPr>
          <a:xfrm>
            <a:off x="8414206" y="5454629"/>
            <a:ext cx="4321175" cy="520700"/>
          </a:xfrm>
          <a:prstGeom prst="rect">
            <a:avLst/>
          </a:prstGeom>
        </p:spPr>
        <p:txBody>
          <a:bodyPr vert="horz" wrap="square" lIns="0" tIns="12700" rIns="0" bIns="0" rtlCol="0">
            <a:spAutoFit/>
          </a:bodyPr>
          <a:lstStyle/>
          <a:p>
            <a:pPr marL="12700">
              <a:spcBef>
                <a:spcPts val="100"/>
              </a:spcBef>
            </a:pPr>
            <a:r>
              <a:rPr sz="750" spc="-5" dirty="0">
                <a:solidFill>
                  <a:srgbClr val="001F40"/>
                </a:solidFill>
                <a:latin typeface="Microsoft Sans Serif"/>
                <a:cs typeface="Microsoft Sans Serif"/>
              </a:rPr>
              <a:t>Los</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enclavamientos</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mecánicos</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evitan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que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ambos</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ACB</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se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cierren</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al</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mismo</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tiempo,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lo</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que</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podría</a:t>
            </a:r>
            <a:endParaRPr sz="750" dirty="0">
              <a:latin typeface="Microsoft Sans Serif"/>
              <a:cs typeface="Microsoft Sans Serif"/>
            </a:endParaRPr>
          </a:p>
          <a:p>
            <a:pPr marL="12700" marR="17780">
              <a:lnSpc>
                <a:spcPct val="166700"/>
              </a:lnSpc>
            </a:pPr>
            <a:r>
              <a:rPr sz="750" spc="35" dirty="0">
                <a:solidFill>
                  <a:srgbClr val="001F40"/>
                </a:solidFill>
                <a:latin typeface="Microsoft Sans Serif"/>
                <a:cs typeface="Microsoft Sans Serif"/>
              </a:rPr>
              <a:t>poner</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ambas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fuentes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paralelo.</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Este</a:t>
            </a:r>
            <a:r>
              <a:rPr sz="750" dirty="0">
                <a:solidFill>
                  <a:srgbClr val="001F40"/>
                </a:solidFill>
                <a:latin typeface="Microsoft Sans Serif"/>
                <a:cs typeface="Microsoft Sans Serif"/>
              </a:rPr>
              <a:t> </a:t>
            </a:r>
            <a:r>
              <a:rPr sz="750" spc="40" dirty="0">
                <a:solidFill>
                  <a:srgbClr val="001F40"/>
                </a:solidFill>
                <a:latin typeface="Microsoft Sans Serif"/>
                <a:cs typeface="Microsoft Sans Serif"/>
              </a:rPr>
              <a:t>método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transición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abierta</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es</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solución</a:t>
            </a:r>
            <a:r>
              <a:rPr sz="750" dirty="0">
                <a:solidFill>
                  <a:srgbClr val="001F40"/>
                </a:solidFill>
                <a:latin typeface="Microsoft Sans Serif"/>
                <a:cs typeface="Microsoft Sans Serif"/>
              </a:rPr>
              <a:t> </a:t>
            </a:r>
            <a:r>
              <a:rPr sz="750" spc="20" dirty="0" err="1">
                <a:solidFill>
                  <a:srgbClr val="001F40"/>
                </a:solidFill>
                <a:latin typeface="Microsoft Sans Serif"/>
                <a:cs typeface="Microsoft Sans Serif"/>
              </a:rPr>
              <a:t>más</a:t>
            </a:r>
            <a:r>
              <a:rPr sz="750" dirty="0">
                <a:solidFill>
                  <a:srgbClr val="001F40"/>
                </a:solidFill>
                <a:latin typeface="Microsoft Sans Serif"/>
                <a:cs typeface="Microsoft Sans Serif"/>
              </a:rPr>
              <a:t> </a:t>
            </a:r>
            <a:r>
              <a:rPr sz="750" spc="30" dirty="0" smtClean="0">
                <a:solidFill>
                  <a:srgbClr val="001F40"/>
                </a:solidFill>
                <a:latin typeface="Microsoft Sans Serif"/>
                <a:cs typeface="Microsoft Sans Serif"/>
              </a:rPr>
              <a:t>rentable</a:t>
            </a:r>
            <a:r>
              <a:rPr lang="es-ES" sz="750" spc="30" dirty="0" smtClean="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cuando</a:t>
            </a:r>
            <a:r>
              <a:rPr sz="750" dirty="0" smtClean="0">
                <a:solidFill>
                  <a:srgbClr val="001F40"/>
                </a:solidFill>
                <a:latin typeface="Microsoft Sans Serif"/>
                <a:cs typeface="Microsoft Sans Serif"/>
              </a:rPr>
              <a:t> </a:t>
            </a:r>
            <a:r>
              <a:rPr sz="750" dirty="0">
                <a:solidFill>
                  <a:srgbClr val="001F40"/>
                </a:solidFill>
                <a:latin typeface="Microsoft Sans Serif"/>
                <a:cs typeface="Microsoft Sans Serif"/>
              </a:rPr>
              <a:t>las </a:t>
            </a:r>
            <a:r>
              <a:rPr sz="750" spc="10" dirty="0">
                <a:solidFill>
                  <a:srgbClr val="001F40"/>
                </a:solidFill>
                <a:latin typeface="Microsoft Sans Serif"/>
                <a:cs typeface="Microsoft Sans Serif"/>
              </a:rPr>
              <a:t>cargas</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críticas</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pueden</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aceptar</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dirty="0">
                <a:solidFill>
                  <a:srgbClr val="001F40"/>
                </a:solidFill>
                <a:latin typeface="Microsoft Sans Serif"/>
                <a:cs typeface="Microsoft Sans Serif"/>
              </a:rPr>
              <a:t> </a:t>
            </a:r>
            <a:r>
              <a:rPr sz="750" spc="40" dirty="0">
                <a:solidFill>
                  <a:srgbClr val="001F40"/>
                </a:solidFill>
                <a:latin typeface="Microsoft Sans Serif"/>
                <a:cs typeface="Microsoft Sans Serif"/>
              </a:rPr>
              <a:t>tiempo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interrupción</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suministro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&lt;</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1</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min.</a:t>
            </a:r>
            <a:endParaRPr sz="750" dirty="0">
              <a:latin typeface="Microsoft Sans Serif"/>
              <a:cs typeface="Microsoft Sans Serif"/>
            </a:endParaRPr>
          </a:p>
        </p:txBody>
      </p:sp>
      <p:sp>
        <p:nvSpPr>
          <p:cNvPr id="12" name="object 12"/>
          <p:cNvSpPr txBox="1"/>
          <p:nvPr/>
        </p:nvSpPr>
        <p:spPr>
          <a:xfrm>
            <a:off x="6158906" y="6145160"/>
            <a:ext cx="1016635" cy="74379"/>
          </a:xfrm>
          <a:prstGeom prst="rect">
            <a:avLst/>
          </a:prstGeom>
        </p:spPr>
        <p:txBody>
          <a:bodyPr vert="horz" wrap="square" lIns="0" tIns="12700" rIns="0" bIns="0" rtlCol="0">
            <a:spAutoFit/>
          </a:bodyPr>
          <a:lstStyle/>
          <a:p>
            <a:pPr marL="44450" indent="-32384">
              <a:spcBef>
                <a:spcPts val="100"/>
              </a:spcBef>
              <a:buChar char="•"/>
              <a:tabLst>
                <a:tab pos="45085" algn="l"/>
              </a:tabLst>
            </a:pPr>
            <a:r>
              <a:rPr sz="400" spc="15" dirty="0">
                <a:solidFill>
                  <a:srgbClr val="001F40"/>
                </a:solidFill>
                <a:latin typeface="Microsoft Sans Serif"/>
                <a:cs typeface="Microsoft Sans Serif"/>
              </a:rPr>
              <a:t>Arranque/parada</a:t>
            </a:r>
            <a:r>
              <a:rPr sz="400" spc="-15" dirty="0">
                <a:solidFill>
                  <a:srgbClr val="001F40"/>
                </a:solidFill>
                <a:latin typeface="Microsoft Sans Serif"/>
                <a:cs typeface="Microsoft Sans Serif"/>
              </a:rPr>
              <a:t> </a:t>
            </a:r>
            <a:r>
              <a:rPr sz="400" spc="10" dirty="0">
                <a:solidFill>
                  <a:srgbClr val="001F40"/>
                </a:solidFill>
                <a:latin typeface="Microsoft Sans Serif"/>
                <a:cs typeface="Microsoft Sans Serif"/>
              </a:rPr>
              <a:t>del</a:t>
            </a:r>
            <a:r>
              <a:rPr sz="400" spc="-15" dirty="0">
                <a:solidFill>
                  <a:srgbClr val="001F40"/>
                </a:solidFill>
                <a:latin typeface="Microsoft Sans Serif"/>
                <a:cs typeface="Microsoft Sans Serif"/>
              </a:rPr>
              <a:t> </a:t>
            </a:r>
            <a:r>
              <a:rPr sz="400" spc="20" dirty="0">
                <a:solidFill>
                  <a:srgbClr val="001F40"/>
                </a:solidFill>
                <a:latin typeface="Microsoft Sans Serif"/>
                <a:cs typeface="Microsoft Sans Serif"/>
              </a:rPr>
              <a:t>grupo</a:t>
            </a:r>
            <a:r>
              <a:rPr sz="400" spc="-15" dirty="0">
                <a:solidFill>
                  <a:srgbClr val="001F40"/>
                </a:solidFill>
                <a:latin typeface="Microsoft Sans Serif"/>
                <a:cs typeface="Microsoft Sans Serif"/>
              </a:rPr>
              <a:t> </a:t>
            </a:r>
            <a:r>
              <a:rPr sz="400" spc="15" dirty="0">
                <a:solidFill>
                  <a:srgbClr val="001F40"/>
                </a:solidFill>
                <a:latin typeface="Microsoft Sans Serif"/>
                <a:cs typeface="Microsoft Sans Serif"/>
              </a:rPr>
              <a:t>electrógeno</a:t>
            </a:r>
            <a:endParaRPr sz="400">
              <a:latin typeface="Microsoft Sans Serif"/>
              <a:cs typeface="Microsoft Sans Serif"/>
            </a:endParaRPr>
          </a:p>
        </p:txBody>
      </p:sp>
      <p:sp>
        <p:nvSpPr>
          <p:cNvPr id="13" name="object 13"/>
          <p:cNvSpPr txBox="1"/>
          <p:nvPr/>
        </p:nvSpPr>
        <p:spPr>
          <a:xfrm>
            <a:off x="6158905" y="6291209"/>
            <a:ext cx="1840230" cy="716280"/>
          </a:xfrm>
          <a:prstGeom prst="rect">
            <a:avLst/>
          </a:prstGeom>
        </p:spPr>
        <p:txBody>
          <a:bodyPr vert="horz" wrap="square" lIns="0" tIns="12700" rIns="0" bIns="0" rtlCol="0">
            <a:spAutoFit/>
          </a:bodyPr>
          <a:lstStyle/>
          <a:p>
            <a:pPr marL="73025" indent="-60960">
              <a:spcBef>
                <a:spcPts val="100"/>
              </a:spcBef>
              <a:buChar char="•"/>
              <a:tabLst>
                <a:tab pos="73660" algn="l"/>
              </a:tabLst>
            </a:pPr>
            <a:r>
              <a:rPr sz="750" spc="-35" dirty="0">
                <a:solidFill>
                  <a:srgbClr val="001F40"/>
                </a:solidFill>
                <a:latin typeface="Microsoft Sans Serif"/>
                <a:cs typeface="Microsoft Sans Serif"/>
              </a:rPr>
              <a:t>ACB</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disparo/</a:t>
            </a:r>
            <a:r>
              <a:rPr sz="750" spc="20" dirty="0">
                <a:solidFill>
                  <a:srgbClr val="001F40"/>
                </a:solidFill>
                <a:latin typeface="Microsoft Sans Serif"/>
                <a:cs typeface="Microsoft Sans Serif"/>
              </a:rPr>
              <a:t>cierre</a:t>
            </a:r>
            <a:endParaRPr sz="750">
              <a:latin typeface="Microsoft Sans Serif"/>
              <a:cs typeface="Microsoft Sans Serif"/>
            </a:endParaRPr>
          </a:p>
          <a:p>
            <a:pPr marL="64769" indent="-52705">
              <a:spcBef>
                <a:spcPts val="700"/>
              </a:spcBef>
              <a:buChar char="•"/>
              <a:tabLst>
                <a:tab pos="65405" algn="l"/>
              </a:tabLst>
            </a:pPr>
            <a:r>
              <a:rPr sz="650" spc="15" dirty="0">
                <a:solidFill>
                  <a:srgbClr val="001F40"/>
                </a:solidFill>
                <a:latin typeface="Microsoft Sans Serif"/>
                <a:cs typeface="Microsoft Sans Serif"/>
              </a:rPr>
              <a:t>Desconexión</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carga</a:t>
            </a:r>
            <a:endParaRPr sz="650">
              <a:latin typeface="Microsoft Sans Serif"/>
              <a:cs typeface="Microsoft Sans Serif"/>
            </a:endParaRPr>
          </a:p>
          <a:p>
            <a:pPr marL="88900" indent="-76835">
              <a:spcBef>
                <a:spcPts val="420"/>
              </a:spcBef>
              <a:buChar char="•"/>
              <a:tabLst>
                <a:tab pos="89535" algn="l"/>
              </a:tabLst>
            </a:pPr>
            <a:r>
              <a:rPr sz="950" spc="20" dirty="0">
                <a:solidFill>
                  <a:srgbClr val="001F40"/>
                </a:solidFill>
                <a:latin typeface="Microsoft Sans Serif"/>
                <a:cs typeface="Microsoft Sans Serif"/>
              </a:rPr>
              <a:t>Comunicación:</a:t>
            </a:r>
            <a:r>
              <a:rPr sz="950" spc="-25" dirty="0">
                <a:solidFill>
                  <a:srgbClr val="001F40"/>
                </a:solidFill>
                <a:latin typeface="Microsoft Sans Serif"/>
                <a:cs typeface="Microsoft Sans Serif"/>
              </a:rPr>
              <a:t> </a:t>
            </a:r>
            <a:r>
              <a:rPr sz="950" spc="40" dirty="0">
                <a:solidFill>
                  <a:srgbClr val="001F40"/>
                </a:solidFill>
                <a:latin typeface="Microsoft Sans Serif"/>
                <a:cs typeface="Microsoft Sans Serif"/>
              </a:rPr>
              <a:t>Modbus</a:t>
            </a:r>
            <a:r>
              <a:rPr sz="950" spc="-20" dirty="0">
                <a:solidFill>
                  <a:srgbClr val="001F40"/>
                </a:solidFill>
                <a:latin typeface="Microsoft Sans Serif"/>
                <a:cs typeface="Microsoft Sans Serif"/>
              </a:rPr>
              <a:t> TCP/IP</a:t>
            </a:r>
            <a:endParaRPr sz="950">
              <a:latin typeface="Microsoft Sans Serif"/>
              <a:cs typeface="Microsoft Sans Serif"/>
            </a:endParaRPr>
          </a:p>
          <a:p>
            <a:pPr marL="88900" indent="-76835">
              <a:spcBef>
                <a:spcPts val="360"/>
              </a:spcBef>
              <a:buChar char="•"/>
              <a:tabLst>
                <a:tab pos="89535" algn="l"/>
              </a:tabLst>
            </a:pPr>
            <a:r>
              <a:rPr sz="950" spc="15" dirty="0">
                <a:solidFill>
                  <a:srgbClr val="001F40"/>
                </a:solidFill>
                <a:latin typeface="Microsoft Sans Serif"/>
                <a:cs typeface="Microsoft Sans Serif"/>
              </a:rPr>
              <a:t>Estándar:</a:t>
            </a:r>
            <a:r>
              <a:rPr sz="950" spc="-10" dirty="0">
                <a:solidFill>
                  <a:srgbClr val="001F40"/>
                </a:solidFill>
                <a:latin typeface="Microsoft Sans Serif"/>
                <a:cs typeface="Microsoft Sans Serif"/>
              </a:rPr>
              <a:t> </a:t>
            </a:r>
            <a:r>
              <a:rPr sz="950" spc="-45" dirty="0">
                <a:solidFill>
                  <a:srgbClr val="001F40"/>
                </a:solidFill>
                <a:latin typeface="Microsoft Sans Serif"/>
                <a:cs typeface="Microsoft Sans Serif"/>
              </a:rPr>
              <a:t>IEC</a:t>
            </a:r>
            <a:r>
              <a:rPr sz="950" spc="-10" dirty="0">
                <a:solidFill>
                  <a:srgbClr val="001F40"/>
                </a:solidFill>
                <a:latin typeface="Microsoft Sans Serif"/>
                <a:cs typeface="Microsoft Sans Serif"/>
              </a:rPr>
              <a:t> </a:t>
            </a:r>
            <a:r>
              <a:rPr sz="950" spc="5" dirty="0">
                <a:solidFill>
                  <a:srgbClr val="001F40"/>
                </a:solidFill>
                <a:latin typeface="Microsoft Sans Serif"/>
                <a:cs typeface="Microsoft Sans Serif"/>
              </a:rPr>
              <a:t>60947-6-1</a:t>
            </a:r>
            <a:endParaRPr sz="950">
              <a:latin typeface="Microsoft Sans Serif"/>
              <a:cs typeface="Microsoft Sans Serif"/>
            </a:endParaRPr>
          </a:p>
        </p:txBody>
      </p:sp>
      <p:sp>
        <p:nvSpPr>
          <p:cNvPr id="14" name="object 14"/>
          <p:cNvSpPr txBox="1"/>
          <p:nvPr/>
        </p:nvSpPr>
        <p:spPr>
          <a:xfrm>
            <a:off x="8414205" y="6407129"/>
            <a:ext cx="4135120" cy="520700"/>
          </a:xfrm>
          <a:prstGeom prst="rect">
            <a:avLst/>
          </a:prstGeom>
        </p:spPr>
        <p:txBody>
          <a:bodyPr vert="horz" wrap="square" lIns="0" tIns="12700" rIns="0" bIns="0" rtlCol="0">
            <a:spAutoFit/>
          </a:bodyPr>
          <a:lstStyle/>
          <a:p>
            <a:pPr marL="12700">
              <a:spcBef>
                <a:spcPts val="100"/>
              </a:spcBef>
            </a:pPr>
            <a:r>
              <a:rPr sz="750" spc="-5" dirty="0">
                <a:solidFill>
                  <a:srgbClr val="001F40"/>
                </a:solidFill>
                <a:latin typeface="Microsoft Sans Serif"/>
                <a:cs typeface="Microsoft Sans Serif"/>
              </a:rPr>
              <a:t>Los</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productos</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Schneider</a:t>
            </a:r>
            <a:r>
              <a:rPr sz="750" spc="5" dirty="0">
                <a:solidFill>
                  <a:srgbClr val="001F40"/>
                </a:solidFill>
                <a:latin typeface="Microsoft Sans Serif"/>
                <a:cs typeface="Microsoft Sans Serif"/>
              </a:rPr>
              <a:t> Electric</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utilizados</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este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diseño</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son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equipos</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Transferpact</a:t>
            </a:r>
            <a:r>
              <a:rPr sz="750" dirty="0">
                <a:solidFill>
                  <a:srgbClr val="001F40"/>
                </a:solidFill>
                <a:latin typeface="Microsoft Sans Serif"/>
                <a:cs typeface="Microsoft Sans Serif"/>
              </a:rPr>
              <a:t> </a:t>
            </a:r>
            <a:r>
              <a:rPr sz="750" spc="-40" dirty="0">
                <a:solidFill>
                  <a:srgbClr val="001F40"/>
                </a:solidFill>
                <a:latin typeface="Microsoft Sans Serif"/>
                <a:cs typeface="Microsoft Sans Serif"/>
              </a:rPr>
              <a:t>ATS,</a:t>
            </a:r>
            <a:endParaRPr sz="750" dirty="0">
              <a:latin typeface="Microsoft Sans Serif"/>
              <a:cs typeface="Microsoft Sans Serif"/>
            </a:endParaRPr>
          </a:p>
          <a:p>
            <a:pPr marL="12700" marR="5080">
              <a:lnSpc>
                <a:spcPct val="166700"/>
              </a:lnSpc>
            </a:pPr>
            <a:r>
              <a:rPr sz="750" spc="30" dirty="0">
                <a:solidFill>
                  <a:srgbClr val="001F40"/>
                </a:solidFill>
                <a:latin typeface="Microsoft Sans Serif"/>
                <a:cs typeface="Microsoft Sans Serif"/>
              </a:rPr>
              <a:t>que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incluyen</a:t>
            </a:r>
            <a:r>
              <a:rPr sz="750" spc="-5"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controlador</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UA</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Masterpact</a:t>
            </a:r>
            <a:r>
              <a:rPr sz="750" spc="-5" dirty="0">
                <a:solidFill>
                  <a:srgbClr val="001F40"/>
                </a:solidFill>
                <a:latin typeface="Microsoft Sans Serif"/>
                <a:cs typeface="Microsoft Sans Serif"/>
              </a:rPr>
              <a:t> MTZ</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enclavamientos</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mecánicos</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5" dirty="0" err="1">
                <a:solidFill>
                  <a:srgbClr val="001F40"/>
                </a:solidFill>
                <a:latin typeface="Microsoft Sans Serif"/>
                <a:cs typeface="Microsoft Sans Serif"/>
              </a:rPr>
              <a:t>varilla</a:t>
            </a:r>
            <a:r>
              <a:rPr sz="750" spc="15" dirty="0" smtClean="0">
                <a:solidFill>
                  <a:srgbClr val="001F40"/>
                </a:solidFill>
                <a:latin typeface="Microsoft Sans Serif"/>
                <a:cs typeface="Microsoft Sans Serif"/>
              </a:rPr>
              <a:t>,</a:t>
            </a:r>
            <a:r>
              <a:rPr lang="es-ES" sz="750" spc="15" dirty="0" smtClean="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integrados</a:t>
            </a:r>
            <a:r>
              <a:rPr sz="750" spc="-10"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única</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columna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panel</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distribución.</a:t>
            </a:r>
            <a:endParaRPr sz="750" dirty="0">
              <a:latin typeface="Microsoft Sans Serif"/>
              <a:cs typeface="Microsoft Sans Serif"/>
            </a:endParaRPr>
          </a:p>
        </p:txBody>
      </p:sp>
      <p:sp>
        <p:nvSpPr>
          <p:cNvPr id="15" name="object 15"/>
          <p:cNvSpPr txBox="1"/>
          <p:nvPr/>
        </p:nvSpPr>
        <p:spPr>
          <a:xfrm>
            <a:off x="8414206" y="9309479"/>
            <a:ext cx="3688079" cy="120546"/>
          </a:xfrm>
          <a:prstGeom prst="rect">
            <a:avLst/>
          </a:prstGeom>
        </p:spPr>
        <p:txBody>
          <a:bodyPr vert="horz" wrap="square" lIns="0" tIns="12700" rIns="0" bIns="0" rtlCol="0">
            <a:spAutoFit/>
          </a:bodyPr>
          <a:lstStyle/>
          <a:p>
            <a:pPr marL="12700">
              <a:spcBef>
                <a:spcPts val="100"/>
              </a:spcBef>
            </a:pPr>
            <a:r>
              <a:rPr sz="700" b="1" spc="15" dirty="0">
                <a:solidFill>
                  <a:srgbClr val="001F40"/>
                </a:solidFill>
                <a:latin typeface="Arial"/>
                <a:cs typeface="Arial"/>
              </a:rPr>
              <a:t>Figura</a:t>
            </a:r>
            <a:r>
              <a:rPr sz="700" b="1" spc="-10" dirty="0">
                <a:solidFill>
                  <a:srgbClr val="001F40"/>
                </a:solidFill>
                <a:latin typeface="Arial"/>
                <a:cs typeface="Arial"/>
              </a:rPr>
              <a:t> </a:t>
            </a:r>
            <a:r>
              <a:rPr sz="700" b="1" spc="5" dirty="0">
                <a:solidFill>
                  <a:srgbClr val="001F40"/>
                </a:solidFill>
                <a:latin typeface="Arial"/>
                <a:cs typeface="Arial"/>
              </a:rPr>
              <a:t>6.</a:t>
            </a:r>
            <a:r>
              <a:rPr sz="700" b="1" spc="-10" dirty="0">
                <a:solidFill>
                  <a:srgbClr val="001F40"/>
                </a:solidFill>
                <a:latin typeface="Arial"/>
                <a:cs typeface="Arial"/>
              </a:rPr>
              <a:t> </a:t>
            </a:r>
            <a:r>
              <a:rPr sz="700" b="1" spc="20" dirty="0">
                <a:solidFill>
                  <a:srgbClr val="001F40"/>
                </a:solidFill>
                <a:latin typeface="Arial"/>
                <a:cs typeface="Arial"/>
              </a:rPr>
              <a:t>Fuente</a:t>
            </a:r>
            <a:r>
              <a:rPr sz="700" b="1" spc="-10" dirty="0">
                <a:solidFill>
                  <a:srgbClr val="001F40"/>
                </a:solidFill>
                <a:latin typeface="Arial"/>
                <a:cs typeface="Arial"/>
              </a:rPr>
              <a:t> </a:t>
            </a:r>
            <a:r>
              <a:rPr sz="700" b="1" spc="20" dirty="0">
                <a:solidFill>
                  <a:srgbClr val="001F40"/>
                </a:solidFill>
                <a:latin typeface="Arial"/>
                <a:cs typeface="Arial"/>
              </a:rPr>
              <a:t>de</a:t>
            </a:r>
            <a:r>
              <a:rPr sz="700" b="1" spc="-10" dirty="0">
                <a:solidFill>
                  <a:srgbClr val="001F40"/>
                </a:solidFill>
                <a:latin typeface="Arial"/>
                <a:cs typeface="Arial"/>
              </a:rPr>
              <a:t> </a:t>
            </a:r>
            <a:r>
              <a:rPr sz="700" b="1" spc="25" dirty="0">
                <a:solidFill>
                  <a:srgbClr val="001F40"/>
                </a:solidFill>
                <a:latin typeface="Arial"/>
                <a:cs typeface="Arial"/>
              </a:rPr>
              <a:t>alimentación</a:t>
            </a:r>
            <a:r>
              <a:rPr sz="700" b="1" spc="-10" dirty="0">
                <a:solidFill>
                  <a:srgbClr val="001F40"/>
                </a:solidFill>
                <a:latin typeface="Arial"/>
                <a:cs typeface="Arial"/>
              </a:rPr>
              <a:t> </a:t>
            </a:r>
            <a:r>
              <a:rPr sz="700" b="1" spc="20" dirty="0">
                <a:solidFill>
                  <a:srgbClr val="001F40"/>
                </a:solidFill>
                <a:latin typeface="Arial"/>
                <a:cs typeface="Arial"/>
              </a:rPr>
              <a:t>de</a:t>
            </a:r>
            <a:r>
              <a:rPr sz="700" b="1" spc="-10" dirty="0">
                <a:solidFill>
                  <a:srgbClr val="001F40"/>
                </a:solidFill>
                <a:latin typeface="Arial"/>
                <a:cs typeface="Arial"/>
              </a:rPr>
              <a:t> </a:t>
            </a:r>
            <a:r>
              <a:rPr sz="700" b="1" spc="25" dirty="0">
                <a:solidFill>
                  <a:srgbClr val="001F40"/>
                </a:solidFill>
                <a:latin typeface="Arial"/>
                <a:cs typeface="Arial"/>
              </a:rPr>
              <a:t>emergencia</a:t>
            </a:r>
            <a:r>
              <a:rPr sz="700" b="1" spc="-10" dirty="0">
                <a:solidFill>
                  <a:srgbClr val="001F40"/>
                </a:solidFill>
                <a:latin typeface="Arial"/>
                <a:cs typeface="Arial"/>
              </a:rPr>
              <a:t> </a:t>
            </a:r>
            <a:r>
              <a:rPr sz="700" b="1" spc="20" dirty="0">
                <a:solidFill>
                  <a:srgbClr val="001F40"/>
                </a:solidFill>
                <a:latin typeface="Arial"/>
                <a:cs typeface="Arial"/>
              </a:rPr>
              <a:t>recomendada</a:t>
            </a:r>
            <a:r>
              <a:rPr sz="700" b="1" spc="-10" dirty="0">
                <a:solidFill>
                  <a:srgbClr val="001F40"/>
                </a:solidFill>
                <a:latin typeface="Arial"/>
                <a:cs typeface="Arial"/>
              </a:rPr>
              <a:t> </a:t>
            </a:r>
            <a:r>
              <a:rPr sz="700" b="1" spc="30" dirty="0">
                <a:solidFill>
                  <a:srgbClr val="001F40"/>
                </a:solidFill>
                <a:latin typeface="Arial"/>
                <a:cs typeface="Arial"/>
              </a:rPr>
              <a:t>para</a:t>
            </a:r>
            <a:r>
              <a:rPr sz="700" b="1" spc="-10" dirty="0">
                <a:solidFill>
                  <a:srgbClr val="001F40"/>
                </a:solidFill>
                <a:latin typeface="Arial"/>
                <a:cs typeface="Arial"/>
              </a:rPr>
              <a:t> </a:t>
            </a:r>
            <a:r>
              <a:rPr sz="700" b="1" spc="5" dirty="0">
                <a:solidFill>
                  <a:srgbClr val="001F40"/>
                </a:solidFill>
                <a:latin typeface="Arial"/>
                <a:cs typeface="Arial"/>
              </a:rPr>
              <a:t>cargas</a:t>
            </a:r>
            <a:r>
              <a:rPr sz="700" b="1" spc="-10" dirty="0">
                <a:solidFill>
                  <a:srgbClr val="001F40"/>
                </a:solidFill>
                <a:latin typeface="Arial"/>
                <a:cs typeface="Arial"/>
              </a:rPr>
              <a:t> </a:t>
            </a:r>
            <a:r>
              <a:rPr sz="700" b="1" spc="10" dirty="0">
                <a:solidFill>
                  <a:srgbClr val="001F40"/>
                </a:solidFill>
                <a:latin typeface="Arial"/>
                <a:cs typeface="Arial"/>
              </a:rPr>
              <a:t>críticas</a:t>
            </a:r>
            <a:endParaRPr sz="70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94913"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sp>
        <p:nvSpPr>
          <p:cNvPr id="3" name="object 3"/>
          <p:cNvSpPr/>
          <p:nvPr/>
        </p:nvSpPr>
        <p:spPr>
          <a:xfrm>
            <a:off x="10773252" y="5363921"/>
            <a:ext cx="2513965" cy="2731770"/>
          </a:xfrm>
          <a:custGeom>
            <a:avLst/>
            <a:gdLst/>
            <a:ahLst/>
            <a:cxnLst/>
            <a:rect l="l" t="t" r="r" b="b"/>
            <a:pathLst>
              <a:path w="2513965" h="2731770">
                <a:moveTo>
                  <a:pt x="0" y="2731516"/>
                </a:moveTo>
                <a:lnTo>
                  <a:pt x="2513660" y="2731516"/>
                </a:lnTo>
              </a:path>
              <a:path w="2513965" h="2731770">
                <a:moveTo>
                  <a:pt x="2513660" y="0"/>
                </a:moveTo>
                <a:lnTo>
                  <a:pt x="0" y="0"/>
                </a:lnTo>
                <a:lnTo>
                  <a:pt x="0" y="2731516"/>
                </a:lnTo>
              </a:path>
            </a:pathLst>
          </a:custGeom>
          <a:ln w="12700">
            <a:solidFill>
              <a:srgbClr val="F5821F"/>
            </a:solidFill>
          </a:ln>
        </p:spPr>
        <p:txBody>
          <a:bodyPr wrap="square" lIns="0" tIns="0" rIns="0" bIns="0" rtlCol="0"/>
          <a:lstStyle/>
          <a:p>
            <a:endParaRPr/>
          </a:p>
        </p:txBody>
      </p:sp>
      <p:pic>
        <p:nvPicPr>
          <p:cNvPr id="4" name="object 4"/>
          <p:cNvPicPr/>
          <p:nvPr/>
        </p:nvPicPr>
        <p:blipFill>
          <a:blip r:embed="rId2" cstate="print"/>
          <a:stretch>
            <a:fillRect/>
          </a:stretch>
        </p:blipFill>
        <p:spPr>
          <a:xfrm>
            <a:off x="5726906" y="467995"/>
            <a:ext cx="7559992" cy="4580610"/>
          </a:xfrm>
          <a:prstGeom prst="rect">
            <a:avLst/>
          </a:prstGeom>
        </p:spPr>
      </p:pic>
      <p:sp>
        <p:nvSpPr>
          <p:cNvPr id="5" name="object 5"/>
          <p:cNvSpPr txBox="1"/>
          <p:nvPr/>
        </p:nvSpPr>
        <p:spPr>
          <a:xfrm>
            <a:off x="6182206" y="5333955"/>
            <a:ext cx="4368800" cy="563245"/>
          </a:xfrm>
          <a:prstGeom prst="rect">
            <a:avLst/>
          </a:prstGeom>
        </p:spPr>
        <p:txBody>
          <a:bodyPr vert="horz" wrap="square" lIns="0" tIns="12700" rIns="0" bIns="0" rtlCol="0">
            <a:spAutoFit/>
          </a:bodyPr>
          <a:lstStyle/>
          <a:p>
            <a:pPr marL="12700">
              <a:spcBef>
                <a:spcPts val="100"/>
              </a:spcBef>
            </a:pPr>
            <a:r>
              <a:rPr sz="800" b="1" spc="-10" dirty="0">
                <a:solidFill>
                  <a:srgbClr val="001F40"/>
                </a:solidFill>
                <a:latin typeface="Arial"/>
                <a:cs typeface="Arial"/>
              </a:rPr>
              <a:t>SAI</a:t>
            </a:r>
            <a:r>
              <a:rPr sz="800" b="1" spc="-35" dirty="0">
                <a:solidFill>
                  <a:srgbClr val="001F40"/>
                </a:solidFill>
                <a:latin typeface="Arial"/>
                <a:cs typeface="Arial"/>
              </a:rPr>
              <a:t> </a:t>
            </a:r>
            <a:r>
              <a:rPr sz="800" b="1" spc="35" dirty="0">
                <a:solidFill>
                  <a:srgbClr val="001F40"/>
                </a:solidFill>
                <a:latin typeface="Arial"/>
                <a:cs typeface="Arial"/>
              </a:rPr>
              <a:t>para</a:t>
            </a:r>
            <a:r>
              <a:rPr sz="800" b="1" spc="-35" dirty="0">
                <a:solidFill>
                  <a:srgbClr val="001F40"/>
                </a:solidFill>
                <a:latin typeface="Arial"/>
                <a:cs typeface="Arial"/>
              </a:rPr>
              <a:t> </a:t>
            </a:r>
            <a:r>
              <a:rPr sz="800" b="1" spc="10" dirty="0">
                <a:solidFill>
                  <a:srgbClr val="001F40"/>
                </a:solidFill>
                <a:latin typeface="Arial"/>
                <a:cs typeface="Arial"/>
              </a:rPr>
              <a:t>cargas</a:t>
            </a:r>
            <a:r>
              <a:rPr sz="800" b="1" spc="-30" dirty="0">
                <a:solidFill>
                  <a:srgbClr val="001F40"/>
                </a:solidFill>
                <a:latin typeface="Arial"/>
                <a:cs typeface="Arial"/>
              </a:rPr>
              <a:t> </a:t>
            </a:r>
            <a:r>
              <a:rPr sz="800" b="1" dirty="0">
                <a:solidFill>
                  <a:srgbClr val="001F40"/>
                </a:solidFill>
                <a:latin typeface="Arial"/>
                <a:cs typeface="Arial"/>
              </a:rPr>
              <a:t>sensibles</a:t>
            </a:r>
            <a:endParaRPr sz="800" dirty="0">
              <a:latin typeface="Arial"/>
              <a:cs typeface="Arial"/>
            </a:endParaRPr>
          </a:p>
          <a:p>
            <a:pPr marL="12700" marR="5080">
              <a:lnSpc>
                <a:spcPct val="166700"/>
              </a:lnSpc>
              <a:spcBef>
                <a:spcPts val="270"/>
              </a:spcBef>
            </a:pPr>
            <a:r>
              <a:rPr sz="750" spc="-45" dirty="0">
                <a:solidFill>
                  <a:srgbClr val="001F40"/>
                </a:solidFill>
                <a:latin typeface="Microsoft Sans Serif"/>
                <a:cs typeface="Microsoft Sans Serif"/>
              </a:rPr>
              <a:t>Se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instalarán</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sistemas</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UPS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dirty="0">
                <a:solidFill>
                  <a:srgbClr val="001F40"/>
                </a:solidFill>
                <a:latin typeface="Microsoft Sans Serif"/>
                <a:cs typeface="Microsoft Sans Serif"/>
              </a:rPr>
              <a:t> las </a:t>
            </a:r>
            <a:r>
              <a:rPr sz="750" spc="-5" dirty="0">
                <a:solidFill>
                  <a:srgbClr val="001F40"/>
                </a:solidFill>
                <a:latin typeface="Microsoft Sans Serif"/>
                <a:cs typeface="Microsoft Sans Serif"/>
              </a:rPr>
              <a:t>salas</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eléctricas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para</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proporcionar</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energía</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al</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5" dirty="0" smtClean="0">
                <a:solidFill>
                  <a:srgbClr val="001F40"/>
                </a:solidFill>
                <a:latin typeface="Microsoft Sans Serif"/>
                <a:cs typeface="Microsoft Sans Serif"/>
              </a:rPr>
              <a:t>control</a:t>
            </a:r>
            <a:r>
              <a:rPr lang="es-ES" sz="750" spc="35" dirty="0" smtClean="0">
                <a:solidFill>
                  <a:srgbClr val="001F40"/>
                </a:solidFill>
                <a:latin typeface="Microsoft Sans Serif"/>
                <a:cs typeface="Microsoft Sans Serif"/>
              </a:rPr>
              <a:t> </a:t>
            </a:r>
            <a:r>
              <a:rPr sz="750" spc="5" dirty="0" smtClean="0">
                <a:solidFill>
                  <a:srgbClr val="001F40"/>
                </a:solidFill>
                <a:latin typeface="Microsoft Sans Serif"/>
                <a:cs typeface="Microsoft Sans Serif"/>
              </a:rPr>
              <a:t>y</a:t>
            </a:r>
            <a:r>
              <a:rPr sz="750" spc="-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otras</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cargas</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críticas</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durante</a:t>
            </a:r>
            <a:r>
              <a:rPr sz="750" spc="-5"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mínimo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30</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minutos</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después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corte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energía.</a:t>
            </a:r>
            <a:endParaRPr sz="750" dirty="0">
              <a:latin typeface="Microsoft Sans Serif"/>
              <a:cs typeface="Microsoft Sans Serif"/>
            </a:endParaRPr>
          </a:p>
        </p:txBody>
      </p:sp>
      <p:sp>
        <p:nvSpPr>
          <p:cNvPr id="11" name="object 11"/>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22</a:t>
            </a:fld>
            <a:endParaRPr spc="10" dirty="0"/>
          </a:p>
        </p:txBody>
      </p:sp>
      <p:sp>
        <p:nvSpPr>
          <p:cNvPr id="12" name="object 12"/>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6" name="object 6"/>
          <p:cNvSpPr txBox="1"/>
          <p:nvPr/>
        </p:nvSpPr>
        <p:spPr>
          <a:xfrm>
            <a:off x="6182206" y="6151005"/>
            <a:ext cx="4102100" cy="505459"/>
          </a:xfrm>
          <a:prstGeom prst="rect">
            <a:avLst/>
          </a:prstGeom>
        </p:spPr>
        <p:txBody>
          <a:bodyPr vert="horz" wrap="square" lIns="0" tIns="12700" rIns="0" bIns="0" rtlCol="0">
            <a:spAutoFit/>
          </a:bodyPr>
          <a:lstStyle/>
          <a:p>
            <a:pPr marL="12700">
              <a:spcBef>
                <a:spcPts val="100"/>
              </a:spcBef>
            </a:pPr>
            <a:r>
              <a:rPr sz="650" spc="-15" dirty="0">
                <a:solidFill>
                  <a:srgbClr val="001F40"/>
                </a:solidFill>
                <a:latin typeface="Microsoft Sans Serif"/>
                <a:cs typeface="Microsoft Sans Serif"/>
              </a:rPr>
              <a:t>Las</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cargas</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críticas</a:t>
            </a:r>
            <a:r>
              <a:rPr sz="650" spc="5" dirty="0">
                <a:solidFill>
                  <a:srgbClr val="001F40"/>
                </a:solidFill>
                <a:latin typeface="Microsoft Sans Serif"/>
                <a:cs typeface="Microsoft Sans Serif"/>
              </a:rPr>
              <a:t> </a:t>
            </a:r>
            <a:r>
              <a:rPr sz="650" spc="35" dirty="0">
                <a:solidFill>
                  <a:srgbClr val="001F40"/>
                </a:solidFill>
                <a:latin typeface="Microsoft Sans Serif"/>
                <a:cs typeface="Microsoft Sans Serif"/>
              </a:rPr>
              <a:t>no</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motoras,</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como</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el</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centro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datos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del</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sitio,</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dirty="0">
                <a:solidFill>
                  <a:srgbClr val="001F40"/>
                </a:solidFill>
                <a:latin typeface="Microsoft Sans Serif"/>
                <a:cs typeface="Microsoft Sans Serif"/>
              </a:rPr>
              <a:t> sala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control,</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automatización</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endParaRPr sz="650" dirty="0">
              <a:latin typeface="Microsoft Sans Serif"/>
              <a:cs typeface="Microsoft Sans Serif"/>
            </a:endParaRPr>
          </a:p>
          <a:p>
            <a:pPr marL="12700" marR="5080">
              <a:lnSpc>
                <a:spcPct val="192300"/>
              </a:lnSpc>
            </a:pPr>
            <a:r>
              <a:rPr sz="650" spc="10" dirty="0">
                <a:solidFill>
                  <a:srgbClr val="001F40"/>
                </a:solidFill>
                <a:latin typeface="Microsoft Sans Serif"/>
                <a:cs typeface="Microsoft Sans Serif"/>
              </a:rPr>
              <a:t>procesos,</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protección</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contra</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incendios</a:t>
            </a:r>
            <a:r>
              <a:rPr sz="650" spc="5" dirty="0">
                <a:solidFill>
                  <a:srgbClr val="001F40"/>
                </a:solidFill>
                <a:latin typeface="Microsoft Sans Serif"/>
                <a:cs typeface="Microsoft Sans Serif"/>
              </a:rPr>
              <a:t> y </a:t>
            </a:r>
            <a:r>
              <a:rPr sz="650" spc="10" dirty="0">
                <a:solidFill>
                  <a:srgbClr val="001F40"/>
                </a:solidFill>
                <a:latin typeface="Microsoft Sans Serif"/>
                <a:cs typeface="Microsoft Sans Serif"/>
              </a:rPr>
              <a:t>los</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sistemas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seguridad</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están</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aseguradas</a:t>
            </a:r>
            <a:r>
              <a:rPr sz="650" spc="5" dirty="0">
                <a:solidFill>
                  <a:srgbClr val="001F40"/>
                </a:solidFill>
                <a:latin typeface="Microsoft Sans Serif"/>
                <a:cs typeface="Microsoft Sans Serif"/>
              </a:rPr>
              <a:t> </a:t>
            </a:r>
            <a:r>
              <a:rPr sz="650" spc="40" dirty="0">
                <a:solidFill>
                  <a:srgbClr val="001F40"/>
                </a:solidFill>
                <a:latin typeface="Microsoft Sans Serif"/>
                <a:cs typeface="Microsoft Sans Serif"/>
              </a:rPr>
              <a:t>por</a:t>
            </a:r>
            <a:r>
              <a:rPr sz="650" spc="5" dirty="0">
                <a:solidFill>
                  <a:srgbClr val="001F40"/>
                </a:solidFill>
                <a:latin typeface="Microsoft Sans Serif"/>
                <a:cs typeface="Microsoft Sans Serif"/>
              </a:rPr>
              <a:t> </a:t>
            </a:r>
            <a:r>
              <a:rPr sz="650" spc="40" dirty="0">
                <a:solidFill>
                  <a:srgbClr val="001F40"/>
                </a:solidFill>
                <a:latin typeface="Microsoft Sans Serif"/>
                <a:cs typeface="Microsoft Sans Serif"/>
              </a:rPr>
              <a:t>un</a:t>
            </a:r>
            <a:r>
              <a:rPr sz="650" spc="5" dirty="0">
                <a:solidFill>
                  <a:srgbClr val="001F40"/>
                </a:solidFill>
                <a:latin typeface="Microsoft Sans Serif"/>
                <a:cs typeface="Microsoft Sans Serif"/>
              </a:rPr>
              <a:t> </a:t>
            </a:r>
            <a:r>
              <a:rPr sz="650" spc="15" dirty="0" err="1">
                <a:solidFill>
                  <a:srgbClr val="001F40"/>
                </a:solidFill>
                <a:latin typeface="Microsoft Sans Serif"/>
                <a:cs typeface="Microsoft Sans Serif"/>
              </a:rPr>
              <a:t>sistema</a:t>
            </a:r>
            <a:r>
              <a:rPr sz="650" spc="5" dirty="0">
                <a:solidFill>
                  <a:srgbClr val="001F40"/>
                </a:solidFill>
                <a:latin typeface="Microsoft Sans Serif"/>
                <a:cs typeface="Microsoft Sans Serif"/>
              </a:rPr>
              <a:t> </a:t>
            </a:r>
            <a:r>
              <a:rPr sz="650" spc="20" dirty="0" smtClean="0">
                <a:solidFill>
                  <a:srgbClr val="001F40"/>
                </a:solidFill>
                <a:latin typeface="Microsoft Sans Serif"/>
                <a:cs typeface="Microsoft Sans Serif"/>
              </a:rPr>
              <a:t>de</a:t>
            </a:r>
            <a:r>
              <a:rPr lang="es-ES" sz="650" spc="20" dirty="0" smtClean="0">
                <a:solidFill>
                  <a:srgbClr val="001F40"/>
                </a:solidFill>
                <a:latin typeface="Microsoft Sans Serif"/>
                <a:cs typeface="Microsoft Sans Serif"/>
              </a:rPr>
              <a:t> </a:t>
            </a:r>
            <a:r>
              <a:rPr sz="650" spc="20" dirty="0" err="1" smtClean="0">
                <a:solidFill>
                  <a:srgbClr val="001F40"/>
                </a:solidFill>
                <a:latin typeface="Microsoft Sans Serif"/>
                <a:cs typeface="Microsoft Sans Serif"/>
              </a:rPr>
              <a:t>alimentación</a:t>
            </a:r>
            <a:r>
              <a:rPr sz="650" spc="-5" dirty="0" smtClean="0">
                <a:solidFill>
                  <a:srgbClr val="001F40"/>
                </a:solidFill>
                <a:latin typeface="Microsoft Sans Serif"/>
                <a:cs typeface="Microsoft Sans Serif"/>
              </a:rPr>
              <a:t> </a:t>
            </a:r>
            <a:r>
              <a:rPr sz="650" spc="30" dirty="0">
                <a:solidFill>
                  <a:srgbClr val="001F40"/>
                </a:solidFill>
                <a:latin typeface="Microsoft Sans Serif"/>
                <a:cs typeface="Microsoft Sans Serif"/>
              </a:rPr>
              <a:t>ininterrumpida</a:t>
            </a:r>
            <a:r>
              <a:rPr sz="650" spc="-5" dirty="0">
                <a:solidFill>
                  <a:srgbClr val="001F40"/>
                </a:solidFill>
                <a:latin typeface="Microsoft Sans Serif"/>
                <a:cs typeface="Microsoft Sans Serif"/>
              </a:rPr>
              <a:t> </a:t>
            </a:r>
            <a:r>
              <a:rPr sz="650" spc="-35" dirty="0">
                <a:solidFill>
                  <a:srgbClr val="001F40"/>
                </a:solidFill>
                <a:latin typeface="Microsoft Sans Serif"/>
                <a:cs typeface="Microsoft Sans Serif"/>
              </a:rPr>
              <a:t>(UPS)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15</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kVA</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ubicado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en</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subestación</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principal.</a:t>
            </a:r>
            <a:endParaRPr sz="650" dirty="0">
              <a:latin typeface="Microsoft Sans Serif"/>
              <a:cs typeface="Microsoft Sans Serif"/>
            </a:endParaRPr>
          </a:p>
        </p:txBody>
      </p:sp>
      <p:sp>
        <p:nvSpPr>
          <p:cNvPr id="7" name="object 7"/>
          <p:cNvSpPr txBox="1"/>
          <p:nvPr/>
        </p:nvSpPr>
        <p:spPr>
          <a:xfrm>
            <a:off x="10910906" y="5370359"/>
            <a:ext cx="1840230" cy="2575560"/>
          </a:xfrm>
          <a:prstGeom prst="rect">
            <a:avLst/>
          </a:prstGeom>
        </p:spPr>
        <p:txBody>
          <a:bodyPr vert="horz" wrap="square" lIns="0" tIns="100330" rIns="0" bIns="0" rtlCol="0">
            <a:spAutoFit/>
          </a:bodyPr>
          <a:lstStyle/>
          <a:p>
            <a:pPr marL="12700">
              <a:spcBef>
                <a:spcPts val="790"/>
              </a:spcBef>
            </a:pPr>
            <a:r>
              <a:rPr sz="1200" b="1" spc="-50" dirty="0">
                <a:solidFill>
                  <a:srgbClr val="F27900"/>
                </a:solidFill>
                <a:latin typeface="Arial"/>
                <a:cs typeface="Arial"/>
              </a:rPr>
              <a:t>UPS</a:t>
            </a:r>
            <a:endParaRPr sz="1200">
              <a:latin typeface="Arial"/>
              <a:cs typeface="Arial"/>
            </a:endParaRPr>
          </a:p>
          <a:p>
            <a:pPr marL="76835" indent="-64769">
              <a:spcBef>
                <a:spcPts val="459"/>
              </a:spcBef>
              <a:buChar char="•"/>
              <a:tabLst>
                <a:tab pos="77470" algn="l"/>
              </a:tabLst>
            </a:pPr>
            <a:r>
              <a:rPr sz="800" spc="15" dirty="0">
                <a:solidFill>
                  <a:srgbClr val="001F40"/>
                </a:solidFill>
                <a:latin typeface="Microsoft Sans Serif"/>
                <a:cs typeface="Microsoft Sans Serif"/>
              </a:rPr>
              <a:t>Tensión</a:t>
            </a:r>
            <a:r>
              <a:rPr sz="800" spc="-20" dirty="0">
                <a:solidFill>
                  <a:srgbClr val="001F40"/>
                </a:solidFill>
                <a:latin typeface="Microsoft Sans Serif"/>
                <a:cs typeface="Microsoft Sans Serif"/>
              </a:rPr>
              <a:t> </a:t>
            </a:r>
            <a:r>
              <a:rPr sz="800" spc="30" dirty="0">
                <a:solidFill>
                  <a:srgbClr val="001F40"/>
                </a:solidFill>
                <a:latin typeface="Microsoft Sans Serif"/>
                <a:cs typeface="Microsoft Sans Serif"/>
              </a:rPr>
              <a:t>nominal:</a:t>
            </a:r>
            <a:r>
              <a:rPr sz="800" spc="-20" dirty="0">
                <a:solidFill>
                  <a:srgbClr val="001F40"/>
                </a:solidFill>
                <a:latin typeface="Microsoft Sans Serif"/>
                <a:cs typeface="Microsoft Sans Serif"/>
              </a:rPr>
              <a:t> </a:t>
            </a:r>
            <a:r>
              <a:rPr sz="800" spc="10" dirty="0">
                <a:solidFill>
                  <a:srgbClr val="001F40"/>
                </a:solidFill>
                <a:latin typeface="Microsoft Sans Serif"/>
                <a:cs typeface="Microsoft Sans Serif"/>
              </a:rPr>
              <a:t>400</a:t>
            </a:r>
            <a:r>
              <a:rPr sz="800" spc="-25" dirty="0">
                <a:solidFill>
                  <a:srgbClr val="001F40"/>
                </a:solidFill>
                <a:latin typeface="Microsoft Sans Serif"/>
                <a:cs typeface="Microsoft Sans Serif"/>
              </a:rPr>
              <a:t> </a:t>
            </a:r>
            <a:r>
              <a:rPr sz="800" spc="-55" dirty="0">
                <a:solidFill>
                  <a:srgbClr val="001F40"/>
                </a:solidFill>
                <a:latin typeface="Microsoft Sans Serif"/>
                <a:cs typeface="Microsoft Sans Serif"/>
              </a:rPr>
              <a:t>V</a:t>
            </a:r>
            <a:endParaRPr sz="800">
              <a:latin typeface="Microsoft Sans Serif"/>
              <a:cs typeface="Microsoft Sans Serif"/>
            </a:endParaRPr>
          </a:p>
          <a:p>
            <a:pPr marL="76835" indent="-64769">
              <a:spcBef>
                <a:spcPts val="540"/>
              </a:spcBef>
              <a:buChar char="•"/>
              <a:tabLst>
                <a:tab pos="77470" algn="l"/>
              </a:tabLst>
            </a:pPr>
            <a:r>
              <a:rPr sz="800" spc="15" dirty="0">
                <a:solidFill>
                  <a:srgbClr val="001F40"/>
                </a:solidFill>
                <a:latin typeface="Microsoft Sans Serif"/>
                <a:cs typeface="Microsoft Sans Serif"/>
              </a:rPr>
              <a:t>Potencia</a:t>
            </a:r>
            <a:r>
              <a:rPr sz="800" spc="-15" dirty="0">
                <a:solidFill>
                  <a:srgbClr val="001F40"/>
                </a:solidFill>
                <a:latin typeface="Microsoft Sans Serif"/>
                <a:cs typeface="Microsoft Sans Serif"/>
              </a:rPr>
              <a:t> </a:t>
            </a:r>
            <a:r>
              <a:rPr sz="800" spc="30" dirty="0">
                <a:solidFill>
                  <a:srgbClr val="001F40"/>
                </a:solidFill>
                <a:latin typeface="Microsoft Sans Serif"/>
                <a:cs typeface="Microsoft Sans Serif"/>
              </a:rPr>
              <a:t>nominal:</a:t>
            </a:r>
            <a:r>
              <a:rPr sz="800" spc="-10" dirty="0">
                <a:solidFill>
                  <a:srgbClr val="001F40"/>
                </a:solidFill>
                <a:latin typeface="Microsoft Sans Serif"/>
                <a:cs typeface="Microsoft Sans Serif"/>
              </a:rPr>
              <a:t> </a:t>
            </a:r>
            <a:r>
              <a:rPr sz="800" spc="10" dirty="0">
                <a:solidFill>
                  <a:srgbClr val="001F40"/>
                </a:solidFill>
                <a:latin typeface="Microsoft Sans Serif"/>
                <a:cs typeface="Microsoft Sans Serif"/>
              </a:rPr>
              <a:t>10</a:t>
            </a:r>
            <a:r>
              <a:rPr sz="800" spc="-10" dirty="0">
                <a:solidFill>
                  <a:srgbClr val="001F40"/>
                </a:solidFill>
                <a:latin typeface="Microsoft Sans Serif"/>
                <a:cs typeface="Microsoft Sans Serif"/>
              </a:rPr>
              <a:t> </a:t>
            </a:r>
            <a:r>
              <a:rPr sz="800" spc="-20" dirty="0">
                <a:solidFill>
                  <a:srgbClr val="001F40"/>
                </a:solidFill>
                <a:latin typeface="Microsoft Sans Serif"/>
                <a:cs typeface="Microsoft Sans Serif"/>
              </a:rPr>
              <a:t>kVA</a:t>
            </a:r>
            <a:r>
              <a:rPr sz="800" spc="-10" dirty="0">
                <a:solidFill>
                  <a:srgbClr val="001F40"/>
                </a:solidFill>
                <a:latin typeface="Microsoft Sans Serif"/>
                <a:cs typeface="Microsoft Sans Serif"/>
              </a:rPr>
              <a:t> </a:t>
            </a:r>
            <a:r>
              <a:rPr sz="800" dirty="0">
                <a:solidFill>
                  <a:srgbClr val="001F40"/>
                </a:solidFill>
                <a:latin typeface="Microsoft Sans Serif"/>
                <a:cs typeface="Microsoft Sans Serif"/>
              </a:rPr>
              <a:t>a</a:t>
            </a:r>
            <a:r>
              <a:rPr sz="800" spc="-10" dirty="0">
                <a:solidFill>
                  <a:srgbClr val="001F40"/>
                </a:solidFill>
                <a:latin typeface="Microsoft Sans Serif"/>
                <a:cs typeface="Microsoft Sans Serif"/>
              </a:rPr>
              <a:t> </a:t>
            </a:r>
            <a:r>
              <a:rPr sz="800" spc="10" dirty="0">
                <a:solidFill>
                  <a:srgbClr val="001F40"/>
                </a:solidFill>
                <a:latin typeface="Microsoft Sans Serif"/>
                <a:cs typeface="Microsoft Sans Serif"/>
              </a:rPr>
              <a:t>4000</a:t>
            </a:r>
            <a:r>
              <a:rPr sz="800" spc="-10" dirty="0">
                <a:solidFill>
                  <a:srgbClr val="001F40"/>
                </a:solidFill>
                <a:latin typeface="Microsoft Sans Serif"/>
                <a:cs typeface="Microsoft Sans Serif"/>
              </a:rPr>
              <a:t> </a:t>
            </a:r>
            <a:r>
              <a:rPr sz="800" spc="80" dirty="0">
                <a:solidFill>
                  <a:srgbClr val="001F40"/>
                </a:solidFill>
                <a:latin typeface="Microsoft Sans Serif"/>
                <a:cs typeface="Microsoft Sans Serif"/>
              </a:rPr>
              <a:t>m</a:t>
            </a:r>
            <a:endParaRPr sz="800">
              <a:latin typeface="Microsoft Sans Serif"/>
              <a:cs typeface="Microsoft Sans Serif"/>
            </a:endParaRPr>
          </a:p>
          <a:p>
            <a:pPr marL="85090" indent="-73025">
              <a:spcBef>
                <a:spcPts val="440"/>
              </a:spcBef>
              <a:buChar char="•"/>
              <a:tabLst>
                <a:tab pos="85725" algn="l"/>
              </a:tabLst>
            </a:pPr>
            <a:r>
              <a:rPr sz="900" spc="5" dirty="0">
                <a:solidFill>
                  <a:srgbClr val="001F40"/>
                </a:solidFill>
                <a:latin typeface="Microsoft Sans Serif"/>
                <a:cs typeface="Microsoft Sans Serif"/>
              </a:rPr>
              <a:t>Eficiencia:</a:t>
            </a:r>
            <a:r>
              <a:rPr sz="900" spc="-30" dirty="0">
                <a:solidFill>
                  <a:srgbClr val="001F40"/>
                </a:solidFill>
                <a:latin typeface="Microsoft Sans Serif"/>
                <a:cs typeface="Microsoft Sans Serif"/>
              </a:rPr>
              <a:t> </a:t>
            </a:r>
            <a:r>
              <a:rPr sz="900" spc="20" dirty="0">
                <a:solidFill>
                  <a:srgbClr val="001F40"/>
                </a:solidFill>
                <a:latin typeface="Microsoft Sans Serif"/>
                <a:cs typeface="Microsoft Sans Serif"/>
              </a:rPr>
              <a:t>hasta</a:t>
            </a:r>
            <a:r>
              <a:rPr sz="900" spc="-30" dirty="0">
                <a:solidFill>
                  <a:srgbClr val="001F40"/>
                </a:solidFill>
                <a:latin typeface="Microsoft Sans Serif"/>
                <a:cs typeface="Microsoft Sans Serif"/>
              </a:rPr>
              <a:t> </a:t>
            </a:r>
            <a:r>
              <a:rPr sz="900" spc="-10" dirty="0">
                <a:solidFill>
                  <a:srgbClr val="001F40"/>
                </a:solidFill>
                <a:latin typeface="Microsoft Sans Serif"/>
                <a:cs typeface="Microsoft Sans Serif"/>
              </a:rPr>
              <a:t>94%</a:t>
            </a:r>
            <a:endParaRPr sz="900">
              <a:latin typeface="Microsoft Sans Serif"/>
              <a:cs typeface="Microsoft Sans Serif"/>
            </a:endParaRPr>
          </a:p>
          <a:p>
            <a:pPr marL="73025" indent="-60960">
              <a:spcBef>
                <a:spcPts val="570"/>
              </a:spcBef>
              <a:buChar char="•"/>
              <a:tabLst>
                <a:tab pos="73660" algn="l"/>
              </a:tabLst>
            </a:pPr>
            <a:r>
              <a:rPr sz="750" spc="15" dirty="0">
                <a:solidFill>
                  <a:srgbClr val="001F40"/>
                </a:solidFill>
                <a:latin typeface="Microsoft Sans Serif"/>
                <a:cs typeface="Microsoft Sans Serif"/>
              </a:rPr>
              <a:t>Rectificador</a:t>
            </a:r>
            <a:r>
              <a:rPr sz="750" spc="-35" dirty="0">
                <a:solidFill>
                  <a:srgbClr val="001F40"/>
                </a:solidFill>
                <a:latin typeface="Microsoft Sans Serif"/>
                <a:cs typeface="Microsoft Sans Serif"/>
              </a:rPr>
              <a:t> </a:t>
            </a:r>
            <a:r>
              <a:rPr sz="750" spc="-65" dirty="0">
                <a:solidFill>
                  <a:srgbClr val="001F40"/>
                </a:solidFill>
                <a:latin typeface="Microsoft Sans Serif"/>
                <a:cs typeface="Microsoft Sans Serif"/>
              </a:rPr>
              <a:t>PFC</a:t>
            </a:r>
            <a:endParaRPr sz="750">
              <a:latin typeface="Microsoft Sans Serif"/>
              <a:cs typeface="Microsoft Sans Serif"/>
            </a:endParaRPr>
          </a:p>
          <a:p>
            <a:pPr marL="85090" indent="-73025">
              <a:spcBef>
                <a:spcPts val="450"/>
              </a:spcBef>
              <a:buChar char="•"/>
              <a:tabLst>
                <a:tab pos="85725" algn="l"/>
              </a:tabLst>
            </a:pPr>
            <a:r>
              <a:rPr sz="900" spc="20" dirty="0">
                <a:solidFill>
                  <a:srgbClr val="001F40"/>
                </a:solidFill>
                <a:latin typeface="Microsoft Sans Serif"/>
                <a:cs typeface="Microsoft Sans Serif"/>
              </a:rPr>
              <a:t>Diseño</a:t>
            </a:r>
            <a:r>
              <a:rPr sz="900" spc="-45" dirty="0">
                <a:solidFill>
                  <a:srgbClr val="001F40"/>
                </a:solidFill>
                <a:latin typeface="Microsoft Sans Serif"/>
                <a:cs typeface="Microsoft Sans Serif"/>
              </a:rPr>
              <a:t> </a:t>
            </a:r>
            <a:r>
              <a:rPr sz="900" spc="15" dirty="0">
                <a:solidFill>
                  <a:srgbClr val="001F40"/>
                </a:solidFill>
                <a:latin typeface="Microsoft Sans Serif"/>
                <a:cs typeface="Microsoft Sans Serif"/>
              </a:rPr>
              <a:t>sísmico</a:t>
            </a:r>
            <a:r>
              <a:rPr sz="900" spc="-40" dirty="0">
                <a:solidFill>
                  <a:srgbClr val="001F40"/>
                </a:solidFill>
                <a:latin typeface="Microsoft Sans Serif"/>
                <a:cs typeface="Microsoft Sans Serif"/>
              </a:rPr>
              <a:t> </a:t>
            </a:r>
            <a:r>
              <a:rPr sz="900" spc="30" dirty="0">
                <a:solidFill>
                  <a:srgbClr val="001F40"/>
                </a:solidFill>
                <a:latin typeface="Microsoft Sans Serif"/>
                <a:cs typeface="Microsoft Sans Serif"/>
              </a:rPr>
              <a:t>1g</a:t>
            </a:r>
            <a:endParaRPr sz="900">
              <a:latin typeface="Microsoft Sans Serif"/>
              <a:cs typeface="Microsoft Sans Serif"/>
            </a:endParaRPr>
          </a:p>
          <a:p>
            <a:pPr marL="69215" indent="-57150">
              <a:spcBef>
                <a:spcPts val="620"/>
              </a:spcBef>
              <a:buChar char="•"/>
              <a:tabLst>
                <a:tab pos="69850" algn="l"/>
              </a:tabLst>
            </a:pPr>
            <a:r>
              <a:rPr sz="700" spc="15" dirty="0">
                <a:solidFill>
                  <a:srgbClr val="001F40"/>
                </a:solidFill>
                <a:latin typeface="Microsoft Sans Serif"/>
                <a:cs typeface="Microsoft Sans Serif"/>
              </a:rPr>
              <a:t>Batería:</a:t>
            </a:r>
            <a:r>
              <a:rPr sz="700" spc="-30" dirty="0">
                <a:solidFill>
                  <a:srgbClr val="001F40"/>
                </a:solidFill>
                <a:latin typeface="Microsoft Sans Serif"/>
                <a:cs typeface="Microsoft Sans Serif"/>
              </a:rPr>
              <a:t> </a:t>
            </a:r>
            <a:r>
              <a:rPr sz="700" spc="10" dirty="0">
                <a:solidFill>
                  <a:srgbClr val="001F40"/>
                </a:solidFill>
                <a:latin typeface="Microsoft Sans Serif"/>
                <a:cs typeface="Microsoft Sans Serif"/>
              </a:rPr>
              <a:t>Ácido</a:t>
            </a:r>
            <a:r>
              <a:rPr sz="700" spc="-3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25" dirty="0">
                <a:solidFill>
                  <a:srgbClr val="001F40"/>
                </a:solidFill>
                <a:latin typeface="Microsoft Sans Serif"/>
                <a:cs typeface="Microsoft Sans Serif"/>
              </a:rPr>
              <a:t> </a:t>
            </a:r>
            <a:r>
              <a:rPr sz="700" spc="40" dirty="0">
                <a:solidFill>
                  <a:srgbClr val="001F40"/>
                </a:solidFill>
                <a:latin typeface="Microsoft Sans Serif"/>
                <a:cs typeface="Microsoft Sans Serif"/>
              </a:rPr>
              <a:t>plomo</a:t>
            </a:r>
            <a:endParaRPr sz="700">
              <a:latin typeface="Microsoft Sans Serif"/>
              <a:cs typeface="Microsoft Sans Serif"/>
            </a:endParaRPr>
          </a:p>
          <a:p>
            <a:pPr marL="76835" indent="-64769">
              <a:spcBef>
                <a:spcPts val="560"/>
              </a:spcBef>
              <a:buChar char="•"/>
              <a:tabLst>
                <a:tab pos="77470" algn="l"/>
              </a:tabLst>
            </a:pPr>
            <a:r>
              <a:rPr sz="800" spc="15" dirty="0">
                <a:solidFill>
                  <a:srgbClr val="001F40"/>
                </a:solidFill>
                <a:latin typeface="Microsoft Sans Serif"/>
                <a:cs typeface="Microsoft Sans Serif"/>
              </a:rPr>
              <a:t>Derivación:</a:t>
            </a:r>
            <a:r>
              <a:rPr sz="800" spc="-35" dirty="0">
                <a:solidFill>
                  <a:srgbClr val="001F40"/>
                </a:solidFill>
                <a:latin typeface="Microsoft Sans Serif"/>
                <a:cs typeface="Microsoft Sans Serif"/>
              </a:rPr>
              <a:t> </a:t>
            </a:r>
            <a:r>
              <a:rPr sz="800" spc="35" dirty="0">
                <a:solidFill>
                  <a:srgbClr val="001F40"/>
                </a:solidFill>
                <a:latin typeface="Microsoft Sans Serif"/>
                <a:cs typeface="Microsoft Sans Serif"/>
              </a:rPr>
              <a:t>integral</a:t>
            </a:r>
            <a:endParaRPr sz="800">
              <a:latin typeface="Microsoft Sans Serif"/>
              <a:cs typeface="Microsoft Sans Serif"/>
            </a:endParaRPr>
          </a:p>
          <a:p>
            <a:pPr marL="85090" indent="-73025">
              <a:spcBef>
                <a:spcPts val="440"/>
              </a:spcBef>
              <a:buChar char="•"/>
              <a:tabLst>
                <a:tab pos="85725" algn="l"/>
              </a:tabLst>
            </a:pPr>
            <a:r>
              <a:rPr sz="900" spc="45" dirty="0">
                <a:solidFill>
                  <a:srgbClr val="001F40"/>
                </a:solidFill>
                <a:latin typeface="Microsoft Sans Serif"/>
                <a:cs typeface="Microsoft Sans Serif"/>
              </a:rPr>
              <a:t>HMI</a:t>
            </a:r>
            <a:r>
              <a:rPr sz="900" spc="-30" dirty="0">
                <a:solidFill>
                  <a:srgbClr val="001F40"/>
                </a:solidFill>
                <a:latin typeface="Microsoft Sans Serif"/>
                <a:cs typeface="Microsoft Sans Serif"/>
              </a:rPr>
              <a:t> </a:t>
            </a:r>
            <a:r>
              <a:rPr sz="900" spc="10" dirty="0">
                <a:solidFill>
                  <a:srgbClr val="001F40"/>
                </a:solidFill>
                <a:latin typeface="Microsoft Sans Serif"/>
                <a:cs typeface="Microsoft Sans Serif"/>
              </a:rPr>
              <a:t>local:</a:t>
            </a:r>
            <a:r>
              <a:rPr sz="900" spc="-25" dirty="0">
                <a:solidFill>
                  <a:srgbClr val="001F40"/>
                </a:solidFill>
                <a:latin typeface="Microsoft Sans Serif"/>
                <a:cs typeface="Microsoft Sans Serif"/>
              </a:rPr>
              <a:t> </a:t>
            </a:r>
            <a:r>
              <a:rPr sz="900" spc="30" dirty="0">
                <a:solidFill>
                  <a:srgbClr val="001F40"/>
                </a:solidFill>
                <a:latin typeface="Microsoft Sans Serif"/>
                <a:cs typeface="Microsoft Sans Serif"/>
              </a:rPr>
              <a:t>pantalla</a:t>
            </a:r>
            <a:r>
              <a:rPr sz="900" spc="-25" dirty="0">
                <a:solidFill>
                  <a:srgbClr val="001F40"/>
                </a:solidFill>
                <a:latin typeface="Microsoft Sans Serif"/>
                <a:cs typeface="Microsoft Sans Serif"/>
              </a:rPr>
              <a:t> </a:t>
            </a:r>
            <a:r>
              <a:rPr sz="900" spc="-35" dirty="0">
                <a:solidFill>
                  <a:srgbClr val="001F40"/>
                </a:solidFill>
                <a:latin typeface="Microsoft Sans Serif"/>
                <a:cs typeface="Microsoft Sans Serif"/>
              </a:rPr>
              <a:t>LCD</a:t>
            </a:r>
            <a:endParaRPr sz="900">
              <a:latin typeface="Microsoft Sans Serif"/>
              <a:cs typeface="Microsoft Sans Serif"/>
            </a:endParaRPr>
          </a:p>
          <a:p>
            <a:pPr marL="85090" indent="-73025">
              <a:spcBef>
                <a:spcPts val="420"/>
              </a:spcBef>
              <a:buChar char="•"/>
              <a:tabLst>
                <a:tab pos="85725" algn="l"/>
              </a:tabLst>
            </a:pPr>
            <a:r>
              <a:rPr sz="900" spc="25" dirty="0">
                <a:solidFill>
                  <a:srgbClr val="001F40"/>
                </a:solidFill>
                <a:latin typeface="Microsoft Sans Serif"/>
                <a:cs typeface="Microsoft Sans Serif"/>
              </a:rPr>
              <a:t>Grado</a:t>
            </a:r>
            <a:r>
              <a:rPr sz="900" spc="-30" dirty="0">
                <a:solidFill>
                  <a:srgbClr val="001F40"/>
                </a:solidFill>
                <a:latin typeface="Microsoft Sans Serif"/>
                <a:cs typeface="Microsoft Sans Serif"/>
              </a:rPr>
              <a:t> </a:t>
            </a:r>
            <a:r>
              <a:rPr sz="900" spc="30" dirty="0">
                <a:solidFill>
                  <a:srgbClr val="001F40"/>
                </a:solidFill>
                <a:latin typeface="Microsoft Sans Serif"/>
                <a:cs typeface="Microsoft Sans Serif"/>
              </a:rPr>
              <a:t>de</a:t>
            </a:r>
            <a:r>
              <a:rPr sz="900" spc="-30" dirty="0">
                <a:solidFill>
                  <a:srgbClr val="001F40"/>
                </a:solidFill>
                <a:latin typeface="Microsoft Sans Serif"/>
                <a:cs typeface="Microsoft Sans Serif"/>
              </a:rPr>
              <a:t> </a:t>
            </a:r>
            <a:r>
              <a:rPr sz="900" spc="30" dirty="0">
                <a:solidFill>
                  <a:srgbClr val="001F40"/>
                </a:solidFill>
                <a:latin typeface="Microsoft Sans Serif"/>
                <a:cs typeface="Microsoft Sans Serif"/>
              </a:rPr>
              <a:t>protección:</a:t>
            </a:r>
            <a:r>
              <a:rPr sz="900" spc="-30" dirty="0">
                <a:solidFill>
                  <a:srgbClr val="001F40"/>
                </a:solidFill>
                <a:latin typeface="Microsoft Sans Serif"/>
                <a:cs typeface="Microsoft Sans Serif"/>
              </a:rPr>
              <a:t> </a:t>
            </a:r>
            <a:r>
              <a:rPr sz="900" spc="5" dirty="0">
                <a:solidFill>
                  <a:srgbClr val="001F40"/>
                </a:solidFill>
                <a:latin typeface="Microsoft Sans Serif"/>
                <a:cs typeface="Microsoft Sans Serif"/>
              </a:rPr>
              <a:t>IP42</a:t>
            </a:r>
            <a:endParaRPr sz="900">
              <a:latin typeface="Microsoft Sans Serif"/>
              <a:cs typeface="Microsoft Sans Serif"/>
            </a:endParaRPr>
          </a:p>
          <a:p>
            <a:pPr marL="64769" indent="-52705">
              <a:spcBef>
                <a:spcPts val="670"/>
              </a:spcBef>
              <a:buChar char="•"/>
              <a:tabLst>
                <a:tab pos="65405" algn="l"/>
              </a:tabLst>
            </a:pPr>
            <a:r>
              <a:rPr sz="650" spc="15" dirty="0">
                <a:solidFill>
                  <a:srgbClr val="001F40"/>
                </a:solidFill>
                <a:latin typeface="Microsoft Sans Serif"/>
                <a:cs typeface="Microsoft Sans Serif"/>
              </a:rPr>
              <a:t>Refrigeración:</a:t>
            </a:r>
            <a:r>
              <a:rPr sz="650" spc="-25" dirty="0">
                <a:solidFill>
                  <a:srgbClr val="001F40"/>
                </a:solidFill>
                <a:latin typeface="Microsoft Sans Serif"/>
                <a:cs typeface="Microsoft Sans Serif"/>
              </a:rPr>
              <a:t> </a:t>
            </a:r>
            <a:r>
              <a:rPr sz="650" spc="15" dirty="0">
                <a:solidFill>
                  <a:srgbClr val="001F40"/>
                </a:solidFill>
                <a:latin typeface="Microsoft Sans Serif"/>
                <a:cs typeface="Microsoft Sans Serif"/>
              </a:rPr>
              <a:t>aire</a:t>
            </a:r>
            <a:r>
              <a:rPr sz="650" spc="-25" dirty="0">
                <a:solidFill>
                  <a:srgbClr val="001F40"/>
                </a:solidFill>
                <a:latin typeface="Microsoft Sans Serif"/>
                <a:cs typeface="Microsoft Sans Serif"/>
              </a:rPr>
              <a:t> </a:t>
            </a:r>
            <a:r>
              <a:rPr sz="650" spc="25" dirty="0">
                <a:solidFill>
                  <a:srgbClr val="001F40"/>
                </a:solidFill>
                <a:latin typeface="Microsoft Sans Serif"/>
                <a:cs typeface="Microsoft Sans Serif"/>
              </a:rPr>
              <a:t>forzado</a:t>
            </a:r>
            <a:endParaRPr sz="650">
              <a:latin typeface="Microsoft Sans Serif"/>
              <a:cs typeface="Microsoft Sans Serif"/>
            </a:endParaRPr>
          </a:p>
          <a:p>
            <a:pPr marL="88900" indent="-76835">
              <a:spcBef>
                <a:spcPts val="420"/>
              </a:spcBef>
              <a:buChar char="•"/>
              <a:tabLst>
                <a:tab pos="89535" algn="l"/>
              </a:tabLst>
            </a:pPr>
            <a:r>
              <a:rPr sz="950" spc="20" dirty="0">
                <a:solidFill>
                  <a:srgbClr val="001F40"/>
                </a:solidFill>
                <a:latin typeface="Microsoft Sans Serif"/>
                <a:cs typeface="Microsoft Sans Serif"/>
              </a:rPr>
              <a:t>Comunicación:</a:t>
            </a:r>
            <a:r>
              <a:rPr sz="950" spc="-25" dirty="0">
                <a:solidFill>
                  <a:srgbClr val="001F40"/>
                </a:solidFill>
                <a:latin typeface="Microsoft Sans Serif"/>
                <a:cs typeface="Microsoft Sans Serif"/>
              </a:rPr>
              <a:t> </a:t>
            </a:r>
            <a:r>
              <a:rPr sz="950" spc="40" dirty="0">
                <a:solidFill>
                  <a:srgbClr val="001F40"/>
                </a:solidFill>
                <a:latin typeface="Microsoft Sans Serif"/>
                <a:cs typeface="Microsoft Sans Serif"/>
              </a:rPr>
              <a:t>Modbus</a:t>
            </a:r>
            <a:r>
              <a:rPr sz="950" spc="-20" dirty="0">
                <a:solidFill>
                  <a:srgbClr val="001F40"/>
                </a:solidFill>
                <a:latin typeface="Microsoft Sans Serif"/>
                <a:cs typeface="Microsoft Sans Serif"/>
              </a:rPr>
              <a:t> TCP/IP</a:t>
            </a:r>
            <a:endParaRPr sz="950">
              <a:latin typeface="Microsoft Sans Serif"/>
              <a:cs typeface="Microsoft Sans Serif"/>
            </a:endParaRPr>
          </a:p>
          <a:p>
            <a:pPr marL="88900" indent="-76835">
              <a:spcBef>
                <a:spcPts val="360"/>
              </a:spcBef>
              <a:buChar char="•"/>
              <a:tabLst>
                <a:tab pos="89535" algn="l"/>
              </a:tabLst>
            </a:pPr>
            <a:r>
              <a:rPr sz="950" spc="15" dirty="0">
                <a:solidFill>
                  <a:srgbClr val="001F40"/>
                </a:solidFill>
                <a:latin typeface="Microsoft Sans Serif"/>
                <a:cs typeface="Microsoft Sans Serif"/>
              </a:rPr>
              <a:t>Estándar:</a:t>
            </a:r>
            <a:r>
              <a:rPr sz="950" spc="-10" dirty="0">
                <a:solidFill>
                  <a:srgbClr val="001F40"/>
                </a:solidFill>
                <a:latin typeface="Microsoft Sans Serif"/>
                <a:cs typeface="Microsoft Sans Serif"/>
              </a:rPr>
              <a:t> </a:t>
            </a:r>
            <a:r>
              <a:rPr sz="950" spc="-45" dirty="0">
                <a:solidFill>
                  <a:srgbClr val="001F40"/>
                </a:solidFill>
                <a:latin typeface="Microsoft Sans Serif"/>
                <a:cs typeface="Microsoft Sans Serif"/>
              </a:rPr>
              <a:t>IEC</a:t>
            </a:r>
            <a:r>
              <a:rPr sz="950" spc="-10" dirty="0">
                <a:solidFill>
                  <a:srgbClr val="001F40"/>
                </a:solidFill>
                <a:latin typeface="Microsoft Sans Serif"/>
                <a:cs typeface="Microsoft Sans Serif"/>
              </a:rPr>
              <a:t> </a:t>
            </a:r>
            <a:r>
              <a:rPr sz="950" spc="10" dirty="0">
                <a:solidFill>
                  <a:srgbClr val="001F40"/>
                </a:solidFill>
                <a:latin typeface="Microsoft Sans Serif"/>
                <a:cs typeface="Microsoft Sans Serif"/>
              </a:rPr>
              <a:t>62040-3</a:t>
            </a:r>
            <a:r>
              <a:rPr sz="950" spc="-10" dirty="0">
                <a:solidFill>
                  <a:srgbClr val="001F40"/>
                </a:solidFill>
                <a:latin typeface="Microsoft Sans Serif"/>
                <a:cs typeface="Microsoft Sans Serif"/>
              </a:rPr>
              <a:t> </a:t>
            </a:r>
            <a:r>
              <a:rPr sz="950" spc="-15" dirty="0">
                <a:solidFill>
                  <a:srgbClr val="001F40"/>
                </a:solidFill>
                <a:latin typeface="Microsoft Sans Serif"/>
                <a:cs typeface="Microsoft Sans Serif"/>
              </a:rPr>
              <a:t>Clase</a:t>
            </a:r>
            <a:r>
              <a:rPr sz="950" spc="-10" dirty="0">
                <a:solidFill>
                  <a:srgbClr val="001F40"/>
                </a:solidFill>
                <a:latin typeface="Microsoft Sans Serif"/>
                <a:cs typeface="Microsoft Sans Serif"/>
              </a:rPr>
              <a:t> </a:t>
            </a:r>
            <a:r>
              <a:rPr sz="950" spc="15" dirty="0">
                <a:solidFill>
                  <a:srgbClr val="001F40"/>
                </a:solidFill>
                <a:latin typeface="Microsoft Sans Serif"/>
                <a:cs typeface="Microsoft Sans Serif"/>
              </a:rPr>
              <a:t>1</a:t>
            </a:r>
            <a:endParaRPr sz="950">
              <a:latin typeface="Microsoft Sans Serif"/>
              <a:cs typeface="Microsoft Sans Serif"/>
            </a:endParaRPr>
          </a:p>
        </p:txBody>
      </p:sp>
      <p:sp>
        <p:nvSpPr>
          <p:cNvPr id="8" name="object 8"/>
          <p:cNvSpPr txBox="1"/>
          <p:nvPr/>
        </p:nvSpPr>
        <p:spPr>
          <a:xfrm>
            <a:off x="6182207" y="6906655"/>
            <a:ext cx="4257675" cy="743585"/>
          </a:xfrm>
          <a:prstGeom prst="rect">
            <a:avLst/>
          </a:prstGeom>
        </p:spPr>
        <p:txBody>
          <a:bodyPr vert="horz" wrap="square" lIns="0" tIns="12700" rIns="0" bIns="0" rtlCol="0">
            <a:spAutoFit/>
          </a:bodyPr>
          <a:lstStyle/>
          <a:p>
            <a:pPr marL="12700" algn="just">
              <a:spcBef>
                <a:spcPts val="100"/>
              </a:spcBef>
            </a:pPr>
            <a:r>
              <a:rPr sz="700" b="1" dirty="0">
                <a:solidFill>
                  <a:srgbClr val="001F40"/>
                </a:solidFill>
                <a:latin typeface="Arial"/>
                <a:cs typeface="Arial"/>
              </a:rPr>
              <a:t>Reducción</a:t>
            </a:r>
            <a:r>
              <a:rPr sz="700" b="1" spc="-35" dirty="0">
                <a:solidFill>
                  <a:srgbClr val="001F40"/>
                </a:solidFill>
                <a:latin typeface="Arial"/>
                <a:cs typeface="Arial"/>
              </a:rPr>
              <a:t> </a:t>
            </a:r>
            <a:r>
              <a:rPr sz="700" b="1" spc="20" dirty="0">
                <a:solidFill>
                  <a:srgbClr val="001F40"/>
                </a:solidFill>
                <a:latin typeface="Arial"/>
                <a:cs typeface="Arial"/>
              </a:rPr>
              <a:t>de</a:t>
            </a:r>
            <a:r>
              <a:rPr sz="700" b="1" spc="-30" dirty="0">
                <a:solidFill>
                  <a:srgbClr val="001F40"/>
                </a:solidFill>
                <a:latin typeface="Arial"/>
                <a:cs typeface="Arial"/>
              </a:rPr>
              <a:t> </a:t>
            </a:r>
            <a:r>
              <a:rPr sz="700" b="1" spc="35" dirty="0">
                <a:solidFill>
                  <a:srgbClr val="001F40"/>
                </a:solidFill>
                <a:latin typeface="Arial"/>
                <a:cs typeface="Arial"/>
              </a:rPr>
              <a:t>altitud</a:t>
            </a:r>
            <a:endParaRPr sz="700" dirty="0">
              <a:latin typeface="Arial"/>
              <a:cs typeface="Arial"/>
            </a:endParaRPr>
          </a:p>
          <a:p>
            <a:pPr marL="12700" marR="5080" algn="just">
              <a:lnSpc>
                <a:spcPct val="147100"/>
              </a:lnSpc>
              <a:spcBef>
                <a:spcPts val="310"/>
              </a:spcBef>
            </a:pPr>
            <a:r>
              <a:rPr sz="850" spc="-25" dirty="0">
                <a:solidFill>
                  <a:srgbClr val="001F40"/>
                </a:solidFill>
                <a:latin typeface="Microsoft Sans Serif"/>
                <a:cs typeface="Microsoft Sans Serif"/>
              </a:rPr>
              <a:t>A</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una</a:t>
            </a:r>
            <a:r>
              <a:rPr sz="850" dirty="0">
                <a:solidFill>
                  <a:srgbClr val="001F40"/>
                </a:solidFill>
                <a:latin typeface="Microsoft Sans Serif"/>
                <a:cs typeface="Microsoft Sans Serif"/>
              </a:rPr>
              <a:t> </a:t>
            </a:r>
            <a:r>
              <a:rPr sz="850" spc="40" dirty="0">
                <a:solidFill>
                  <a:srgbClr val="001F40"/>
                </a:solidFill>
                <a:latin typeface="Microsoft Sans Serif"/>
                <a:cs typeface="Microsoft Sans Serif"/>
              </a:rPr>
              <a:t>altitud</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4000</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m,</a:t>
            </a:r>
            <a:r>
              <a:rPr sz="850" dirty="0">
                <a:solidFill>
                  <a:srgbClr val="001F40"/>
                </a:solidFill>
                <a:latin typeface="Microsoft Sans Serif"/>
                <a:cs typeface="Microsoft Sans Serif"/>
              </a:rPr>
              <a:t> </a:t>
            </a:r>
            <a:r>
              <a:rPr sz="850" spc="-10" dirty="0">
                <a:solidFill>
                  <a:srgbClr val="001F40"/>
                </a:solidFill>
                <a:latin typeface="Microsoft Sans Serif"/>
                <a:cs typeface="Microsoft Sans Serif"/>
              </a:rPr>
              <a:t>se</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aplica</a:t>
            </a:r>
            <a:r>
              <a:rPr sz="850" dirty="0">
                <a:solidFill>
                  <a:srgbClr val="001F40"/>
                </a:solidFill>
                <a:latin typeface="Microsoft Sans Serif"/>
                <a:cs typeface="Microsoft Sans Serif"/>
              </a:rPr>
              <a:t> </a:t>
            </a:r>
            <a:r>
              <a:rPr sz="850" spc="50" dirty="0">
                <a:solidFill>
                  <a:srgbClr val="001F40"/>
                </a:solidFill>
                <a:latin typeface="Microsoft Sans Serif"/>
                <a:cs typeface="Microsoft Sans Serif"/>
              </a:rPr>
              <a:t>un</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factor</a:t>
            </a:r>
            <a:r>
              <a:rPr sz="850" spc="5"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reducción</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25" dirty="0">
                <a:solidFill>
                  <a:srgbClr val="001F40"/>
                </a:solidFill>
                <a:latin typeface="Microsoft Sans Serif"/>
                <a:cs typeface="Microsoft Sans Serif"/>
              </a:rPr>
              <a:t>potencia</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0,85 </a:t>
            </a:r>
            <a:r>
              <a:rPr sz="850" spc="25" dirty="0" err="1" smtClean="0">
                <a:solidFill>
                  <a:srgbClr val="001F40"/>
                </a:solidFill>
                <a:latin typeface="Microsoft Sans Serif"/>
                <a:cs typeface="Microsoft Sans Serif"/>
              </a:rPr>
              <a:t>según</a:t>
            </a:r>
            <a:r>
              <a:rPr lang="es-ES" sz="850" spc="25" dirty="0" smtClean="0">
                <a:solidFill>
                  <a:srgbClr val="001F40"/>
                </a:solidFill>
                <a:latin typeface="Microsoft Sans Serif"/>
                <a:cs typeface="Microsoft Sans Serif"/>
              </a:rPr>
              <a:t> </a:t>
            </a:r>
            <a:r>
              <a:rPr sz="850" spc="10" dirty="0" smtClean="0">
                <a:solidFill>
                  <a:srgbClr val="001F40"/>
                </a:solidFill>
                <a:latin typeface="Microsoft Sans Serif"/>
                <a:cs typeface="Microsoft Sans Serif"/>
              </a:rPr>
              <a:t>la</a:t>
            </a:r>
            <a:r>
              <a:rPr sz="850" dirty="0" smtClean="0">
                <a:solidFill>
                  <a:srgbClr val="001F40"/>
                </a:solidFill>
                <a:latin typeface="Microsoft Sans Serif"/>
                <a:cs typeface="Microsoft Sans Serif"/>
              </a:rPr>
              <a:t> </a:t>
            </a:r>
            <a:r>
              <a:rPr sz="850" spc="50" dirty="0">
                <a:solidFill>
                  <a:srgbClr val="001F40"/>
                </a:solidFill>
                <a:latin typeface="Microsoft Sans Serif"/>
                <a:cs typeface="Microsoft Sans Serif"/>
              </a:rPr>
              <a:t>norma</a:t>
            </a:r>
            <a:r>
              <a:rPr sz="850" dirty="0">
                <a:solidFill>
                  <a:srgbClr val="001F40"/>
                </a:solidFill>
                <a:latin typeface="Microsoft Sans Serif"/>
                <a:cs typeface="Microsoft Sans Serif"/>
              </a:rPr>
              <a:t> </a:t>
            </a:r>
            <a:r>
              <a:rPr sz="850" spc="-40" dirty="0">
                <a:solidFill>
                  <a:srgbClr val="001F40"/>
                </a:solidFill>
                <a:latin typeface="Microsoft Sans Serif"/>
                <a:cs typeface="Microsoft Sans Serif"/>
              </a:rPr>
              <a:t>IEC</a:t>
            </a:r>
            <a:r>
              <a:rPr sz="850" spc="5" dirty="0">
                <a:solidFill>
                  <a:srgbClr val="001F40"/>
                </a:solidFill>
                <a:latin typeface="Microsoft Sans Serif"/>
                <a:cs typeface="Microsoft Sans Serif"/>
              </a:rPr>
              <a:t> 62040-3.</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Los</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SAI</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instalados</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en</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e-Houses </a:t>
            </a:r>
            <a:r>
              <a:rPr sz="850" spc="25" dirty="0">
                <a:solidFill>
                  <a:srgbClr val="001F40"/>
                </a:solidFill>
                <a:latin typeface="Microsoft Sans Serif"/>
                <a:cs typeface="Microsoft Sans Serif"/>
              </a:rPr>
              <a:t>estarán</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funcionando</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con</a:t>
            </a:r>
            <a:r>
              <a:rPr sz="850" spc="5" dirty="0">
                <a:solidFill>
                  <a:srgbClr val="001F40"/>
                </a:solidFill>
                <a:latin typeface="Microsoft Sans Serif"/>
                <a:cs typeface="Microsoft Sans Serif"/>
              </a:rPr>
              <a:t> </a:t>
            </a:r>
            <a:r>
              <a:rPr sz="850" spc="35" dirty="0" err="1" smtClean="0">
                <a:solidFill>
                  <a:srgbClr val="001F40"/>
                </a:solidFill>
                <a:latin typeface="Microsoft Sans Serif"/>
                <a:cs typeface="Microsoft Sans Serif"/>
              </a:rPr>
              <a:t>una</a:t>
            </a:r>
            <a:r>
              <a:rPr lang="es-ES" sz="850" spc="35" dirty="0" smtClean="0">
                <a:solidFill>
                  <a:srgbClr val="001F40"/>
                </a:solidFill>
                <a:latin typeface="Microsoft Sans Serif"/>
                <a:cs typeface="Microsoft Sans Serif"/>
              </a:rPr>
              <a:t> </a:t>
            </a:r>
            <a:r>
              <a:rPr sz="850" spc="40" dirty="0" err="1" smtClean="0">
                <a:solidFill>
                  <a:srgbClr val="001F40"/>
                </a:solidFill>
                <a:latin typeface="Microsoft Sans Serif"/>
                <a:cs typeface="Microsoft Sans Serif"/>
              </a:rPr>
              <a:t>temperatura</a:t>
            </a:r>
            <a:r>
              <a:rPr sz="850" spc="-5" dirty="0" smtClean="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funcionamiento</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15</a:t>
            </a:r>
            <a:r>
              <a:rPr sz="850" dirty="0">
                <a:solidFill>
                  <a:srgbClr val="001F40"/>
                </a:solidFill>
                <a:latin typeface="Microsoft Sans Serif"/>
                <a:cs typeface="Microsoft Sans Serif"/>
              </a:rPr>
              <a:t> a</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25°C</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y</a:t>
            </a:r>
            <a:r>
              <a:rPr sz="850" spc="-5" dirty="0">
                <a:solidFill>
                  <a:srgbClr val="001F40"/>
                </a:solidFill>
                <a:latin typeface="Microsoft Sans Serif"/>
                <a:cs typeface="Microsoft Sans Serif"/>
              </a:rPr>
              <a:t> </a:t>
            </a:r>
            <a:r>
              <a:rPr sz="850" spc="25" dirty="0">
                <a:solidFill>
                  <a:srgbClr val="001F40"/>
                </a:solidFill>
                <a:latin typeface="Microsoft Sans Serif"/>
                <a:cs typeface="Microsoft Sans Serif"/>
              </a:rPr>
              <a:t>en</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atmósfera</a:t>
            </a:r>
            <a:r>
              <a:rPr sz="850" spc="-5" dirty="0">
                <a:solidFill>
                  <a:srgbClr val="001F40"/>
                </a:solidFill>
                <a:latin typeface="Microsoft Sans Serif"/>
                <a:cs typeface="Microsoft Sans Serif"/>
              </a:rPr>
              <a:t> </a:t>
            </a:r>
            <a:r>
              <a:rPr sz="850" spc="30" dirty="0">
                <a:solidFill>
                  <a:srgbClr val="001F40"/>
                </a:solidFill>
                <a:latin typeface="Microsoft Sans Serif"/>
                <a:cs typeface="Microsoft Sans Serif"/>
              </a:rPr>
              <a:t>controlada.</a:t>
            </a:r>
            <a:endParaRPr sz="850" dirty="0">
              <a:latin typeface="Microsoft Sans Serif"/>
              <a:cs typeface="Microsoft Sans Serif"/>
            </a:endParaRPr>
          </a:p>
        </p:txBody>
      </p:sp>
      <p:sp>
        <p:nvSpPr>
          <p:cNvPr id="9" name="object 9"/>
          <p:cNvSpPr txBox="1"/>
          <p:nvPr/>
        </p:nvSpPr>
        <p:spPr>
          <a:xfrm>
            <a:off x="6182206" y="7895153"/>
            <a:ext cx="3318510" cy="120546"/>
          </a:xfrm>
          <a:prstGeom prst="rect">
            <a:avLst/>
          </a:prstGeom>
        </p:spPr>
        <p:txBody>
          <a:bodyPr vert="horz" wrap="square" lIns="0" tIns="12700" rIns="0" bIns="0" rtlCol="0">
            <a:spAutoFit/>
          </a:bodyPr>
          <a:lstStyle/>
          <a:p>
            <a:pPr marL="12700">
              <a:spcBef>
                <a:spcPts val="100"/>
              </a:spcBef>
            </a:pPr>
            <a:r>
              <a:rPr sz="700" spc="-10" dirty="0">
                <a:solidFill>
                  <a:srgbClr val="001F40"/>
                </a:solidFill>
                <a:latin typeface="Microsoft Sans Serif"/>
                <a:cs typeface="Microsoft Sans Serif"/>
              </a:rPr>
              <a:t>La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conexión</a:t>
            </a:r>
            <a:r>
              <a:rPr sz="700" dirty="0">
                <a:solidFill>
                  <a:srgbClr val="001F40"/>
                </a:solidFill>
                <a:latin typeface="Microsoft Sans Serif"/>
                <a:cs typeface="Microsoft Sans Serif"/>
              </a:rPr>
              <a:t> a </a:t>
            </a:r>
            <a:r>
              <a:rPr sz="700" spc="30" dirty="0">
                <a:solidFill>
                  <a:srgbClr val="001F40"/>
                </a:solidFill>
                <a:latin typeface="Microsoft Sans Serif"/>
                <a:cs typeface="Microsoft Sans Serif"/>
              </a:rPr>
              <a:t>tierra</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neutra</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recomendada</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es</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una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conexión</a:t>
            </a:r>
            <a:r>
              <a:rPr sz="700" dirty="0">
                <a:solidFill>
                  <a:srgbClr val="001F40"/>
                </a:solidFill>
                <a:latin typeface="Microsoft Sans Serif"/>
                <a:cs typeface="Microsoft Sans Serif"/>
              </a:rPr>
              <a:t> a </a:t>
            </a:r>
            <a:r>
              <a:rPr sz="700" spc="30" dirty="0">
                <a:solidFill>
                  <a:srgbClr val="001F40"/>
                </a:solidFill>
                <a:latin typeface="Microsoft Sans Serif"/>
                <a:cs typeface="Microsoft Sans Serif"/>
              </a:rPr>
              <a:t>tierra</a:t>
            </a:r>
            <a:r>
              <a:rPr sz="700" dirty="0">
                <a:solidFill>
                  <a:srgbClr val="001F40"/>
                </a:solidFill>
                <a:latin typeface="Microsoft Sans Serif"/>
                <a:cs typeface="Microsoft Sans Serif"/>
              </a:rPr>
              <a:t> </a:t>
            </a:r>
            <a:r>
              <a:rPr sz="700" spc="15" dirty="0">
                <a:solidFill>
                  <a:srgbClr val="001F40"/>
                </a:solidFill>
                <a:latin typeface="Microsoft Sans Serif"/>
                <a:cs typeface="Microsoft Sans Serif"/>
              </a:rPr>
              <a:t>sólida</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(TNS).</a:t>
            </a:r>
            <a:endParaRPr sz="700">
              <a:latin typeface="Microsoft Sans Serif"/>
              <a:cs typeface="Microsoft Sans Serif"/>
            </a:endParaRPr>
          </a:p>
        </p:txBody>
      </p:sp>
      <p:sp>
        <p:nvSpPr>
          <p:cNvPr id="10" name="object 10"/>
          <p:cNvSpPr txBox="1"/>
          <p:nvPr/>
        </p:nvSpPr>
        <p:spPr>
          <a:xfrm>
            <a:off x="6182206" y="8269803"/>
            <a:ext cx="3634740" cy="330200"/>
          </a:xfrm>
          <a:prstGeom prst="rect">
            <a:avLst/>
          </a:prstGeom>
        </p:spPr>
        <p:txBody>
          <a:bodyPr vert="horz" wrap="square" lIns="0" tIns="12700" rIns="0" bIns="0" rtlCol="0">
            <a:spAutoFit/>
          </a:bodyPr>
          <a:lstStyle/>
          <a:p>
            <a:pPr marL="12700">
              <a:spcBef>
                <a:spcPts val="100"/>
              </a:spcBef>
            </a:pPr>
            <a:r>
              <a:rPr sz="750" spc="-35" dirty="0">
                <a:solidFill>
                  <a:srgbClr val="001F40"/>
                </a:solidFill>
                <a:latin typeface="Microsoft Sans Serif"/>
                <a:cs typeface="Microsoft Sans Serif"/>
              </a:rPr>
              <a:t>El</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SAI</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seleccionado</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es</a:t>
            </a:r>
            <a:r>
              <a:rPr sz="750" spc="5"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Gutor</a:t>
            </a:r>
            <a:r>
              <a:rPr sz="750" spc="5" dirty="0">
                <a:solidFill>
                  <a:srgbClr val="001F40"/>
                </a:solidFill>
                <a:latin typeface="Microsoft Sans Serif"/>
                <a:cs typeface="Microsoft Sans Serif"/>
              </a:rPr>
              <a:t> </a:t>
            </a:r>
            <a:r>
              <a:rPr sz="750" spc="-50" dirty="0">
                <a:solidFill>
                  <a:srgbClr val="001F40"/>
                </a:solidFill>
                <a:latin typeface="Microsoft Sans Serif"/>
                <a:cs typeface="Microsoft Sans Serif"/>
              </a:rPr>
              <a:t>PXC,</a:t>
            </a:r>
            <a:r>
              <a:rPr sz="750" spc="10"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SAI</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industrial</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diseñado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para</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condiciones</a:t>
            </a:r>
            <a:endParaRPr sz="750">
              <a:latin typeface="Microsoft Sans Serif"/>
              <a:cs typeface="Microsoft Sans Serif"/>
            </a:endParaRPr>
          </a:p>
          <a:p>
            <a:pPr marL="12700">
              <a:spcBef>
                <a:spcPts val="600"/>
              </a:spcBef>
            </a:pPr>
            <a:r>
              <a:rPr sz="750" spc="25" dirty="0">
                <a:solidFill>
                  <a:srgbClr val="001F40"/>
                </a:solidFill>
                <a:latin typeface="Microsoft Sans Serif"/>
                <a:cs typeface="Microsoft Sans Serif"/>
              </a:rPr>
              <a:t>ambientales</a:t>
            </a:r>
            <a:r>
              <a:rPr sz="750" spc="-10" dirty="0">
                <a:solidFill>
                  <a:srgbClr val="001F40"/>
                </a:solidFill>
                <a:latin typeface="Microsoft Sans Serif"/>
                <a:cs typeface="Microsoft Sans Serif"/>
              </a:rPr>
              <a:t> </a:t>
            </a:r>
            <a:r>
              <a:rPr sz="750" spc="10" dirty="0">
                <a:solidFill>
                  <a:srgbClr val="001F40"/>
                </a:solidFill>
                <a:latin typeface="Microsoft Sans Serif"/>
                <a:cs typeface="Microsoft Sans Serif"/>
              </a:rPr>
              <a:t>adversas</a:t>
            </a:r>
            <a:r>
              <a:rPr sz="750" spc="-1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10"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spc="-10" dirty="0">
                <a:solidFill>
                  <a:srgbClr val="001F40"/>
                </a:solidFill>
                <a:latin typeface="Microsoft Sans Serif"/>
                <a:cs typeface="Microsoft Sans Serif"/>
              </a:rPr>
              <a:t> </a:t>
            </a:r>
            <a:r>
              <a:rPr sz="750" spc="20" dirty="0">
                <a:solidFill>
                  <a:srgbClr val="001F40"/>
                </a:solidFill>
                <a:latin typeface="Microsoft Sans Serif"/>
                <a:cs typeface="Microsoft Sans Serif"/>
              </a:rPr>
              <a:t>expectativa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15" dirty="0">
                <a:solidFill>
                  <a:srgbClr val="001F40"/>
                </a:solidFill>
                <a:latin typeface="Microsoft Sans Serif"/>
                <a:cs typeface="Microsoft Sans Serif"/>
              </a:rPr>
              <a:t>vida</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10" dirty="0">
                <a:solidFill>
                  <a:srgbClr val="001F40"/>
                </a:solidFill>
                <a:latin typeface="Microsoft Sans Serif"/>
                <a:cs typeface="Microsoft Sans Serif"/>
              </a:rPr>
              <a:t>20</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años.</a:t>
            </a:r>
            <a:endParaRPr sz="750">
              <a:latin typeface="Microsoft Sans Serif"/>
              <a:cs typeface="Microsoft Sans Serif"/>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58912"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sp>
        <p:nvSpPr>
          <p:cNvPr id="3" name="object 3"/>
          <p:cNvSpPr/>
          <p:nvPr/>
        </p:nvSpPr>
        <p:spPr>
          <a:xfrm>
            <a:off x="5726907" y="1194346"/>
            <a:ext cx="2513965" cy="1588770"/>
          </a:xfrm>
          <a:custGeom>
            <a:avLst/>
            <a:gdLst/>
            <a:ahLst/>
            <a:cxnLst/>
            <a:rect l="l" t="t" r="r" b="b"/>
            <a:pathLst>
              <a:path w="2513965" h="1588770">
                <a:moveTo>
                  <a:pt x="0" y="1588516"/>
                </a:moveTo>
                <a:lnTo>
                  <a:pt x="2513647" y="1588516"/>
                </a:lnTo>
                <a:lnTo>
                  <a:pt x="2513647" y="0"/>
                </a:lnTo>
                <a:lnTo>
                  <a:pt x="0" y="0"/>
                </a:lnTo>
              </a:path>
            </a:pathLst>
          </a:custGeom>
          <a:ln w="12700">
            <a:solidFill>
              <a:srgbClr val="F5821F"/>
            </a:solidFill>
          </a:ln>
        </p:spPr>
        <p:txBody>
          <a:bodyPr wrap="square" lIns="0" tIns="0" rIns="0" bIns="0" rtlCol="0"/>
          <a:lstStyle/>
          <a:p>
            <a:endParaRPr/>
          </a:p>
        </p:txBody>
      </p:sp>
      <p:sp>
        <p:nvSpPr>
          <p:cNvPr id="4" name="object 4"/>
          <p:cNvSpPr txBox="1"/>
          <p:nvPr/>
        </p:nvSpPr>
        <p:spPr>
          <a:xfrm>
            <a:off x="6146206" y="391724"/>
            <a:ext cx="3736975" cy="718820"/>
          </a:xfrm>
          <a:prstGeom prst="rect">
            <a:avLst/>
          </a:prstGeom>
        </p:spPr>
        <p:txBody>
          <a:bodyPr vert="horz" wrap="square" lIns="0" tIns="12700" rIns="0" bIns="0" rtlCol="0">
            <a:spAutoFit/>
          </a:bodyPr>
          <a:lstStyle/>
          <a:p>
            <a:pPr marL="12700">
              <a:spcBef>
                <a:spcPts val="100"/>
              </a:spcBef>
            </a:pPr>
            <a:r>
              <a:rPr sz="2000" b="1" spc="5" dirty="0">
                <a:solidFill>
                  <a:srgbClr val="001F40"/>
                </a:solidFill>
                <a:latin typeface="Arial"/>
                <a:cs typeface="Arial"/>
              </a:rPr>
              <a:t>INTEGRACIÓN</a:t>
            </a:r>
            <a:r>
              <a:rPr sz="2000" b="1" spc="-50" dirty="0">
                <a:solidFill>
                  <a:srgbClr val="001F40"/>
                </a:solidFill>
                <a:latin typeface="Arial"/>
                <a:cs typeface="Arial"/>
              </a:rPr>
              <a:t> </a:t>
            </a:r>
            <a:r>
              <a:rPr sz="2000" b="1" spc="-20" dirty="0">
                <a:solidFill>
                  <a:srgbClr val="001F40"/>
                </a:solidFill>
                <a:latin typeface="Arial"/>
                <a:cs typeface="Arial"/>
              </a:rPr>
              <a:t>EN</a:t>
            </a:r>
            <a:r>
              <a:rPr sz="2000" b="1" spc="-45" dirty="0">
                <a:solidFill>
                  <a:srgbClr val="001F40"/>
                </a:solidFill>
                <a:latin typeface="Arial"/>
                <a:cs typeface="Arial"/>
              </a:rPr>
              <a:t> </a:t>
            </a:r>
            <a:r>
              <a:rPr sz="2000" b="1" spc="-75" dirty="0">
                <a:solidFill>
                  <a:srgbClr val="001F40"/>
                </a:solidFill>
                <a:latin typeface="Arial"/>
                <a:cs typeface="Arial"/>
              </a:rPr>
              <a:t>E-HOUSE</a:t>
            </a:r>
            <a:endParaRPr sz="2000">
              <a:latin typeface="Arial"/>
              <a:cs typeface="Arial"/>
            </a:endParaRPr>
          </a:p>
          <a:p>
            <a:pPr marL="2280285">
              <a:spcBef>
                <a:spcPts val="1435"/>
              </a:spcBef>
            </a:pPr>
            <a:r>
              <a:rPr sz="1350" b="1" dirty="0">
                <a:solidFill>
                  <a:srgbClr val="001F40"/>
                </a:solidFill>
                <a:latin typeface="Arial"/>
                <a:cs typeface="Arial"/>
              </a:rPr>
              <a:t>DISEÑO</a:t>
            </a:r>
            <a:r>
              <a:rPr sz="1350" b="1" spc="-75" dirty="0">
                <a:solidFill>
                  <a:srgbClr val="001F40"/>
                </a:solidFill>
                <a:latin typeface="Arial"/>
                <a:cs typeface="Arial"/>
              </a:rPr>
              <a:t> </a:t>
            </a:r>
            <a:r>
              <a:rPr sz="1350" b="1" spc="-50" dirty="0">
                <a:solidFill>
                  <a:srgbClr val="001F40"/>
                </a:solidFill>
                <a:latin typeface="Arial"/>
                <a:cs typeface="Arial"/>
              </a:rPr>
              <a:t>E-HOUSE</a:t>
            </a:r>
            <a:endParaRPr sz="1350">
              <a:latin typeface="Arial"/>
              <a:cs typeface="Arial"/>
            </a:endParaRPr>
          </a:p>
        </p:txBody>
      </p:sp>
      <p:sp>
        <p:nvSpPr>
          <p:cNvPr id="9" name="object 9"/>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23</a:t>
            </a:fld>
            <a:endParaRPr spc="10" dirty="0"/>
          </a:p>
        </p:txBody>
      </p:sp>
      <p:sp>
        <p:nvSpPr>
          <p:cNvPr id="10" name="object 10"/>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5" name="object 5"/>
          <p:cNvSpPr txBox="1"/>
          <p:nvPr/>
        </p:nvSpPr>
        <p:spPr>
          <a:xfrm>
            <a:off x="8414205" y="1181499"/>
            <a:ext cx="4368800" cy="901700"/>
          </a:xfrm>
          <a:prstGeom prst="rect">
            <a:avLst/>
          </a:prstGeom>
        </p:spPr>
        <p:txBody>
          <a:bodyPr vert="horz" wrap="square" lIns="0" tIns="12700" rIns="0" bIns="0" rtlCol="0">
            <a:spAutoFit/>
          </a:bodyPr>
          <a:lstStyle/>
          <a:p>
            <a:pPr marL="12700">
              <a:spcBef>
                <a:spcPts val="100"/>
              </a:spcBef>
            </a:pPr>
            <a:r>
              <a:rPr sz="750" spc="-15"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casa</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eléctrica</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(E-House)</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es</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solución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distribución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energía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compacta,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probada,</a:t>
            </a:r>
            <a:endParaRPr sz="750" dirty="0">
              <a:latin typeface="Microsoft Sans Serif"/>
              <a:cs typeface="Microsoft Sans Serif"/>
            </a:endParaRPr>
          </a:p>
          <a:p>
            <a:pPr marL="12700" marR="5080">
              <a:lnSpc>
                <a:spcPct val="166700"/>
              </a:lnSpc>
            </a:pPr>
            <a:r>
              <a:rPr sz="750" spc="15" dirty="0">
                <a:solidFill>
                  <a:srgbClr val="001F40"/>
                </a:solidFill>
                <a:latin typeface="Microsoft Sans Serif"/>
                <a:cs typeface="Microsoft Sans Serif"/>
              </a:rPr>
              <a:t>validada </a:t>
            </a:r>
            <a:r>
              <a:rPr sz="750" spc="5" dirty="0">
                <a:solidFill>
                  <a:srgbClr val="001F40"/>
                </a:solidFill>
                <a:latin typeface="Microsoft Sans Serif"/>
                <a:cs typeface="Microsoft Sans Serif"/>
              </a:rPr>
              <a:t>e </a:t>
            </a:r>
            <a:r>
              <a:rPr sz="750" spc="30" dirty="0">
                <a:solidFill>
                  <a:srgbClr val="001F40"/>
                </a:solidFill>
                <a:latin typeface="Microsoft Sans Serif"/>
                <a:cs typeface="Microsoft Sans Serif"/>
              </a:rPr>
              <a:t>integrada </a:t>
            </a:r>
            <a:r>
              <a:rPr sz="750" spc="25" dirty="0">
                <a:solidFill>
                  <a:srgbClr val="001F40"/>
                </a:solidFill>
                <a:latin typeface="Microsoft Sans Serif"/>
                <a:cs typeface="Microsoft Sans Serif"/>
              </a:rPr>
              <a:t>de </a:t>
            </a:r>
            <a:r>
              <a:rPr sz="750" spc="20" dirty="0">
                <a:solidFill>
                  <a:srgbClr val="001F40"/>
                </a:solidFill>
                <a:latin typeface="Microsoft Sans Serif"/>
                <a:cs typeface="Microsoft Sans Serif"/>
              </a:rPr>
              <a:t>fábrica. </a:t>
            </a:r>
            <a:r>
              <a:rPr sz="750" spc="-35" dirty="0">
                <a:solidFill>
                  <a:srgbClr val="001F40"/>
                </a:solidFill>
                <a:latin typeface="Microsoft Sans Serif"/>
                <a:cs typeface="Microsoft Sans Serif"/>
              </a:rPr>
              <a:t>El </a:t>
            </a:r>
            <a:r>
              <a:rPr sz="750" spc="-5" dirty="0">
                <a:solidFill>
                  <a:srgbClr val="001F40"/>
                </a:solidFill>
                <a:latin typeface="Microsoft Sans Serif"/>
                <a:cs typeface="Microsoft Sans Serif"/>
              </a:rPr>
              <a:t>E-House </a:t>
            </a:r>
            <a:r>
              <a:rPr sz="750" spc="25" dirty="0">
                <a:solidFill>
                  <a:srgbClr val="001F40"/>
                </a:solidFill>
                <a:latin typeface="Microsoft Sans Serif"/>
                <a:cs typeface="Microsoft Sans Serif"/>
              </a:rPr>
              <a:t>contiene </a:t>
            </a:r>
            <a:r>
              <a:rPr sz="750" spc="30" dirty="0">
                <a:solidFill>
                  <a:srgbClr val="001F40"/>
                </a:solidFill>
                <a:latin typeface="Microsoft Sans Serif"/>
                <a:cs typeface="Microsoft Sans Serif"/>
              </a:rPr>
              <a:t>aparamenta </a:t>
            </a:r>
            <a:r>
              <a:rPr sz="750" spc="25" dirty="0">
                <a:solidFill>
                  <a:srgbClr val="001F40"/>
                </a:solidFill>
                <a:latin typeface="Microsoft Sans Serif"/>
                <a:cs typeface="Microsoft Sans Serif"/>
              </a:rPr>
              <a:t>de </a:t>
            </a:r>
            <a:r>
              <a:rPr sz="750" spc="30" dirty="0">
                <a:solidFill>
                  <a:srgbClr val="001F40"/>
                </a:solidFill>
                <a:latin typeface="Microsoft Sans Serif"/>
                <a:cs typeface="Microsoft Sans Serif"/>
              </a:rPr>
              <a:t>media </a:t>
            </a:r>
            <a:r>
              <a:rPr sz="750" spc="20" dirty="0">
                <a:solidFill>
                  <a:srgbClr val="001F40"/>
                </a:solidFill>
                <a:latin typeface="Microsoft Sans Serif"/>
                <a:cs typeface="Microsoft Sans Serif"/>
              </a:rPr>
              <a:t>tensión, </a:t>
            </a:r>
            <a:r>
              <a:rPr sz="750" spc="20" dirty="0" err="1">
                <a:solidFill>
                  <a:srgbClr val="001F40"/>
                </a:solidFill>
                <a:latin typeface="Microsoft Sans Serif"/>
                <a:cs typeface="Microsoft Sans Serif"/>
              </a:rPr>
              <a:t>cuadros</a:t>
            </a:r>
            <a:r>
              <a:rPr sz="750" spc="20" dirty="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de</a:t>
            </a:r>
            <a:r>
              <a:rPr lang="es-ES" sz="750" spc="25" dirty="0" smtClean="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distribución</a:t>
            </a:r>
            <a:r>
              <a:rPr sz="750" spc="30"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de </a:t>
            </a:r>
            <a:r>
              <a:rPr sz="750" spc="-25" dirty="0">
                <a:solidFill>
                  <a:srgbClr val="001F40"/>
                </a:solidFill>
                <a:latin typeface="Microsoft Sans Serif"/>
                <a:cs typeface="Microsoft Sans Serif"/>
              </a:rPr>
              <a:t>BT, </a:t>
            </a:r>
            <a:r>
              <a:rPr sz="750" spc="-40" dirty="0">
                <a:solidFill>
                  <a:srgbClr val="001F40"/>
                </a:solidFill>
                <a:latin typeface="Microsoft Sans Serif"/>
                <a:cs typeface="Microsoft Sans Serif"/>
              </a:rPr>
              <a:t>VSD, </a:t>
            </a:r>
            <a:r>
              <a:rPr sz="750" spc="-20" dirty="0">
                <a:solidFill>
                  <a:srgbClr val="001F40"/>
                </a:solidFill>
                <a:latin typeface="Microsoft Sans Serif"/>
                <a:cs typeface="Microsoft Sans Serif"/>
              </a:rPr>
              <a:t>SAI, </a:t>
            </a:r>
            <a:r>
              <a:rPr sz="750" spc="-35" dirty="0">
                <a:solidFill>
                  <a:srgbClr val="001F40"/>
                </a:solidFill>
                <a:latin typeface="Microsoft Sans Serif"/>
                <a:cs typeface="Microsoft Sans Serif"/>
              </a:rPr>
              <a:t>HVAC </a:t>
            </a:r>
            <a:r>
              <a:rPr sz="750" spc="5" dirty="0">
                <a:solidFill>
                  <a:srgbClr val="001F40"/>
                </a:solidFill>
                <a:latin typeface="Microsoft Sans Serif"/>
                <a:cs typeface="Microsoft Sans Serif"/>
              </a:rPr>
              <a:t>y </a:t>
            </a:r>
            <a:r>
              <a:rPr sz="750" spc="15" dirty="0">
                <a:solidFill>
                  <a:srgbClr val="001F40"/>
                </a:solidFill>
                <a:latin typeface="Microsoft Sans Serif"/>
                <a:cs typeface="Microsoft Sans Serif"/>
              </a:rPr>
              <a:t>sistemas </a:t>
            </a:r>
            <a:r>
              <a:rPr sz="750" spc="25" dirty="0">
                <a:solidFill>
                  <a:srgbClr val="001F40"/>
                </a:solidFill>
                <a:latin typeface="Microsoft Sans Serif"/>
                <a:cs typeface="Microsoft Sans Serif"/>
              </a:rPr>
              <a:t>de </a:t>
            </a:r>
            <a:r>
              <a:rPr sz="750" spc="30" dirty="0">
                <a:solidFill>
                  <a:srgbClr val="001F40"/>
                </a:solidFill>
                <a:latin typeface="Microsoft Sans Serif"/>
                <a:cs typeface="Microsoft Sans Serif"/>
              </a:rPr>
              <a:t>control. </a:t>
            </a:r>
            <a:r>
              <a:rPr sz="750" spc="15" dirty="0">
                <a:solidFill>
                  <a:srgbClr val="001F40"/>
                </a:solidFill>
                <a:latin typeface="Microsoft Sans Serif"/>
                <a:cs typeface="Microsoft Sans Serif"/>
              </a:rPr>
              <a:t>Ayuda </a:t>
            </a:r>
            <a:r>
              <a:rPr sz="750" dirty="0">
                <a:solidFill>
                  <a:srgbClr val="001F40"/>
                </a:solidFill>
                <a:latin typeface="Microsoft Sans Serif"/>
                <a:cs typeface="Microsoft Sans Serif"/>
              </a:rPr>
              <a:t>a </a:t>
            </a:r>
            <a:r>
              <a:rPr sz="750" spc="35" dirty="0">
                <a:solidFill>
                  <a:srgbClr val="001F40"/>
                </a:solidFill>
                <a:latin typeface="Microsoft Sans Serif"/>
                <a:cs typeface="Microsoft Sans Serif"/>
              </a:rPr>
              <a:t>aumentar </a:t>
            </a:r>
            <a:r>
              <a:rPr sz="750" spc="10" dirty="0">
                <a:solidFill>
                  <a:srgbClr val="001F40"/>
                </a:solidFill>
                <a:latin typeface="Microsoft Sans Serif"/>
                <a:cs typeface="Microsoft Sans Serif"/>
              </a:rPr>
              <a:t>la </a:t>
            </a:r>
            <a:r>
              <a:rPr sz="750" spc="20" dirty="0">
                <a:solidFill>
                  <a:srgbClr val="001F40"/>
                </a:solidFill>
                <a:latin typeface="Microsoft Sans Serif"/>
                <a:cs typeface="Microsoft Sans Serif"/>
              </a:rPr>
              <a:t>seguridad, </a:t>
            </a:r>
            <a:r>
              <a:rPr sz="750" spc="30" dirty="0" err="1" smtClean="0">
                <a:solidFill>
                  <a:srgbClr val="001F40"/>
                </a:solidFill>
                <a:latin typeface="Microsoft Sans Serif"/>
                <a:cs typeface="Microsoft Sans Serif"/>
              </a:rPr>
              <a:t>reducir</a:t>
            </a:r>
            <a:r>
              <a:rPr lang="es-ES" sz="750" spc="30" dirty="0" smtClean="0">
                <a:solidFill>
                  <a:srgbClr val="001F40"/>
                </a:solidFill>
                <a:latin typeface="Microsoft Sans Serif"/>
                <a:cs typeface="Microsoft Sans Serif"/>
              </a:rPr>
              <a:t> </a:t>
            </a:r>
            <a:r>
              <a:rPr sz="750" spc="10" dirty="0" err="1" smtClean="0">
                <a:solidFill>
                  <a:srgbClr val="001F40"/>
                </a:solidFill>
                <a:latin typeface="Microsoft Sans Serif"/>
                <a:cs typeface="Microsoft Sans Serif"/>
              </a:rPr>
              <a:t>los</a:t>
            </a:r>
            <a:r>
              <a:rPr sz="750" dirty="0" smtClean="0">
                <a:solidFill>
                  <a:srgbClr val="001F40"/>
                </a:solidFill>
                <a:latin typeface="Microsoft Sans Serif"/>
                <a:cs typeface="Microsoft Sans Serif"/>
              </a:rPr>
              <a:t> </a:t>
            </a:r>
            <a:r>
              <a:rPr sz="750" spc="10" dirty="0">
                <a:solidFill>
                  <a:srgbClr val="001F40"/>
                </a:solidFill>
                <a:latin typeface="Microsoft Sans Serif"/>
                <a:cs typeface="Microsoft Sans Serif"/>
              </a:rPr>
              <a:t>plazos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entrega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construcción,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optimizar</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costo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transporte,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instalación</a:t>
            </a:r>
            <a:r>
              <a:rPr sz="750" spc="5" dirty="0">
                <a:solidFill>
                  <a:srgbClr val="001F40"/>
                </a:solidFill>
                <a:latin typeface="Microsoft Sans Serif"/>
                <a:cs typeface="Microsoft Sans Serif"/>
              </a:rPr>
              <a:t> y</a:t>
            </a:r>
            <a:r>
              <a:rPr sz="750" dirty="0">
                <a:solidFill>
                  <a:srgbClr val="001F40"/>
                </a:solidFill>
                <a:latin typeface="Microsoft Sans Serif"/>
                <a:cs typeface="Microsoft Sans Serif"/>
              </a:rPr>
              <a:t> </a:t>
            </a:r>
            <a:r>
              <a:rPr sz="750" spc="20" dirty="0" err="1">
                <a:solidFill>
                  <a:srgbClr val="001F40"/>
                </a:solidFill>
                <a:latin typeface="Microsoft Sans Serif"/>
                <a:cs typeface="Microsoft Sans Serif"/>
              </a:rPr>
              <a:t>puesta</a:t>
            </a:r>
            <a:r>
              <a:rPr sz="750"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en</a:t>
            </a:r>
            <a:r>
              <a:rPr lang="es-ES" sz="750" spc="25"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marcha</a:t>
            </a:r>
            <a:r>
              <a:rPr sz="750" spc="20" dirty="0">
                <a:solidFill>
                  <a:srgbClr val="001F40"/>
                </a:solidFill>
                <a:latin typeface="Microsoft Sans Serif"/>
                <a:cs typeface="Microsoft Sans Serif"/>
              </a:rPr>
              <a:t>,</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mejorar</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spc="-5" dirty="0">
                <a:solidFill>
                  <a:srgbClr val="001F40"/>
                </a:solidFill>
                <a:latin typeface="Microsoft Sans Serif"/>
                <a:cs typeface="Microsoft Sans Serif"/>
              </a:rPr>
              <a:t> </a:t>
            </a:r>
            <a:r>
              <a:rPr sz="750" spc="40" dirty="0">
                <a:solidFill>
                  <a:srgbClr val="001F40"/>
                </a:solidFill>
                <a:latin typeface="Microsoft Sans Serif"/>
                <a:cs typeface="Microsoft Sans Serif"/>
              </a:rPr>
              <a:t>tiempo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actividad</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gracias</a:t>
            </a:r>
            <a:r>
              <a:rPr sz="750" dirty="0">
                <a:solidFill>
                  <a:srgbClr val="001F40"/>
                </a:solidFill>
                <a:latin typeface="Microsoft Sans Serif"/>
                <a:cs typeface="Microsoft Sans Serif"/>
              </a:rPr>
              <a:t> a</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su</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diseño</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calificado</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confiable.</a:t>
            </a:r>
            <a:endParaRPr sz="750" dirty="0">
              <a:latin typeface="Microsoft Sans Serif"/>
              <a:cs typeface="Microsoft Sans Serif"/>
            </a:endParaRPr>
          </a:p>
        </p:txBody>
      </p:sp>
      <p:sp>
        <p:nvSpPr>
          <p:cNvPr id="6" name="object 6"/>
          <p:cNvSpPr txBox="1"/>
          <p:nvPr/>
        </p:nvSpPr>
        <p:spPr>
          <a:xfrm>
            <a:off x="8414205" y="2249570"/>
            <a:ext cx="4381500" cy="787400"/>
          </a:xfrm>
          <a:prstGeom prst="rect">
            <a:avLst/>
          </a:prstGeom>
        </p:spPr>
        <p:txBody>
          <a:bodyPr vert="horz" wrap="square" lIns="0" tIns="12700" rIns="0" bIns="0" rtlCol="0">
            <a:spAutoFit/>
          </a:bodyPr>
          <a:lstStyle/>
          <a:p>
            <a:pPr marL="12700" marR="5080">
              <a:lnSpc>
                <a:spcPct val="156200"/>
              </a:lnSpc>
              <a:spcBef>
                <a:spcPts val="100"/>
              </a:spcBef>
            </a:pPr>
            <a:r>
              <a:rPr sz="800" spc="-35" dirty="0">
                <a:solidFill>
                  <a:srgbClr val="001F40"/>
                </a:solidFill>
                <a:latin typeface="Microsoft Sans Serif"/>
                <a:cs typeface="Microsoft Sans Serif"/>
              </a:rPr>
              <a:t>El </a:t>
            </a:r>
            <a:r>
              <a:rPr sz="800" spc="20" dirty="0">
                <a:solidFill>
                  <a:srgbClr val="001F40"/>
                </a:solidFill>
                <a:latin typeface="Microsoft Sans Serif"/>
                <a:cs typeface="Microsoft Sans Serif"/>
              </a:rPr>
              <a:t>proceso </a:t>
            </a:r>
            <a:r>
              <a:rPr sz="800" spc="25" dirty="0">
                <a:solidFill>
                  <a:srgbClr val="001F40"/>
                </a:solidFill>
                <a:latin typeface="Microsoft Sans Serif"/>
                <a:cs typeface="Microsoft Sans Serif"/>
              </a:rPr>
              <a:t>de </a:t>
            </a:r>
            <a:r>
              <a:rPr sz="800" spc="20" dirty="0">
                <a:solidFill>
                  <a:srgbClr val="001F40"/>
                </a:solidFill>
                <a:latin typeface="Microsoft Sans Serif"/>
                <a:cs typeface="Microsoft Sans Serif"/>
              </a:rPr>
              <a:t>diseño </a:t>
            </a:r>
            <a:r>
              <a:rPr sz="800" spc="25" dirty="0">
                <a:solidFill>
                  <a:srgbClr val="001F40"/>
                </a:solidFill>
                <a:latin typeface="Microsoft Sans Serif"/>
                <a:cs typeface="Microsoft Sans Serif"/>
              </a:rPr>
              <a:t>de </a:t>
            </a:r>
            <a:r>
              <a:rPr sz="800" spc="-5" dirty="0">
                <a:solidFill>
                  <a:srgbClr val="001F40"/>
                </a:solidFill>
                <a:latin typeface="Microsoft Sans Serif"/>
                <a:cs typeface="Microsoft Sans Serif"/>
              </a:rPr>
              <a:t>E-House </a:t>
            </a:r>
            <a:r>
              <a:rPr sz="800" spc="45" dirty="0">
                <a:solidFill>
                  <a:srgbClr val="001F40"/>
                </a:solidFill>
                <a:latin typeface="Microsoft Sans Serif"/>
                <a:cs typeface="Microsoft Sans Serif"/>
              </a:rPr>
              <a:t>toma </a:t>
            </a:r>
            <a:r>
              <a:rPr sz="800" spc="10" dirty="0">
                <a:solidFill>
                  <a:srgbClr val="001F40"/>
                </a:solidFill>
                <a:latin typeface="Microsoft Sans Serif"/>
                <a:cs typeface="Microsoft Sans Serif"/>
              </a:rPr>
              <a:t>varias </a:t>
            </a:r>
            <a:r>
              <a:rPr sz="800" spc="20" dirty="0">
                <a:solidFill>
                  <a:srgbClr val="001F40"/>
                </a:solidFill>
                <a:latin typeface="Microsoft Sans Serif"/>
                <a:cs typeface="Microsoft Sans Serif"/>
              </a:rPr>
              <a:t>iteraciones </a:t>
            </a:r>
            <a:r>
              <a:rPr sz="800" spc="25" dirty="0">
                <a:solidFill>
                  <a:srgbClr val="001F40"/>
                </a:solidFill>
                <a:latin typeface="Microsoft Sans Serif"/>
                <a:cs typeface="Microsoft Sans Serif"/>
              </a:rPr>
              <a:t>para </a:t>
            </a:r>
            <a:r>
              <a:rPr sz="800" spc="35" dirty="0">
                <a:solidFill>
                  <a:srgbClr val="001F40"/>
                </a:solidFill>
                <a:latin typeface="Microsoft Sans Serif"/>
                <a:cs typeface="Microsoft Sans Serif"/>
              </a:rPr>
              <a:t>optimizar </a:t>
            </a:r>
            <a:r>
              <a:rPr sz="800" spc="15" dirty="0">
                <a:solidFill>
                  <a:srgbClr val="001F40"/>
                </a:solidFill>
                <a:latin typeface="Microsoft Sans Serif"/>
                <a:cs typeface="Microsoft Sans Serif"/>
              </a:rPr>
              <a:t>su costo. </a:t>
            </a:r>
            <a:r>
              <a:rPr sz="800" spc="-35" dirty="0">
                <a:solidFill>
                  <a:srgbClr val="001F40"/>
                </a:solidFill>
                <a:latin typeface="Microsoft Sans Serif"/>
                <a:cs typeface="Microsoft Sans Serif"/>
              </a:rPr>
              <a:t>El </a:t>
            </a:r>
            <a:r>
              <a:rPr sz="800" spc="20" dirty="0" err="1" smtClean="0">
                <a:solidFill>
                  <a:srgbClr val="001F40"/>
                </a:solidFill>
                <a:latin typeface="Microsoft Sans Serif"/>
                <a:cs typeface="Microsoft Sans Serif"/>
              </a:rPr>
              <a:t>diseño</a:t>
            </a:r>
            <a:r>
              <a:rPr lang="es-ES" sz="800" spc="20" dirty="0" smtClean="0">
                <a:solidFill>
                  <a:srgbClr val="001F40"/>
                </a:solidFill>
                <a:latin typeface="Microsoft Sans Serif"/>
                <a:cs typeface="Microsoft Sans Serif"/>
              </a:rPr>
              <a:t> </a:t>
            </a:r>
            <a:r>
              <a:rPr sz="800" spc="25" dirty="0" smtClean="0">
                <a:solidFill>
                  <a:srgbClr val="001F40"/>
                </a:solidFill>
                <a:latin typeface="Microsoft Sans Serif"/>
                <a:cs typeface="Microsoft Sans Serif"/>
              </a:rPr>
              <a:t>de </a:t>
            </a:r>
            <a:r>
              <a:rPr sz="800" spc="10" dirty="0">
                <a:solidFill>
                  <a:srgbClr val="001F40"/>
                </a:solidFill>
                <a:latin typeface="Microsoft Sans Serif"/>
                <a:cs typeface="Microsoft Sans Serif"/>
              </a:rPr>
              <a:t>la </a:t>
            </a:r>
            <a:r>
              <a:rPr sz="800" spc="35" dirty="0">
                <a:solidFill>
                  <a:srgbClr val="001F40"/>
                </a:solidFill>
                <a:latin typeface="Microsoft Sans Serif"/>
                <a:cs typeface="Microsoft Sans Serif"/>
              </a:rPr>
              <a:t>arquitectura </a:t>
            </a:r>
            <a:r>
              <a:rPr sz="800" spc="25" dirty="0">
                <a:solidFill>
                  <a:srgbClr val="001F40"/>
                </a:solidFill>
                <a:latin typeface="Microsoft Sans Serif"/>
                <a:cs typeface="Microsoft Sans Serif"/>
              </a:rPr>
              <a:t>de </a:t>
            </a:r>
            <a:r>
              <a:rPr sz="800" spc="10" dirty="0">
                <a:solidFill>
                  <a:srgbClr val="001F40"/>
                </a:solidFill>
                <a:latin typeface="Microsoft Sans Serif"/>
                <a:cs typeface="Microsoft Sans Serif"/>
              </a:rPr>
              <a:t>la </a:t>
            </a:r>
            <a:r>
              <a:rPr sz="800" spc="35" dirty="0">
                <a:solidFill>
                  <a:srgbClr val="001F40"/>
                </a:solidFill>
                <a:latin typeface="Microsoft Sans Serif"/>
                <a:cs typeface="Microsoft Sans Serif"/>
              </a:rPr>
              <a:t>red </a:t>
            </a:r>
            <a:r>
              <a:rPr sz="800" spc="5" dirty="0">
                <a:solidFill>
                  <a:srgbClr val="001F40"/>
                </a:solidFill>
                <a:latin typeface="Microsoft Sans Serif"/>
                <a:cs typeface="Microsoft Sans Serif"/>
              </a:rPr>
              <a:t>MT/BT y </a:t>
            </a:r>
            <a:r>
              <a:rPr sz="800" spc="10" dirty="0">
                <a:solidFill>
                  <a:srgbClr val="001F40"/>
                </a:solidFill>
                <a:latin typeface="Microsoft Sans Serif"/>
                <a:cs typeface="Microsoft Sans Serif"/>
              </a:rPr>
              <a:t>la selección </a:t>
            </a:r>
            <a:r>
              <a:rPr sz="800" spc="25" dirty="0">
                <a:solidFill>
                  <a:srgbClr val="001F40"/>
                </a:solidFill>
                <a:latin typeface="Microsoft Sans Serif"/>
                <a:cs typeface="Microsoft Sans Serif"/>
              </a:rPr>
              <a:t>de </a:t>
            </a:r>
            <a:r>
              <a:rPr sz="800" spc="15" dirty="0">
                <a:solidFill>
                  <a:srgbClr val="001F40"/>
                </a:solidFill>
                <a:latin typeface="Microsoft Sans Serif"/>
                <a:cs typeface="Microsoft Sans Serif"/>
              </a:rPr>
              <a:t>los </a:t>
            </a:r>
            <a:r>
              <a:rPr sz="800" spc="25" dirty="0">
                <a:solidFill>
                  <a:srgbClr val="001F40"/>
                </a:solidFill>
                <a:latin typeface="Microsoft Sans Serif"/>
                <a:cs typeface="Microsoft Sans Serif"/>
              </a:rPr>
              <a:t>equipos </a:t>
            </a:r>
            <a:r>
              <a:rPr sz="800" spc="-10" dirty="0">
                <a:solidFill>
                  <a:srgbClr val="001F40"/>
                </a:solidFill>
                <a:latin typeface="Microsoft Sans Serif"/>
                <a:cs typeface="Microsoft Sans Serif"/>
              </a:rPr>
              <a:t>se </a:t>
            </a:r>
            <a:r>
              <a:rPr sz="800" spc="15" dirty="0">
                <a:solidFill>
                  <a:srgbClr val="001F40"/>
                </a:solidFill>
                <a:latin typeface="Microsoft Sans Serif"/>
                <a:cs typeface="Microsoft Sans Serif"/>
              </a:rPr>
              <a:t>realizan </a:t>
            </a:r>
            <a:r>
              <a:rPr sz="800" spc="20" dirty="0">
                <a:solidFill>
                  <a:srgbClr val="001F40"/>
                </a:solidFill>
                <a:latin typeface="Microsoft Sans Serif"/>
                <a:cs typeface="Microsoft Sans Serif"/>
              </a:rPr>
              <a:t>con </a:t>
            </a:r>
            <a:r>
              <a:rPr sz="800" spc="15" dirty="0">
                <a:solidFill>
                  <a:srgbClr val="001F40"/>
                </a:solidFill>
                <a:latin typeface="Microsoft Sans Serif"/>
                <a:cs typeface="Microsoft Sans Serif"/>
              </a:rPr>
              <a:t>el </a:t>
            </a:r>
            <a:r>
              <a:rPr sz="800" spc="30" dirty="0" err="1" smtClean="0">
                <a:solidFill>
                  <a:srgbClr val="001F40"/>
                </a:solidFill>
                <a:latin typeface="Microsoft Sans Serif"/>
                <a:cs typeface="Microsoft Sans Serif"/>
              </a:rPr>
              <a:t>objetivo</a:t>
            </a:r>
            <a:r>
              <a:rPr lang="es-ES" sz="800" spc="30" dirty="0" smtClean="0">
                <a:solidFill>
                  <a:srgbClr val="001F40"/>
                </a:solidFill>
                <a:latin typeface="Microsoft Sans Serif"/>
                <a:cs typeface="Microsoft Sans Serif"/>
              </a:rPr>
              <a:t> </a:t>
            </a:r>
            <a:r>
              <a:rPr sz="800" spc="25" dirty="0" smtClean="0">
                <a:solidFill>
                  <a:srgbClr val="001F40"/>
                </a:solidFill>
                <a:latin typeface="Microsoft Sans Serif"/>
                <a:cs typeface="Microsoft Sans Serif"/>
              </a:rPr>
              <a:t>de</a:t>
            </a:r>
            <a:r>
              <a:rPr sz="800" spc="-5" dirty="0" smtClean="0">
                <a:solidFill>
                  <a:srgbClr val="001F40"/>
                </a:solidFill>
                <a:latin typeface="Microsoft Sans Serif"/>
                <a:cs typeface="Microsoft Sans Serif"/>
              </a:rPr>
              <a:t> </a:t>
            </a:r>
            <a:r>
              <a:rPr sz="800" spc="35" dirty="0">
                <a:solidFill>
                  <a:srgbClr val="001F40"/>
                </a:solidFill>
                <a:latin typeface="Microsoft Sans Serif"/>
                <a:cs typeface="Microsoft Sans Serif"/>
              </a:rPr>
              <a:t>minimizar</a:t>
            </a:r>
            <a:r>
              <a:rPr sz="800" spc="-5" dirty="0">
                <a:solidFill>
                  <a:srgbClr val="001F40"/>
                </a:solidFill>
                <a:latin typeface="Microsoft Sans Serif"/>
                <a:cs typeface="Microsoft Sans Serif"/>
              </a:rPr>
              <a:t> </a:t>
            </a:r>
            <a:r>
              <a:rPr sz="800" spc="15" dirty="0">
                <a:solidFill>
                  <a:srgbClr val="001F40"/>
                </a:solidFill>
                <a:latin typeface="Microsoft Sans Serif"/>
                <a:cs typeface="Microsoft Sans Serif"/>
              </a:rPr>
              <a:t>el</a:t>
            </a:r>
            <a:r>
              <a:rPr sz="800" dirty="0">
                <a:solidFill>
                  <a:srgbClr val="001F40"/>
                </a:solidFill>
                <a:latin typeface="Microsoft Sans Serif"/>
                <a:cs typeface="Microsoft Sans Serif"/>
              </a:rPr>
              <a:t> </a:t>
            </a:r>
            <a:r>
              <a:rPr sz="800" spc="10" dirty="0">
                <a:solidFill>
                  <a:srgbClr val="001F40"/>
                </a:solidFill>
                <a:latin typeface="Microsoft Sans Serif"/>
                <a:cs typeface="Microsoft Sans Serif"/>
              </a:rPr>
              <a:t>espacio</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ocupado,</a:t>
            </a:r>
            <a:r>
              <a:rPr sz="800" dirty="0">
                <a:solidFill>
                  <a:srgbClr val="001F40"/>
                </a:solidFill>
                <a:latin typeface="Microsoft Sans Serif"/>
                <a:cs typeface="Microsoft Sans Serif"/>
              </a:rPr>
              <a:t> </a:t>
            </a:r>
            <a:r>
              <a:rPr sz="800" spc="10" dirty="0">
                <a:solidFill>
                  <a:srgbClr val="001F40"/>
                </a:solidFill>
                <a:latin typeface="Microsoft Sans Serif"/>
                <a:cs typeface="Microsoft Sans Serif"/>
              </a:rPr>
              <a:t>la</a:t>
            </a:r>
            <a:r>
              <a:rPr sz="800" spc="-5" dirty="0">
                <a:solidFill>
                  <a:srgbClr val="001F40"/>
                </a:solidFill>
                <a:latin typeface="Microsoft Sans Serif"/>
                <a:cs typeface="Microsoft Sans Serif"/>
              </a:rPr>
              <a:t> </a:t>
            </a:r>
            <a:r>
              <a:rPr sz="800" spc="35" dirty="0">
                <a:solidFill>
                  <a:srgbClr val="001F40"/>
                </a:solidFill>
                <a:latin typeface="Microsoft Sans Serif"/>
                <a:cs typeface="Microsoft Sans Serif"/>
              </a:rPr>
              <a:t>altura</a:t>
            </a:r>
            <a:r>
              <a:rPr sz="800" spc="-5" dirty="0">
                <a:solidFill>
                  <a:srgbClr val="001F40"/>
                </a:solidFill>
                <a:latin typeface="Microsoft Sans Serif"/>
                <a:cs typeface="Microsoft Sans Serif"/>
              </a:rPr>
              <a:t> </a:t>
            </a:r>
            <a:r>
              <a:rPr sz="800" spc="5" dirty="0">
                <a:solidFill>
                  <a:srgbClr val="001F40"/>
                </a:solidFill>
                <a:latin typeface="Microsoft Sans Serif"/>
                <a:cs typeface="Microsoft Sans Serif"/>
              </a:rPr>
              <a:t>y</a:t>
            </a:r>
            <a:r>
              <a:rPr sz="800" dirty="0">
                <a:solidFill>
                  <a:srgbClr val="001F40"/>
                </a:solidFill>
                <a:latin typeface="Microsoft Sans Serif"/>
                <a:cs typeface="Microsoft Sans Serif"/>
              </a:rPr>
              <a:t> </a:t>
            </a:r>
            <a:r>
              <a:rPr sz="800" spc="15" dirty="0">
                <a:solidFill>
                  <a:srgbClr val="001F40"/>
                </a:solidFill>
                <a:latin typeface="Microsoft Sans Serif"/>
                <a:cs typeface="Microsoft Sans Serif"/>
              </a:rPr>
              <a:t>el</a:t>
            </a:r>
            <a:r>
              <a:rPr sz="800" spc="-5" dirty="0">
                <a:solidFill>
                  <a:srgbClr val="001F40"/>
                </a:solidFill>
                <a:latin typeface="Microsoft Sans Serif"/>
                <a:cs typeface="Microsoft Sans Serif"/>
              </a:rPr>
              <a:t> </a:t>
            </a:r>
            <a:r>
              <a:rPr sz="800" spc="15" dirty="0">
                <a:solidFill>
                  <a:srgbClr val="001F40"/>
                </a:solidFill>
                <a:latin typeface="Microsoft Sans Serif"/>
                <a:cs typeface="Microsoft Sans Serif"/>
              </a:rPr>
              <a:t>peso</a:t>
            </a:r>
            <a:r>
              <a:rPr sz="800" dirty="0">
                <a:solidFill>
                  <a:srgbClr val="001F40"/>
                </a:solidFill>
                <a:latin typeface="Microsoft Sans Serif"/>
                <a:cs typeface="Microsoft Sans Serif"/>
              </a:rPr>
              <a:t> </a:t>
            </a:r>
            <a:r>
              <a:rPr sz="800" spc="25" dirty="0">
                <a:solidFill>
                  <a:srgbClr val="001F40"/>
                </a:solidFill>
                <a:latin typeface="Microsoft Sans Serif"/>
                <a:cs typeface="Microsoft Sans Serif"/>
              </a:rPr>
              <a:t>de</a:t>
            </a:r>
            <a:r>
              <a:rPr sz="800" spc="-5" dirty="0">
                <a:solidFill>
                  <a:srgbClr val="001F40"/>
                </a:solidFill>
                <a:latin typeface="Microsoft Sans Serif"/>
                <a:cs typeface="Microsoft Sans Serif"/>
              </a:rPr>
              <a:t> </a:t>
            </a:r>
            <a:r>
              <a:rPr sz="800" spc="15" dirty="0">
                <a:solidFill>
                  <a:srgbClr val="001F40"/>
                </a:solidFill>
                <a:latin typeface="Microsoft Sans Serif"/>
                <a:cs typeface="Microsoft Sans Serif"/>
              </a:rPr>
              <a:t>los</a:t>
            </a:r>
            <a:r>
              <a:rPr sz="800" spc="-5" dirty="0">
                <a:solidFill>
                  <a:srgbClr val="001F40"/>
                </a:solidFill>
                <a:latin typeface="Microsoft Sans Serif"/>
                <a:cs typeface="Microsoft Sans Serif"/>
              </a:rPr>
              <a:t> </a:t>
            </a:r>
            <a:r>
              <a:rPr sz="800" spc="20" dirty="0">
                <a:solidFill>
                  <a:srgbClr val="001F40"/>
                </a:solidFill>
                <a:latin typeface="Microsoft Sans Serif"/>
                <a:cs typeface="Microsoft Sans Serif"/>
              </a:rPr>
              <a:t>equipos,</a:t>
            </a:r>
            <a:r>
              <a:rPr sz="800" dirty="0">
                <a:solidFill>
                  <a:srgbClr val="001F40"/>
                </a:solidFill>
                <a:latin typeface="Microsoft Sans Serif"/>
                <a:cs typeface="Microsoft Sans Serif"/>
              </a:rPr>
              <a:t> </a:t>
            </a:r>
            <a:r>
              <a:rPr sz="800" spc="30" dirty="0">
                <a:solidFill>
                  <a:srgbClr val="001F40"/>
                </a:solidFill>
                <a:latin typeface="Microsoft Sans Serif"/>
                <a:cs typeface="Microsoft Sans Serif"/>
              </a:rPr>
              <a:t>que</a:t>
            </a:r>
            <a:r>
              <a:rPr sz="800" spc="-5" dirty="0">
                <a:solidFill>
                  <a:srgbClr val="001F40"/>
                </a:solidFill>
                <a:latin typeface="Microsoft Sans Serif"/>
                <a:cs typeface="Microsoft Sans Serif"/>
              </a:rPr>
              <a:t> </a:t>
            </a:r>
            <a:r>
              <a:rPr sz="800" spc="20" dirty="0">
                <a:solidFill>
                  <a:srgbClr val="001F40"/>
                </a:solidFill>
                <a:latin typeface="Microsoft Sans Serif"/>
                <a:cs typeface="Microsoft Sans Serif"/>
              </a:rPr>
              <a:t>son</a:t>
            </a:r>
            <a:r>
              <a:rPr sz="800" dirty="0">
                <a:solidFill>
                  <a:srgbClr val="001F40"/>
                </a:solidFill>
                <a:latin typeface="Microsoft Sans Serif"/>
                <a:cs typeface="Microsoft Sans Serif"/>
              </a:rPr>
              <a:t> </a:t>
            </a:r>
            <a:r>
              <a:rPr sz="800" spc="15" dirty="0" err="1">
                <a:solidFill>
                  <a:srgbClr val="001F40"/>
                </a:solidFill>
                <a:latin typeface="Microsoft Sans Serif"/>
                <a:cs typeface="Microsoft Sans Serif"/>
              </a:rPr>
              <a:t>los</a:t>
            </a:r>
            <a:r>
              <a:rPr sz="800" spc="-5" dirty="0">
                <a:solidFill>
                  <a:srgbClr val="001F40"/>
                </a:solidFill>
                <a:latin typeface="Microsoft Sans Serif"/>
                <a:cs typeface="Microsoft Sans Serif"/>
              </a:rPr>
              <a:t> </a:t>
            </a:r>
            <a:r>
              <a:rPr sz="800" spc="35" dirty="0" err="1" smtClean="0">
                <a:solidFill>
                  <a:srgbClr val="001F40"/>
                </a:solidFill>
                <a:latin typeface="Microsoft Sans Serif"/>
                <a:cs typeface="Microsoft Sans Serif"/>
              </a:rPr>
              <a:t>parámetros</a:t>
            </a:r>
            <a:r>
              <a:rPr lang="es-ES" sz="800" spc="35" dirty="0" smtClean="0">
                <a:solidFill>
                  <a:srgbClr val="001F40"/>
                </a:solidFill>
                <a:latin typeface="Microsoft Sans Serif"/>
                <a:cs typeface="Microsoft Sans Serif"/>
              </a:rPr>
              <a:t> </a:t>
            </a:r>
            <a:r>
              <a:rPr sz="800" spc="30" dirty="0" smtClean="0">
                <a:solidFill>
                  <a:srgbClr val="001F40"/>
                </a:solidFill>
                <a:latin typeface="Microsoft Sans Serif"/>
                <a:cs typeface="Microsoft Sans Serif"/>
              </a:rPr>
              <a:t>que</a:t>
            </a:r>
            <a:r>
              <a:rPr sz="800" spc="-5" dirty="0" smtClean="0">
                <a:solidFill>
                  <a:srgbClr val="001F40"/>
                </a:solidFill>
                <a:latin typeface="Microsoft Sans Serif"/>
                <a:cs typeface="Microsoft Sans Serif"/>
              </a:rPr>
              <a:t> </a:t>
            </a:r>
            <a:r>
              <a:rPr sz="800" spc="35" dirty="0">
                <a:solidFill>
                  <a:srgbClr val="001F40"/>
                </a:solidFill>
                <a:latin typeface="Microsoft Sans Serif"/>
                <a:cs typeface="Microsoft Sans Serif"/>
              </a:rPr>
              <a:t>determinan</a:t>
            </a:r>
            <a:r>
              <a:rPr sz="800" spc="-5" dirty="0">
                <a:solidFill>
                  <a:srgbClr val="001F40"/>
                </a:solidFill>
                <a:latin typeface="Microsoft Sans Serif"/>
                <a:cs typeface="Microsoft Sans Serif"/>
              </a:rPr>
              <a:t> </a:t>
            </a:r>
            <a:r>
              <a:rPr sz="800" spc="15" dirty="0">
                <a:solidFill>
                  <a:srgbClr val="001F40"/>
                </a:solidFill>
                <a:latin typeface="Microsoft Sans Serif"/>
                <a:cs typeface="Microsoft Sans Serif"/>
              </a:rPr>
              <a:t>el</a:t>
            </a:r>
            <a:r>
              <a:rPr sz="800" spc="-5" dirty="0">
                <a:solidFill>
                  <a:srgbClr val="001F40"/>
                </a:solidFill>
                <a:latin typeface="Microsoft Sans Serif"/>
                <a:cs typeface="Microsoft Sans Serif"/>
              </a:rPr>
              <a:t> </a:t>
            </a:r>
            <a:r>
              <a:rPr sz="800" spc="20" dirty="0">
                <a:solidFill>
                  <a:srgbClr val="001F40"/>
                </a:solidFill>
                <a:latin typeface="Microsoft Sans Serif"/>
                <a:cs typeface="Microsoft Sans Serif"/>
              </a:rPr>
              <a:t>costo</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de</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fabricación</a:t>
            </a:r>
            <a:r>
              <a:rPr sz="800" dirty="0">
                <a:solidFill>
                  <a:srgbClr val="001F40"/>
                </a:solidFill>
                <a:latin typeface="Microsoft Sans Serif"/>
                <a:cs typeface="Microsoft Sans Serif"/>
              </a:rPr>
              <a:t> </a:t>
            </a:r>
            <a:r>
              <a:rPr sz="800" spc="5" dirty="0">
                <a:solidFill>
                  <a:srgbClr val="001F40"/>
                </a:solidFill>
                <a:latin typeface="Microsoft Sans Serif"/>
                <a:cs typeface="Microsoft Sans Serif"/>
              </a:rPr>
              <a:t>y</a:t>
            </a:r>
            <a:r>
              <a:rPr sz="800" spc="-5" dirty="0">
                <a:solidFill>
                  <a:srgbClr val="001F40"/>
                </a:solidFill>
                <a:latin typeface="Microsoft Sans Serif"/>
                <a:cs typeface="Microsoft Sans Serif"/>
              </a:rPr>
              <a:t> </a:t>
            </a:r>
            <a:r>
              <a:rPr sz="800" spc="35" dirty="0">
                <a:solidFill>
                  <a:srgbClr val="001F40"/>
                </a:solidFill>
                <a:latin typeface="Microsoft Sans Serif"/>
                <a:cs typeface="Microsoft Sans Serif"/>
              </a:rPr>
              <a:t>transporte</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del</a:t>
            </a:r>
            <a:r>
              <a:rPr sz="800" spc="-5" dirty="0">
                <a:solidFill>
                  <a:srgbClr val="001F40"/>
                </a:solidFill>
                <a:latin typeface="Microsoft Sans Serif"/>
                <a:cs typeface="Microsoft Sans Serif"/>
              </a:rPr>
              <a:t> E-House.</a:t>
            </a:r>
            <a:endParaRPr sz="800" dirty="0">
              <a:latin typeface="Microsoft Sans Serif"/>
              <a:cs typeface="Microsoft Sans Serif"/>
            </a:endParaRPr>
          </a:p>
        </p:txBody>
      </p:sp>
      <p:sp>
        <p:nvSpPr>
          <p:cNvPr id="7" name="object 7"/>
          <p:cNvSpPr txBox="1"/>
          <p:nvPr/>
        </p:nvSpPr>
        <p:spPr>
          <a:xfrm>
            <a:off x="6158906" y="1294763"/>
            <a:ext cx="1480185" cy="1351652"/>
          </a:xfrm>
          <a:prstGeom prst="rect">
            <a:avLst/>
          </a:prstGeom>
        </p:spPr>
        <p:txBody>
          <a:bodyPr vert="horz" wrap="square" lIns="0" tIns="12700" rIns="0" bIns="0" rtlCol="0">
            <a:spAutoFit/>
          </a:bodyPr>
          <a:lstStyle/>
          <a:p>
            <a:pPr marL="12700">
              <a:spcBef>
                <a:spcPts val="100"/>
              </a:spcBef>
            </a:pPr>
            <a:r>
              <a:rPr sz="1150" b="1" spc="20" dirty="0">
                <a:solidFill>
                  <a:srgbClr val="F27900"/>
                </a:solidFill>
                <a:latin typeface="Arial"/>
                <a:cs typeface="Arial"/>
              </a:rPr>
              <a:t>Características</a:t>
            </a:r>
            <a:endParaRPr sz="1150" dirty="0">
              <a:latin typeface="Arial"/>
              <a:cs typeface="Arial"/>
            </a:endParaRPr>
          </a:p>
          <a:p>
            <a:pPr marL="69215" indent="-57150">
              <a:spcBef>
                <a:spcPts val="570"/>
              </a:spcBef>
              <a:buChar char="•"/>
              <a:tabLst>
                <a:tab pos="69850" algn="l"/>
              </a:tabLst>
            </a:pPr>
            <a:r>
              <a:rPr sz="700" spc="35" dirty="0">
                <a:solidFill>
                  <a:srgbClr val="001F40"/>
                </a:solidFill>
                <a:latin typeface="Microsoft Sans Serif"/>
                <a:cs typeface="Microsoft Sans Serif"/>
              </a:rPr>
              <a:t>Número</a:t>
            </a:r>
            <a:r>
              <a:rPr sz="700" spc="-2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15" dirty="0">
                <a:solidFill>
                  <a:srgbClr val="001F40"/>
                </a:solidFill>
                <a:latin typeface="Microsoft Sans Serif"/>
                <a:cs typeface="Microsoft Sans Serif"/>
              </a:rPr>
              <a:t> </a:t>
            </a:r>
            <a:r>
              <a:rPr sz="700" spc="-10" dirty="0">
                <a:solidFill>
                  <a:srgbClr val="001F40"/>
                </a:solidFill>
                <a:latin typeface="Microsoft Sans Serif"/>
                <a:cs typeface="Microsoft Sans Serif"/>
              </a:rPr>
              <a:t>casas</a:t>
            </a:r>
            <a:r>
              <a:rPr sz="700" spc="-20" dirty="0">
                <a:solidFill>
                  <a:srgbClr val="001F40"/>
                </a:solidFill>
                <a:latin typeface="Microsoft Sans Serif"/>
                <a:cs typeface="Microsoft Sans Serif"/>
              </a:rPr>
              <a:t> </a:t>
            </a:r>
            <a:r>
              <a:rPr sz="700" spc="15" dirty="0">
                <a:solidFill>
                  <a:srgbClr val="001F40"/>
                </a:solidFill>
                <a:latin typeface="Microsoft Sans Serif"/>
                <a:cs typeface="Microsoft Sans Serif"/>
              </a:rPr>
              <a:t>electrónicas:</a:t>
            </a:r>
            <a:r>
              <a:rPr sz="700" spc="-15" dirty="0">
                <a:solidFill>
                  <a:srgbClr val="001F40"/>
                </a:solidFill>
                <a:latin typeface="Microsoft Sans Serif"/>
                <a:cs typeface="Microsoft Sans Serif"/>
              </a:rPr>
              <a:t> </a:t>
            </a:r>
            <a:r>
              <a:rPr sz="700" spc="10" dirty="0">
                <a:solidFill>
                  <a:srgbClr val="001F40"/>
                </a:solidFill>
                <a:latin typeface="Microsoft Sans Serif"/>
                <a:cs typeface="Microsoft Sans Serif"/>
              </a:rPr>
              <a:t>10</a:t>
            </a:r>
            <a:endParaRPr sz="700" dirty="0">
              <a:latin typeface="Microsoft Sans Serif"/>
              <a:cs typeface="Microsoft Sans Serif"/>
            </a:endParaRPr>
          </a:p>
          <a:p>
            <a:pPr marL="81280" indent="-69215">
              <a:spcBef>
                <a:spcPts val="509"/>
              </a:spcBef>
              <a:buChar char="•"/>
              <a:tabLst>
                <a:tab pos="81915" algn="l"/>
              </a:tabLst>
            </a:pPr>
            <a:r>
              <a:rPr sz="850" spc="15" dirty="0">
                <a:solidFill>
                  <a:srgbClr val="001F40"/>
                </a:solidFill>
                <a:latin typeface="Microsoft Sans Serif"/>
                <a:cs typeface="Microsoft Sans Serif"/>
              </a:rPr>
              <a:t>Superficie</a:t>
            </a:r>
            <a:r>
              <a:rPr sz="850" spc="-20" dirty="0">
                <a:solidFill>
                  <a:srgbClr val="001F40"/>
                </a:solidFill>
                <a:latin typeface="Microsoft Sans Serif"/>
                <a:cs typeface="Microsoft Sans Serif"/>
              </a:rPr>
              <a:t> </a:t>
            </a:r>
            <a:r>
              <a:rPr sz="850" spc="-5" dirty="0">
                <a:solidFill>
                  <a:srgbClr val="001F40"/>
                </a:solidFill>
                <a:latin typeface="Microsoft Sans Serif"/>
                <a:cs typeface="Microsoft Sans Serif"/>
              </a:rPr>
              <a:t>E-House:</a:t>
            </a:r>
            <a:r>
              <a:rPr sz="850" spc="-15" dirty="0">
                <a:solidFill>
                  <a:srgbClr val="001F40"/>
                </a:solidFill>
                <a:latin typeface="Microsoft Sans Serif"/>
                <a:cs typeface="Microsoft Sans Serif"/>
              </a:rPr>
              <a:t> </a:t>
            </a:r>
            <a:r>
              <a:rPr sz="850" spc="10" dirty="0">
                <a:solidFill>
                  <a:srgbClr val="001F40"/>
                </a:solidFill>
                <a:latin typeface="Microsoft Sans Serif"/>
                <a:cs typeface="Microsoft Sans Serif"/>
              </a:rPr>
              <a:t>800</a:t>
            </a:r>
            <a:r>
              <a:rPr sz="850" spc="-15" dirty="0">
                <a:solidFill>
                  <a:srgbClr val="001F40"/>
                </a:solidFill>
                <a:latin typeface="Microsoft Sans Serif"/>
                <a:cs typeface="Microsoft Sans Serif"/>
              </a:rPr>
              <a:t> </a:t>
            </a:r>
            <a:r>
              <a:rPr sz="850" spc="45" dirty="0">
                <a:solidFill>
                  <a:srgbClr val="001F40"/>
                </a:solidFill>
                <a:latin typeface="Microsoft Sans Serif"/>
                <a:cs typeface="Microsoft Sans Serif"/>
              </a:rPr>
              <a:t>m</a:t>
            </a:r>
            <a:r>
              <a:rPr sz="650" spc="45" dirty="0">
                <a:solidFill>
                  <a:srgbClr val="001F40"/>
                </a:solidFill>
                <a:latin typeface="Microsoft Sans Serif"/>
                <a:cs typeface="Microsoft Sans Serif"/>
              </a:rPr>
              <a:t>2</a:t>
            </a:r>
            <a:endParaRPr sz="650" dirty="0">
              <a:latin typeface="Microsoft Sans Serif"/>
              <a:cs typeface="Microsoft Sans Serif"/>
            </a:endParaRPr>
          </a:p>
          <a:p>
            <a:pPr marL="12700" marR="159385">
              <a:lnSpc>
                <a:spcPts val="1500"/>
              </a:lnSpc>
              <a:spcBef>
                <a:spcPts val="130"/>
              </a:spcBef>
              <a:buChar char="•"/>
              <a:tabLst>
                <a:tab pos="65405" algn="l"/>
              </a:tabLst>
            </a:pPr>
            <a:r>
              <a:rPr sz="650" spc="-5" dirty="0">
                <a:solidFill>
                  <a:srgbClr val="001F40"/>
                </a:solidFill>
                <a:latin typeface="Microsoft Sans Serif"/>
                <a:cs typeface="Microsoft Sans Serif"/>
              </a:rPr>
              <a:t>E-House</a:t>
            </a:r>
            <a:r>
              <a:rPr sz="650" spc="-15" dirty="0">
                <a:solidFill>
                  <a:srgbClr val="001F40"/>
                </a:solidFill>
                <a:latin typeface="Microsoft Sans Serif"/>
                <a:cs typeface="Microsoft Sans Serif"/>
              </a:rPr>
              <a:t> </a:t>
            </a:r>
            <a:r>
              <a:rPr sz="650" spc="20" dirty="0">
                <a:solidFill>
                  <a:srgbClr val="001F40"/>
                </a:solidFill>
                <a:latin typeface="Microsoft Sans Serif"/>
                <a:cs typeface="Microsoft Sans Serif"/>
              </a:rPr>
              <a:t>principal:</a:t>
            </a:r>
            <a:r>
              <a:rPr sz="650" spc="-15" dirty="0">
                <a:solidFill>
                  <a:srgbClr val="001F40"/>
                </a:solidFill>
                <a:latin typeface="Microsoft Sans Serif"/>
                <a:cs typeface="Microsoft Sans Serif"/>
              </a:rPr>
              <a:t> </a:t>
            </a:r>
            <a:r>
              <a:rPr sz="650" spc="20" dirty="0" err="1">
                <a:solidFill>
                  <a:srgbClr val="001F40"/>
                </a:solidFill>
                <a:latin typeface="Microsoft Sans Serif"/>
                <a:cs typeface="Microsoft Sans Serif"/>
              </a:rPr>
              <a:t>tecnología</a:t>
            </a:r>
            <a:r>
              <a:rPr sz="650" spc="-10" dirty="0">
                <a:solidFill>
                  <a:srgbClr val="001F40"/>
                </a:solidFill>
                <a:latin typeface="Microsoft Sans Serif"/>
                <a:cs typeface="Microsoft Sans Serif"/>
              </a:rPr>
              <a:t> </a:t>
            </a:r>
            <a:r>
              <a:rPr sz="650" spc="20" dirty="0" smtClean="0">
                <a:solidFill>
                  <a:srgbClr val="001F40"/>
                </a:solidFill>
                <a:latin typeface="Microsoft Sans Serif"/>
                <a:cs typeface="Microsoft Sans Serif"/>
              </a:rPr>
              <a:t>de</a:t>
            </a:r>
            <a:r>
              <a:rPr lang="es-ES" sz="650" spc="20" dirty="0" smtClean="0">
                <a:solidFill>
                  <a:srgbClr val="001F40"/>
                </a:solidFill>
                <a:latin typeface="Microsoft Sans Serif"/>
                <a:cs typeface="Microsoft Sans Serif"/>
              </a:rPr>
              <a:t> </a:t>
            </a:r>
            <a:r>
              <a:rPr sz="650" spc="20" dirty="0" err="1" smtClean="0">
                <a:solidFill>
                  <a:srgbClr val="001F40"/>
                </a:solidFill>
                <a:latin typeface="Microsoft Sans Serif"/>
                <a:cs typeface="Microsoft Sans Serif"/>
              </a:rPr>
              <a:t>enclavamiento</a:t>
            </a:r>
            <a:endParaRPr sz="650" dirty="0">
              <a:latin typeface="Microsoft Sans Serif"/>
              <a:cs typeface="Microsoft Sans Serif"/>
            </a:endParaRPr>
          </a:p>
          <a:p>
            <a:pPr marL="65405" marR="186055" indent="-65405">
              <a:lnSpc>
                <a:spcPts val="1500"/>
              </a:lnSpc>
              <a:buChar char="•"/>
              <a:tabLst>
                <a:tab pos="65405" algn="l"/>
              </a:tabLst>
            </a:pPr>
            <a:r>
              <a:rPr sz="650" spc="-20" dirty="0">
                <a:solidFill>
                  <a:srgbClr val="001F40"/>
                </a:solidFill>
                <a:latin typeface="Microsoft Sans Serif"/>
                <a:cs typeface="Microsoft Sans Serif"/>
              </a:rPr>
              <a:t>Casas</a:t>
            </a:r>
            <a:r>
              <a:rPr sz="650" spc="-25" dirty="0">
                <a:solidFill>
                  <a:srgbClr val="001F40"/>
                </a:solidFill>
                <a:latin typeface="Microsoft Sans Serif"/>
                <a:cs typeface="Microsoft Sans Serif"/>
              </a:rPr>
              <a:t> </a:t>
            </a:r>
            <a:r>
              <a:rPr sz="650" spc="15" dirty="0">
                <a:solidFill>
                  <a:srgbClr val="001F40"/>
                </a:solidFill>
                <a:latin typeface="Microsoft Sans Serif"/>
                <a:cs typeface="Microsoft Sans Serif"/>
              </a:rPr>
              <a:t>electrónicas</a:t>
            </a:r>
            <a:r>
              <a:rPr sz="650" spc="-20" dirty="0">
                <a:solidFill>
                  <a:srgbClr val="001F40"/>
                </a:solidFill>
                <a:latin typeface="Microsoft Sans Serif"/>
                <a:cs typeface="Microsoft Sans Serif"/>
              </a:rPr>
              <a:t> </a:t>
            </a:r>
            <a:r>
              <a:rPr sz="650" spc="10" dirty="0" err="1">
                <a:solidFill>
                  <a:srgbClr val="001F40"/>
                </a:solidFill>
                <a:latin typeface="Microsoft Sans Serif"/>
                <a:cs typeface="Microsoft Sans Serif"/>
              </a:rPr>
              <a:t>secundarias</a:t>
            </a:r>
            <a:r>
              <a:rPr sz="650" spc="10" dirty="0" smtClean="0">
                <a:solidFill>
                  <a:srgbClr val="001F40"/>
                </a:solidFill>
                <a:latin typeface="Microsoft Sans Serif"/>
                <a:cs typeface="Microsoft Sans Serif"/>
              </a:rPr>
              <a:t>:</a:t>
            </a:r>
            <a:r>
              <a:rPr lang="es-ES" sz="650" spc="10" dirty="0" smtClean="0">
                <a:solidFill>
                  <a:srgbClr val="001F40"/>
                </a:solidFill>
                <a:latin typeface="Microsoft Sans Serif"/>
                <a:cs typeface="Microsoft Sans Serif"/>
              </a:rPr>
              <a:t> </a:t>
            </a:r>
            <a:r>
              <a:rPr sz="650" spc="25" dirty="0" err="1" smtClean="0">
                <a:solidFill>
                  <a:srgbClr val="001F40"/>
                </a:solidFill>
                <a:latin typeface="Microsoft Sans Serif"/>
                <a:cs typeface="Microsoft Sans Serif"/>
              </a:rPr>
              <a:t>contenedor</a:t>
            </a:r>
            <a:r>
              <a:rPr sz="650" spc="-10" dirty="0" smtClean="0">
                <a:solidFill>
                  <a:srgbClr val="001F40"/>
                </a:solidFill>
                <a:latin typeface="Microsoft Sans Serif"/>
                <a:cs typeface="Microsoft Sans Serif"/>
              </a:rPr>
              <a:t> </a:t>
            </a:r>
            <a:r>
              <a:rPr sz="650" spc="-15" dirty="0">
                <a:solidFill>
                  <a:srgbClr val="001F40"/>
                </a:solidFill>
                <a:latin typeface="Microsoft Sans Serif"/>
                <a:cs typeface="Microsoft Sans Serif"/>
              </a:rPr>
              <a:t>ISO</a:t>
            </a:r>
            <a:endParaRPr sz="650" dirty="0">
              <a:latin typeface="Microsoft Sans Serif"/>
              <a:cs typeface="Microsoft Sans Serif"/>
            </a:endParaRPr>
          </a:p>
        </p:txBody>
      </p:sp>
      <p:sp>
        <p:nvSpPr>
          <p:cNvPr id="8" name="object 8"/>
          <p:cNvSpPr txBox="1"/>
          <p:nvPr/>
        </p:nvSpPr>
        <p:spPr>
          <a:xfrm>
            <a:off x="8414206" y="3264299"/>
            <a:ext cx="4371975" cy="6169702"/>
          </a:xfrm>
          <a:prstGeom prst="rect">
            <a:avLst/>
          </a:prstGeom>
        </p:spPr>
        <p:txBody>
          <a:bodyPr vert="horz" wrap="square" lIns="0" tIns="12700" rIns="0" bIns="0" rtlCol="0">
            <a:spAutoFit/>
          </a:bodyPr>
          <a:lstStyle/>
          <a:p>
            <a:pPr marL="12700">
              <a:spcBef>
                <a:spcPts val="100"/>
              </a:spcBef>
            </a:pPr>
            <a:r>
              <a:rPr sz="850" spc="-50" dirty="0">
                <a:solidFill>
                  <a:srgbClr val="001F40"/>
                </a:solidFill>
                <a:latin typeface="Microsoft Sans Serif"/>
                <a:cs typeface="Microsoft Sans Serif"/>
              </a:rPr>
              <a:t>Se</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aplican</a:t>
            </a:r>
            <a:r>
              <a:rPr sz="850" spc="-5" dirty="0">
                <a:solidFill>
                  <a:srgbClr val="001F40"/>
                </a:solidFill>
                <a:latin typeface="Microsoft Sans Serif"/>
                <a:cs typeface="Microsoft Sans Serif"/>
              </a:rPr>
              <a:t> </a:t>
            </a:r>
            <a:r>
              <a:rPr sz="850" spc="30" dirty="0">
                <a:solidFill>
                  <a:srgbClr val="001F40"/>
                </a:solidFill>
                <a:latin typeface="Microsoft Sans Serif"/>
                <a:cs typeface="Microsoft Sans Serif"/>
              </a:rPr>
              <a:t>tres</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palancas</a:t>
            </a:r>
            <a:r>
              <a:rPr sz="850" dirty="0">
                <a:solidFill>
                  <a:srgbClr val="001F40"/>
                </a:solidFill>
                <a:latin typeface="Microsoft Sans Serif"/>
                <a:cs typeface="Microsoft Sans Serif"/>
              </a:rPr>
              <a:t> </a:t>
            </a:r>
            <a:r>
              <a:rPr sz="850" spc="30" dirty="0">
                <a:solidFill>
                  <a:srgbClr val="001F40"/>
                </a:solidFill>
                <a:latin typeface="Microsoft Sans Serif"/>
                <a:cs typeface="Microsoft Sans Serif"/>
              </a:rPr>
              <a:t>para</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optimizar</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los</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E-House:</a:t>
            </a:r>
            <a:endParaRPr sz="850" dirty="0">
              <a:latin typeface="Microsoft Sans Serif"/>
              <a:cs typeface="Microsoft Sans Serif"/>
            </a:endParaRPr>
          </a:p>
          <a:p>
            <a:pPr marL="73025" indent="-60960">
              <a:spcBef>
                <a:spcPts val="580"/>
              </a:spcBef>
              <a:buChar char="•"/>
              <a:tabLst>
                <a:tab pos="73660" algn="l"/>
              </a:tabLst>
            </a:pPr>
            <a:r>
              <a:rPr sz="750" spc="25" dirty="0">
                <a:solidFill>
                  <a:srgbClr val="001F40"/>
                </a:solidFill>
                <a:latin typeface="Microsoft Sans Serif"/>
                <a:cs typeface="Microsoft Sans Serif"/>
              </a:rPr>
              <a:t>Optimización</a:t>
            </a:r>
            <a:r>
              <a:rPr sz="750" spc="-2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spc="-25" dirty="0">
                <a:solidFill>
                  <a:srgbClr val="001F40"/>
                </a:solidFill>
                <a:latin typeface="Microsoft Sans Serif"/>
                <a:cs typeface="Microsoft Sans Serif"/>
              </a:rPr>
              <a:t> </a:t>
            </a:r>
            <a:r>
              <a:rPr sz="750" spc="15" dirty="0">
                <a:solidFill>
                  <a:srgbClr val="001F40"/>
                </a:solidFill>
                <a:latin typeface="Microsoft Sans Serif"/>
                <a:cs typeface="Microsoft Sans Serif"/>
              </a:rPr>
              <a:t>diseño:</a:t>
            </a:r>
            <a:endParaRPr sz="750" dirty="0">
              <a:latin typeface="Microsoft Sans Serif"/>
              <a:cs typeface="Microsoft Sans Serif"/>
            </a:endParaRPr>
          </a:p>
          <a:p>
            <a:pPr marL="243204" lvl="1" indent="-87630">
              <a:spcBef>
                <a:spcPts val="450"/>
              </a:spcBef>
              <a:buChar char="–"/>
              <a:tabLst>
                <a:tab pos="243840" algn="l"/>
              </a:tabLst>
            </a:pPr>
            <a:r>
              <a:rPr sz="900" spc="15" dirty="0">
                <a:solidFill>
                  <a:srgbClr val="001F40"/>
                </a:solidFill>
                <a:latin typeface="Microsoft Sans Serif"/>
                <a:cs typeface="Microsoft Sans Serif"/>
              </a:rPr>
              <a:t>Huella:</a:t>
            </a:r>
            <a:r>
              <a:rPr sz="900" spc="-10" dirty="0">
                <a:solidFill>
                  <a:srgbClr val="001F40"/>
                </a:solidFill>
                <a:latin typeface="Microsoft Sans Serif"/>
                <a:cs typeface="Microsoft Sans Serif"/>
              </a:rPr>
              <a:t> </a:t>
            </a:r>
            <a:r>
              <a:rPr sz="900" spc="30" dirty="0">
                <a:solidFill>
                  <a:srgbClr val="001F40"/>
                </a:solidFill>
                <a:latin typeface="Microsoft Sans Serif"/>
                <a:cs typeface="Microsoft Sans Serif"/>
              </a:rPr>
              <a:t>dimensiones</a:t>
            </a:r>
            <a:r>
              <a:rPr sz="900" spc="-10" dirty="0">
                <a:solidFill>
                  <a:srgbClr val="001F40"/>
                </a:solidFill>
                <a:latin typeface="Microsoft Sans Serif"/>
                <a:cs typeface="Microsoft Sans Serif"/>
              </a:rPr>
              <a:t> </a:t>
            </a:r>
            <a:r>
              <a:rPr sz="900" spc="20" dirty="0">
                <a:solidFill>
                  <a:srgbClr val="001F40"/>
                </a:solidFill>
                <a:latin typeface="Microsoft Sans Serif"/>
                <a:cs typeface="Microsoft Sans Serif"/>
              </a:rPr>
              <a:t>generales</a:t>
            </a:r>
            <a:r>
              <a:rPr sz="900" spc="-10" dirty="0">
                <a:solidFill>
                  <a:srgbClr val="001F40"/>
                </a:solidFill>
                <a:latin typeface="Microsoft Sans Serif"/>
                <a:cs typeface="Microsoft Sans Serif"/>
              </a:rPr>
              <a:t> </a:t>
            </a:r>
            <a:r>
              <a:rPr sz="900" spc="25" dirty="0">
                <a:solidFill>
                  <a:srgbClr val="001F40"/>
                </a:solidFill>
                <a:latin typeface="Microsoft Sans Serif"/>
                <a:cs typeface="Microsoft Sans Serif"/>
              </a:rPr>
              <a:t>del</a:t>
            </a:r>
            <a:r>
              <a:rPr sz="900" spc="-10" dirty="0">
                <a:solidFill>
                  <a:srgbClr val="001F40"/>
                </a:solidFill>
                <a:latin typeface="Microsoft Sans Serif"/>
                <a:cs typeface="Microsoft Sans Serif"/>
              </a:rPr>
              <a:t> </a:t>
            </a:r>
            <a:r>
              <a:rPr sz="900" dirty="0">
                <a:solidFill>
                  <a:srgbClr val="001F40"/>
                </a:solidFill>
                <a:latin typeface="Microsoft Sans Serif"/>
                <a:cs typeface="Microsoft Sans Serif"/>
              </a:rPr>
              <a:t>E-house</a:t>
            </a:r>
            <a:endParaRPr sz="900" dirty="0">
              <a:latin typeface="Microsoft Sans Serif"/>
              <a:cs typeface="Microsoft Sans Serif"/>
            </a:endParaRPr>
          </a:p>
          <a:p>
            <a:pPr marL="300355" marR="198120" lvl="1" indent="-144145">
              <a:lnSpc>
                <a:spcPts val="1500"/>
              </a:lnSpc>
              <a:spcBef>
                <a:spcPts val="120"/>
              </a:spcBef>
              <a:buChar char="–"/>
              <a:tabLst>
                <a:tab pos="238760" algn="l"/>
              </a:tabLst>
            </a:pPr>
            <a:r>
              <a:rPr sz="850" spc="-5" dirty="0">
                <a:solidFill>
                  <a:srgbClr val="001F40"/>
                </a:solidFill>
                <a:latin typeface="Microsoft Sans Serif"/>
                <a:cs typeface="Microsoft Sans Serif"/>
              </a:rPr>
              <a:t>Espacios</a:t>
            </a:r>
            <a:r>
              <a:rPr sz="850" dirty="0">
                <a:solidFill>
                  <a:srgbClr val="001F40"/>
                </a:solidFill>
                <a:latin typeface="Microsoft Sans Serif"/>
                <a:cs typeface="Microsoft Sans Serif"/>
              </a:rPr>
              <a:t> </a:t>
            </a:r>
            <a:r>
              <a:rPr sz="850" spc="20" dirty="0">
                <a:solidFill>
                  <a:srgbClr val="001F40"/>
                </a:solidFill>
                <a:latin typeface="Microsoft Sans Serif"/>
                <a:cs typeface="Microsoft Sans Serif"/>
              </a:rPr>
              <a:t>libres:</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reducción</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15" dirty="0">
                <a:solidFill>
                  <a:srgbClr val="001F40"/>
                </a:solidFill>
                <a:latin typeface="Microsoft Sans Serif"/>
                <a:cs typeface="Microsoft Sans Serif"/>
              </a:rPr>
              <a:t>los</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espacios </a:t>
            </a:r>
            <a:r>
              <a:rPr sz="850" spc="25" dirty="0">
                <a:solidFill>
                  <a:srgbClr val="001F40"/>
                </a:solidFill>
                <a:latin typeface="Microsoft Sans Serif"/>
                <a:cs typeface="Microsoft Sans Serif"/>
              </a:rPr>
              <a:t>libres</a:t>
            </a:r>
            <a:r>
              <a:rPr sz="850" dirty="0">
                <a:solidFill>
                  <a:srgbClr val="001F40"/>
                </a:solidFill>
                <a:latin typeface="Microsoft Sans Serif"/>
                <a:cs typeface="Microsoft Sans Serif"/>
              </a:rPr>
              <a:t> </a:t>
            </a:r>
            <a:r>
              <a:rPr sz="850" spc="40" dirty="0">
                <a:solidFill>
                  <a:srgbClr val="001F40"/>
                </a:solidFill>
                <a:latin typeface="Microsoft Sans Serif"/>
                <a:cs typeface="Microsoft Sans Serif"/>
              </a:rPr>
              <a:t>entre</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equipos</a:t>
            </a:r>
            <a:r>
              <a:rPr sz="850" dirty="0">
                <a:solidFill>
                  <a:srgbClr val="001F40"/>
                </a:solidFill>
                <a:latin typeface="Microsoft Sans Serif"/>
                <a:cs typeface="Microsoft Sans Serif"/>
              </a:rPr>
              <a:t> a </a:t>
            </a:r>
            <a:r>
              <a:rPr sz="850" spc="15" dirty="0" err="1">
                <a:solidFill>
                  <a:srgbClr val="001F40"/>
                </a:solidFill>
                <a:latin typeface="Microsoft Sans Serif"/>
                <a:cs typeface="Microsoft Sans Serif"/>
              </a:rPr>
              <a:t>los</a:t>
            </a:r>
            <a:r>
              <a:rPr sz="850" spc="5" dirty="0">
                <a:solidFill>
                  <a:srgbClr val="001F40"/>
                </a:solidFill>
                <a:latin typeface="Microsoft Sans Serif"/>
                <a:cs typeface="Microsoft Sans Serif"/>
              </a:rPr>
              <a:t> </a:t>
            </a:r>
            <a:r>
              <a:rPr sz="850" spc="30" dirty="0" err="1" smtClean="0">
                <a:solidFill>
                  <a:srgbClr val="001F40"/>
                </a:solidFill>
                <a:latin typeface="Microsoft Sans Serif"/>
                <a:cs typeface="Microsoft Sans Serif"/>
              </a:rPr>
              <a:t>requisitos</a:t>
            </a:r>
            <a:r>
              <a:rPr lang="es-ES" sz="850" spc="30" dirty="0" smtClean="0">
                <a:solidFill>
                  <a:srgbClr val="001F40"/>
                </a:solidFill>
                <a:latin typeface="Microsoft Sans Serif"/>
                <a:cs typeface="Microsoft Sans Serif"/>
              </a:rPr>
              <a:t> </a:t>
            </a:r>
            <a:r>
              <a:rPr sz="850" spc="40" dirty="0" err="1" smtClean="0">
                <a:solidFill>
                  <a:srgbClr val="001F40"/>
                </a:solidFill>
                <a:latin typeface="Microsoft Sans Serif"/>
                <a:cs typeface="Microsoft Sans Serif"/>
              </a:rPr>
              <a:t>mínimos</a:t>
            </a:r>
            <a:r>
              <a:rPr sz="850" spc="-10" dirty="0" smtClean="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códigos</a:t>
            </a:r>
            <a:r>
              <a:rPr sz="850" spc="-5" dirty="0">
                <a:solidFill>
                  <a:srgbClr val="001F40"/>
                </a:solidFill>
                <a:latin typeface="Microsoft Sans Serif"/>
                <a:cs typeface="Microsoft Sans Serif"/>
              </a:rPr>
              <a:t> </a:t>
            </a:r>
            <a:r>
              <a:rPr sz="850" spc="5" dirty="0">
                <a:solidFill>
                  <a:srgbClr val="001F40"/>
                </a:solidFill>
                <a:latin typeface="Microsoft Sans Serif"/>
                <a:cs typeface="Microsoft Sans Serif"/>
              </a:rPr>
              <a:t>y</a:t>
            </a:r>
            <a:r>
              <a:rPr sz="850" spc="-5" dirty="0">
                <a:solidFill>
                  <a:srgbClr val="001F40"/>
                </a:solidFill>
                <a:latin typeface="Microsoft Sans Serif"/>
                <a:cs typeface="Microsoft Sans Serif"/>
              </a:rPr>
              <a:t> </a:t>
            </a:r>
            <a:r>
              <a:rPr sz="850" spc="30" dirty="0">
                <a:solidFill>
                  <a:srgbClr val="001F40"/>
                </a:solidFill>
                <a:latin typeface="Microsoft Sans Serif"/>
                <a:cs typeface="Microsoft Sans Serif"/>
              </a:rPr>
              <a:t>normas.</a:t>
            </a:r>
            <a:endParaRPr sz="850" dirty="0">
              <a:latin typeface="Microsoft Sans Serif"/>
              <a:cs typeface="Microsoft Sans Serif"/>
            </a:endParaRPr>
          </a:p>
          <a:p>
            <a:pPr marL="73025" indent="-60960">
              <a:spcBef>
                <a:spcPts val="450"/>
              </a:spcBef>
              <a:buChar char="•"/>
              <a:tabLst>
                <a:tab pos="73660" algn="l"/>
              </a:tabLst>
            </a:pPr>
            <a:r>
              <a:rPr sz="750" spc="25" dirty="0">
                <a:solidFill>
                  <a:srgbClr val="001F40"/>
                </a:solidFill>
                <a:latin typeface="Microsoft Sans Serif"/>
                <a:cs typeface="Microsoft Sans Serif"/>
              </a:rPr>
              <a:t>Optimización</a:t>
            </a:r>
            <a:r>
              <a:rPr sz="750" spc="-2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5"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spc="-20" dirty="0">
                <a:solidFill>
                  <a:srgbClr val="001F40"/>
                </a:solidFill>
                <a:latin typeface="Microsoft Sans Serif"/>
                <a:cs typeface="Microsoft Sans Serif"/>
              </a:rPr>
              <a:t> </a:t>
            </a:r>
            <a:r>
              <a:rPr sz="750" spc="20" dirty="0">
                <a:solidFill>
                  <a:srgbClr val="001F40"/>
                </a:solidFill>
                <a:latin typeface="Microsoft Sans Serif"/>
                <a:cs typeface="Microsoft Sans Serif"/>
              </a:rPr>
              <a:t>tecnología:</a:t>
            </a:r>
            <a:endParaRPr sz="750" dirty="0">
              <a:latin typeface="Microsoft Sans Serif"/>
              <a:cs typeface="Microsoft Sans Serif"/>
            </a:endParaRPr>
          </a:p>
          <a:p>
            <a:pPr marL="213995" lvl="1" indent="-58419">
              <a:spcBef>
                <a:spcPts val="750"/>
              </a:spcBef>
              <a:buChar char="–"/>
              <a:tabLst>
                <a:tab pos="214629" algn="l"/>
              </a:tabLst>
            </a:pPr>
            <a:r>
              <a:rPr sz="600" spc="25" dirty="0">
                <a:solidFill>
                  <a:srgbClr val="001F40"/>
                </a:solidFill>
                <a:latin typeface="Microsoft Sans Serif"/>
                <a:cs typeface="Microsoft Sans Serif"/>
              </a:rPr>
              <a:t>estructura</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esquelética</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completamente</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soldada,</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tecnología</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enclavamiento,</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panel</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sándwich</a:t>
            </a:r>
            <a:endParaRPr sz="600" dirty="0">
              <a:latin typeface="Microsoft Sans Serif"/>
              <a:cs typeface="Microsoft Sans Serif"/>
            </a:endParaRPr>
          </a:p>
          <a:p>
            <a:pPr marL="73025" indent="-60960">
              <a:spcBef>
                <a:spcPts val="630"/>
              </a:spcBef>
              <a:buChar char="•"/>
              <a:tabLst>
                <a:tab pos="73660" algn="l"/>
              </a:tabLst>
            </a:pPr>
            <a:r>
              <a:rPr sz="750" spc="25" dirty="0">
                <a:solidFill>
                  <a:srgbClr val="001F40"/>
                </a:solidFill>
                <a:latin typeface="Microsoft Sans Serif"/>
                <a:cs typeface="Microsoft Sans Serif"/>
              </a:rPr>
              <a:t>Optimización</a:t>
            </a:r>
            <a:r>
              <a:rPr sz="750" spc="-3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30" dirty="0">
                <a:solidFill>
                  <a:srgbClr val="001F40"/>
                </a:solidFill>
                <a:latin typeface="Microsoft Sans Serif"/>
                <a:cs typeface="Microsoft Sans Serif"/>
              </a:rPr>
              <a:t> </a:t>
            </a:r>
            <a:r>
              <a:rPr sz="750" spc="25" dirty="0">
                <a:solidFill>
                  <a:srgbClr val="001F40"/>
                </a:solidFill>
                <a:latin typeface="Microsoft Sans Serif"/>
                <a:cs typeface="Microsoft Sans Serif"/>
              </a:rPr>
              <a:t>componentes:</a:t>
            </a:r>
            <a:endParaRPr sz="750" dirty="0">
              <a:latin typeface="Microsoft Sans Serif"/>
              <a:cs typeface="Microsoft Sans Serif"/>
            </a:endParaRPr>
          </a:p>
          <a:p>
            <a:pPr marL="300355" marR="480059" lvl="1" indent="-144145">
              <a:lnSpc>
                <a:spcPts val="1500"/>
              </a:lnSpc>
              <a:spcBef>
                <a:spcPts val="150"/>
              </a:spcBef>
              <a:buChar char="–"/>
              <a:tabLst>
                <a:tab pos="219710" algn="l"/>
              </a:tabLst>
            </a:pPr>
            <a:r>
              <a:rPr sz="650" spc="10" dirty="0">
                <a:solidFill>
                  <a:srgbClr val="001F40"/>
                </a:solidFill>
                <a:latin typeface="Microsoft Sans Serif"/>
                <a:cs typeface="Microsoft Sans Serif"/>
              </a:rPr>
              <a:t>Tipo</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HVAC,</a:t>
            </a:r>
            <a:r>
              <a:rPr sz="650" dirty="0">
                <a:solidFill>
                  <a:srgbClr val="001F40"/>
                </a:solidFill>
                <a:latin typeface="Microsoft Sans Serif"/>
                <a:cs typeface="Microsoft Sans Serif"/>
              </a:rPr>
              <a:t> </a:t>
            </a:r>
            <a:r>
              <a:rPr sz="650" spc="35" dirty="0">
                <a:solidFill>
                  <a:srgbClr val="001F40"/>
                </a:solidFill>
                <a:latin typeface="Microsoft Sans Serif"/>
                <a:cs typeface="Microsoft Sans Serif"/>
              </a:rPr>
              <a:t>tipo</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conducto</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HVAC,</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sistemas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extinción</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incendios,</a:t>
            </a:r>
            <a:r>
              <a:rPr sz="650" dirty="0">
                <a:solidFill>
                  <a:srgbClr val="001F40"/>
                </a:solidFill>
                <a:latin typeface="Microsoft Sans Serif"/>
                <a:cs typeface="Microsoft Sans Serif"/>
              </a:rPr>
              <a:t> </a:t>
            </a:r>
            <a:r>
              <a:rPr sz="650" spc="5" dirty="0">
                <a:solidFill>
                  <a:srgbClr val="001F40"/>
                </a:solidFill>
                <a:latin typeface="Microsoft Sans Serif"/>
                <a:cs typeface="Microsoft Sans Serif"/>
              </a:rPr>
              <a:t>selección</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gas</a:t>
            </a:r>
            <a:r>
              <a:rPr sz="650" spc="5" dirty="0" smtClean="0">
                <a:solidFill>
                  <a:srgbClr val="001F40"/>
                </a:solidFill>
                <a:latin typeface="Microsoft Sans Serif"/>
                <a:cs typeface="Microsoft Sans Serif"/>
              </a:rPr>
              <a:t>,</a:t>
            </a:r>
            <a:r>
              <a:rPr lang="es-ES" sz="650" spc="5" dirty="0" smtClean="0">
                <a:solidFill>
                  <a:srgbClr val="001F40"/>
                </a:solidFill>
                <a:latin typeface="Microsoft Sans Serif"/>
                <a:cs typeface="Microsoft Sans Serif"/>
              </a:rPr>
              <a:t> </a:t>
            </a:r>
            <a:r>
              <a:rPr sz="650" spc="25" dirty="0" err="1" smtClean="0">
                <a:solidFill>
                  <a:srgbClr val="001F40"/>
                </a:solidFill>
                <a:latin typeface="Microsoft Sans Serif"/>
                <a:cs typeface="Microsoft Sans Serif"/>
              </a:rPr>
              <a:t>puertas</a:t>
            </a:r>
            <a:r>
              <a:rPr sz="650" spc="25" dirty="0" smtClean="0">
                <a:solidFill>
                  <a:srgbClr val="001F40"/>
                </a:solidFill>
                <a:latin typeface="Microsoft Sans Serif"/>
                <a:cs typeface="Microsoft Sans Serif"/>
              </a:rPr>
              <a:t> </a:t>
            </a:r>
            <a:r>
              <a:rPr sz="650" spc="20" dirty="0">
                <a:solidFill>
                  <a:srgbClr val="001F40"/>
                </a:solidFill>
                <a:latin typeface="Microsoft Sans Serif"/>
                <a:cs typeface="Microsoft Sans Serif"/>
              </a:rPr>
              <a:t>de </a:t>
            </a:r>
            <a:r>
              <a:rPr sz="650" spc="15" dirty="0">
                <a:solidFill>
                  <a:srgbClr val="001F40"/>
                </a:solidFill>
                <a:latin typeface="Microsoft Sans Serif"/>
                <a:cs typeface="Microsoft Sans Serif"/>
              </a:rPr>
              <a:t>equipos, </a:t>
            </a:r>
            <a:r>
              <a:rPr sz="650" spc="10" dirty="0">
                <a:solidFill>
                  <a:srgbClr val="001F40"/>
                </a:solidFill>
                <a:latin typeface="Microsoft Sans Serif"/>
                <a:cs typeface="Microsoft Sans Serif"/>
              </a:rPr>
              <a:t>sistemas </a:t>
            </a:r>
            <a:r>
              <a:rPr sz="650" spc="20" dirty="0">
                <a:solidFill>
                  <a:srgbClr val="001F40"/>
                </a:solidFill>
                <a:latin typeface="Microsoft Sans Serif"/>
                <a:cs typeface="Microsoft Sans Serif"/>
              </a:rPr>
              <a:t>de iluminación, </a:t>
            </a:r>
            <a:r>
              <a:rPr sz="650" spc="30" dirty="0">
                <a:solidFill>
                  <a:srgbClr val="001F40"/>
                </a:solidFill>
                <a:latin typeface="Microsoft Sans Serif"/>
                <a:cs typeface="Microsoft Sans Serif"/>
              </a:rPr>
              <a:t>enrutamiento </a:t>
            </a:r>
            <a:r>
              <a:rPr sz="650" spc="20" dirty="0">
                <a:solidFill>
                  <a:srgbClr val="001F40"/>
                </a:solidFill>
                <a:latin typeface="Microsoft Sans Serif"/>
                <a:cs typeface="Microsoft Sans Serif"/>
              </a:rPr>
              <a:t>de </a:t>
            </a:r>
            <a:r>
              <a:rPr sz="650" dirty="0">
                <a:solidFill>
                  <a:srgbClr val="001F40"/>
                </a:solidFill>
                <a:latin typeface="Microsoft Sans Serif"/>
                <a:cs typeface="Microsoft Sans Serif"/>
              </a:rPr>
              <a:t>cables, </a:t>
            </a:r>
            <a:r>
              <a:rPr sz="650" spc="20" dirty="0">
                <a:solidFill>
                  <a:srgbClr val="001F40"/>
                </a:solidFill>
                <a:latin typeface="Microsoft Sans Serif"/>
                <a:cs typeface="Microsoft Sans Serif"/>
              </a:rPr>
              <a:t>bandeja de </a:t>
            </a:r>
            <a:r>
              <a:rPr sz="650" dirty="0">
                <a:solidFill>
                  <a:srgbClr val="001F40"/>
                </a:solidFill>
                <a:latin typeface="Microsoft Sans Serif"/>
                <a:cs typeface="Microsoft Sans Serif"/>
              </a:rPr>
              <a:t>cables</a:t>
            </a:r>
            <a:r>
              <a:rPr sz="650" dirty="0" smtClean="0">
                <a:solidFill>
                  <a:srgbClr val="001F40"/>
                </a:solidFill>
                <a:latin typeface="Microsoft Sans Serif"/>
                <a:cs typeface="Microsoft Sans Serif"/>
              </a:rPr>
              <a:t>,</a:t>
            </a:r>
            <a:r>
              <a:rPr lang="es-ES" sz="650" dirty="0" smtClean="0">
                <a:solidFill>
                  <a:srgbClr val="001F40"/>
                </a:solidFill>
                <a:latin typeface="Microsoft Sans Serif"/>
                <a:cs typeface="Microsoft Sans Serif"/>
              </a:rPr>
              <a:t> </a:t>
            </a:r>
            <a:r>
              <a:rPr sz="650" spc="25" dirty="0" smtClean="0">
                <a:solidFill>
                  <a:srgbClr val="001F40"/>
                </a:solidFill>
                <a:latin typeface="Microsoft Sans Serif"/>
                <a:cs typeface="Microsoft Sans Serif"/>
              </a:rPr>
              <a:t>material</a:t>
            </a:r>
            <a:r>
              <a:rPr sz="650" spc="-5" dirty="0" smtClean="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piso,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revestimientos</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internos</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externos.</a:t>
            </a:r>
            <a:endParaRPr sz="650" dirty="0">
              <a:latin typeface="Microsoft Sans Serif"/>
              <a:cs typeface="Microsoft Sans Serif"/>
            </a:endParaRPr>
          </a:p>
          <a:p>
            <a:pPr marL="12700" marR="535940">
              <a:lnSpc>
                <a:spcPts val="1500"/>
              </a:lnSpc>
            </a:pPr>
            <a:r>
              <a:rPr sz="750" spc="-15"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optimización</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diseño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E-House</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se</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realiza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utilizando</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capacidades</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ingeniería</a:t>
            </a:r>
            <a:r>
              <a:rPr lang="es-ES" sz="750" spc="25"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expertas</a:t>
            </a:r>
            <a:r>
              <a:rPr sz="750" spc="-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para</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abordar</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los</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siguientes</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elementos:</a:t>
            </a:r>
            <a:endParaRPr sz="750" dirty="0">
              <a:latin typeface="Microsoft Sans Serif"/>
              <a:cs typeface="Microsoft Sans Serif"/>
            </a:endParaRPr>
          </a:p>
          <a:p>
            <a:pPr marL="228600" lvl="1" indent="-73025">
              <a:spcBef>
                <a:spcPts val="450"/>
              </a:spcBef>
              <a:buChar char="–"/>
              <a:tabLst>
                <a:tab pos="229235" algn="l"/>
              </a:tabLst>
            </a:pPr>
            <a:r>
              <a:rPr sz="750" spc="5" dirty="0">
                <a:solidFill>
                  <a:srgbClr val="001F40"/>
                </a:solidFill>
                <a:latin typeface="Microsoft Sans Serif"/>
                <a:cs typeface="Microsoft Sans Serif"/>
              </a:rPr>
              <a:t>Cálculo</a:t>
            </a:r>
            <a:r>
              <a:rPr sz="750" spc="-1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5" dirty="0">
                <a:solidFill>
                  <a:srgbClr val="001F40"/>
                </a:solidFill>
                <a:latin typeface="Microsoft Sans Serif"/>
                <a:cs typeface="Microsoft Sans Serif"/>
              </a:rPr>
              <a:t> </a:t>
            </a:r>
            <a:r>
              <a:rPr sz="750" spc="25" dirty="0">
                <a:solidFill>
                  <a:srgbClr val="001F40"/>
                </a:solidFill>
                <a:latin typeface="Microsoft Sans Serif"/>
                <a:cs typeface="Microsoft Sans Serif"/>
              </a:rPr>
              <a:t>estructuras</a:t>
            </a:r>
            <a:r>
              <a:rPr sz="750" spc="-1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15" dirty="0">
                <a:solidFill>
                  <a:srgbClr val="001F40"/>
                </a:solidFill>
                <a:latin typeface="Microsoft Sans Serif"/>
                <a:cs typeface="Microsoft Sans Serif"/>
              </a:rPr>
              <a:t>acero</a:t>
            </a:r>
            <a:endParaRPr sz="750" dirty="0">
              <a:latin typeface="Microsoft Sans Serif"/>
              <a:cs typeface="Microsoft Sans Serif"/>
            </a:endParaRPr>
          </a:p>
          <a:p>
            <a:pPr marL="233679" lvl="1" indent="-78105">
              <a:spcBef>
                <a:spcPts val="550"/>
              </a:spcBef>
              <a:buChar char="–"/>
              <a:tabLst>
                <a:tab pos="234315" algn="l"/>
              </a:tabLst>
            </a:pPr>
            <a:r>
              <a:rPr sz="800" spc="5" dirty="0">
                <a:solidFill>
                  <a:srgbClr val="001F40"/>
                </a:solidFill>
                <a:latin typeface="Microsoft Sans Serif"/>
                <a:cs typeface="Microsoft Sans Serif"/>
              </a:rPr>
              <a:t>Cálculo</a:t>
            </a:r>
            <a:r>
              <a:rPr sz="800" spc="-20" dirty="0">
                <a:solidFill>
                  <a:srgbClr val="001F40"/>
                </a:solidFill>
                <a:latin typeface="Microsoft Sans Serif"/>
                <a:cs typeface="Microsoft Sans Serif"/>
              </a:rPr>
              <a:t> </a:t>
            </a:r>
            <a:r>
              <a:rPr sz="800" spc="25" dirty="0">
                <a:solidFill>
                  <a:srgbClr val="001F40"/>
                </a:solidFill>
                <a:latin typeface="Microsoft Sans Serif"/>
                <a:cs typeface="Microsoft Sans Serif"/>
              </a:rPr>
              <a:t>del</a:t>
            </a:r>
            <a:r>
              <a:rPr sz="800" spc="-20" dirty="0">
                <a:solidFill>
                  <a:srgbClr val="001F40"/>
                </a:solidFill>
                <a:latin typeface="Microsoft Sans Serif"/>
                <a:cs typeface="Microsoft Sans Serif"/>
              </a:rPr>
              <a:t> </a:t>
            </a:r>
            <a:r>
              <a:rPr sz="800" spc="35" dirty="0">
                <a:solidFill>
                  <a:srgbClr val="001F40"/>
                </a:solidFill>
                <a:latin typeface="Microsoft Sans Serif"/>
                <a:cs typeface="Microsoft Sans Serif"/>
              </a:rPr>
              <a:t>intercambio</a:t>
            </a:r>
            <a:r>
              <a:rPr sz="800" spc="-15" dirty="0">
                <a:solidFill>
                  <a:srgbClr val="001F40"/>
                </a:solidFill>
                <a:latin typeface="Microsoft Sans Serif"/>
                <a:cs typeface="Microsoft Sans Serif"/>
              </a:rPr>
              <a:t> </a:t>
            </a:r>
            <a:r>
              <a:rPr sz="800" spc="35" dirty="0">
                <a:solidFill>
                  <a:srgbClr val="001F40"/>
                </a:solidFill>
                <a:latin typeface="Microsoft Sans Serif"/>
                <a:cs typeface="Microsoft Sans Serif"/>
              </a:rPr>
              <a:t>térmico</a:t>
            </a:r>
            <a:endParaRPr sz="800" dirty="0">
              <a:latin typeface="Microsoft Sans Serif"/>
              <a:cs typeface="Microsoft Sans Serif"/>
            </a:endParaRPr>
          </a:p>
          <a:p>
            <a:pPr marL="209550" lvl="1" indent="-53975">
              <a:spcBef>
                <a:spcPts val="790"/>
              </a:spcBef>
              <a:buChar char="–"/>
              <a:tabLst>
                <a:tab pos="210185" algn="l"/>
              </a:tabLst>
            </a:pPr>
            <a:r>
              <a:rPr sz="550" spc="25" dirty="0">
                <a:solidFill>
                  <a:srgbClr val="001F40"/>
                </a:solidFill>
                <a:latin typeface="Microsoft Sans Serif"/>
                <a:cs typeface="Microsoft Sans Serif"/>
              </a:rPr>
              <a:t>Comportamiento</a:t>
            </a:r>
            <a:r>
              <a:rPr sz="550" spc="-15" dirty="0">
                <a:solidFill>
                  <a:srgbClr val="001F40"/>
                </a:solidFill>
                <a:latin typeface="Microsoft Sans Serif"/>
                <a:cs typeface="Microsoft Sans Serif"/>
              </a:rPr>
              <a:t> </a:t>
            </a:r>
            <a:r>
              <a:rPr sz="550" spc="15" dirty="0">
                <a:solidFill>
                  <a:srgbClr val="001F40"/>
                </a:solidFill>
                <a:latin typeface="Microsoft Sans Serif"/>
                <a:cs typeface="Microsoft Sans Serif"/>
              </a:rPr>
              <a:t>del</a:t>
            </a:r>
            <a:r>
              <a:rPr sz="550" spc="-15" dirty="0">
                <a:solidFill>
                  <a:srgbClr val="001F40"/>
                </a:solidFill>
                <a:latin typeface="Microsoft Sans Serif"/>
                <a:cs typeface="Microsoft Sans Serif"/>
              </a:rPr>
              <a:t> </a:t>
            </a:r>
            <a:r>
              <a:rPr sz="550" spc="15" dirty="0">
                <a:solidFill>
                  <a:srgbClr val="001F40"/>
                </a:solidFill>
                <a:latin typeface="Microsoft Sans Serif"/>
                <a:cs typeface="Microsoft Sans Serif"/>
              </a:rPr>
              <a:t>arco</a:t>
            </a:r>
            <a:r>
              <a:rPr sz="550" spc="-15" dirty="0">
                <a:solidFill>
                  <a:srgbClr val="001F40"/>
                </a:solidFill>
                <a:latin typeface="Microsoft Sans Serif"/>
                <a:cs typeface="Microsoft Sans Serif"/>
              </a:rPr>
              <a:t> </a:t>
            </a:r>
            <a:r>
              <a:rPr sz="550" spc="25" dirty="0">
                <a:solidFill>
                  <a:srgbClr val="001F40"/>
                </a:solidFill>
                <a:latin typeface="Microsoft Sans Serif"/>
                <a:cs typeface="Microsoft Sans Serif"/>
              </a:rPr>
              <a:t>interno</a:t>
            </a:r>
            <a:endParaRPr sz="550" dirty="0">
              <a:latin typeface="Microsoft Sans Serif"/>
              <a:cs typeface="Microsoft Sans Serif"/>
            </a:endParaRPr>
          </a:p>
          <a:p>
            <a:pPr lvl="1">
              <a:lnSpc>
                <a:spcPct val="100000"/>
              </a:lnSpc>
              <a:buChar char="–"/>
            </a:pPr>
            <a:endParaRPr sz="650" dirty="0">
              <a:latin typeface="Microsoft Sans Serif"/>
              <a:cs typeface="Microsoft Sans Serif"/>
            </a:endParaRPr>
          </a:p>
          <a:p>
            <a:pPr marL="219075" lvl="1" indent="-63500">
              <a:spcBef>
                <a:spcPts val="5"/>
              </a:spcBef>
              <a:buChar char="–"/>
              <a:tabLst>
                <a:tab pos="219710" algn="l"/>
              </a:tabLst>
            </a:pPr>
            <a:r>
              <a:rPr sz="650" spc="30" dirty="0">
                <a:solidFill>
                  <a:srgbClr val="001F40"/>
                </a:solidFill>
                <a:latin typeface="Microsoft Sans Serif"/>
                <a:cs typeface="Microsoft Sans Serif"/>
              </a:rPr>
              <a:t>Comportamiento</a:t>
            </a:r>
            <a:r>
              <a:rPr sz="650" spc="-35" dirty="0">
                <a:solidFill>
                  <a:srgbClr val="001F40"/>
                </a:solidFill>
                <a:latin typeface="Microsoft Sans Serif"/>
                <a:cs typeface="Microsoft Sans Serif"/>
              </a:rPr>
              <a:t> </a:t>
            </a:r>
            <a:r>
              <a:rPr sz="650" spc="10" dirty="0">
                <a:solidFill>
                  <a:srgbClr val="001F40"/>
                </a:solidFill>
                <a:latin typeface="Microsoft Sans Serif"/>
                <a:cs typeface="Microsoft Sans Serif"/>
              </a:rPr>
              <a:t>sísmico</a:t>
            </a:r>
            <a:endParaRPr sz="650" dirty="0">
              <a:latin typeface="Microsoft Sans Serif"/>
              <a:cs typeface="Microsoft Sans Serif"/>
            </a:endParaRPr>
          </a:p>
          <a:p>
            <a:pPr marL="224154" lvl="1" indent="-68580">
              <a:spcBef>
                <a:spcPts val="670"/>
              </a:spcBef>
              <a:buChar char="–"/>
              <a:tabLst>
                <a:tab pos="224790" algn="l"/>
              </a:tabLst>
            </a:pPr>
            <a:r>
              <a:rPr sz="700" spc="5" dirty="0">
                <a:solidFill>
                  <a:srgbClr val="001F40"/>
                </a:solidFill>
                <a:latin typeface="Microsoft Sans Serif"/>
                <a:cs typeface="Microsoft Sans Serif"/>
              </a:rPr>
              <a:t>Respuesta</a:t>
            </a:r>
            <a:r>
              <a:rPr sz="700" spc="-15" dirty="0">
                <a:solidFill>
                  <a:srgbClr val="001F40"/>
                </a:solidFill>
                <a:latin typeface="Microsoft Sans Serif"/>
                <a:cs typeface="Microsoft Sans Serif"/>
              </a:rPr>
              <a:t> </a:t>
            </a:r>
            <a:r>
              <a:rPr sz="700" dirty="0">
                <a:solidFill>
                  <a:srgbClr val="001F40"/>
                </a:solidFill>
                <a:latin typeface="Microsoft Sans Serif"/>
                <a:cs typeface="Microsoft Sans Serif"/>
              </a:rPr>
              <a:t>a</a:t>
            </a:r>
            <a:r>
              <a:rPr sz="700" spc="-15" dirty="0">
                <a:solidFill>
                  <a:srgbClr val="001F40"/>
                </a:solidFill>
                <a:latin typeface="Microsoft Sans Serif"/>
                <a:cs typeface="Microsoft Sans Serif"/>
              </a:rPr>
              <a:t> </a:t>
            </a:r>
            <a:r>
              <a:rPr sz="700" spc="15" dirty="0">
                <a:solidFill>
                  <a:srgbClr val="001F40"/>
                </a:solidFill>
                <a:latin typeface="Microsoft Sans Serif"/>
                <a:cs typeface="Microsoft Sans Serif"/>
              </a:rPr>
              <a:t>explosiones,</a:t>
            </a:r>
            <a:r>
              <a:rPr sz="700" spc="-15" dirty="0">
                <a:solidFill>
                  <a:srgbClr val="001F40"/>
                </a:solidFill>
                <a:latin typeface="Microsoft Sans Serif"/>
                <a:cs typeface="Microsoft Sans Serif"/>
              </a:rPr>
              <a:t> </a:t>
            </a:r>
            <a:r>
              <a:rPr sz="700" spc="10" dirty="0">
                <a:solidFill>
                  <a:srgbClr val="001F40"/>
                </a:solidFill>
                <a:latin typeface="Microsoft Sans Serif"/>
                <a:cs typeface="Microsoft Sans Serif"/>
              </a:rPr>
              <a:t>ciclones</a:t>
            </a:r>
            <a:r>
              <a:rPr sz="700" spc="-15" dirty="0">
                <a:solidFill>
                  <a:srgbClr val="001F40"/>
                </a:solidFill>
                <a:latin typeface="Microsoft Sans Serif"/>
                <a:cs typeface="Microsoft Sans Serif"/>
              </a:rPr>
              <a:t> </a:t>
            </a:r>
            <a:r>
              <a:rPr sz="700" spc="5" dirty="0">
                <a:solidFill>
                  <a:srgbClr val="001F40"/>
                </a:solidFill>
                <a:latin typeface="Microsoft Sans Serif"/>
                <a:cs typeface="Microsoft Sans Serif"/>
              </a:rPr>
              <a:t>y</a:t>
            </a:r>
            <a:r>
              <a:rPr sz="700" spc="-15" dirty="0">
                <a:solidFill>
                  <a:srgbClr val="001F40"/>
                </a:solidFill>
                <a:latin typeface="Microsoft Sans Serif"/>
                <a:cs typeface="Microsoft Sans Serif"/>
              </a:rPr>
              <a:t> </a:t>
            </a:r>
            <a:r>
              <a:rPr sz="700" spc="20" dirty="0">
                <a:solidFill>
                  <a:srgbClr val="001F40"/>
                </a:solidFill>
                <a:latin typeface="Microsoft Sans Serif"/>
                <a:cs typeface="Microsoft Sans Serif"/>
              </a:rPr>
              <a:t>vientos</a:t>
            </a:r>
            <a:endParaRPr sz="700" dirty="0">
              <a:latin typeface="Microsoft Sans Serif"/>
              <a:cs typeface="Microsoft Sans Serif"/>
            </a:endParaRPr>
          </a:p>
          <a:p>
            <a:pPr>
              <a:lnSpc>
                <a:spcPct val="100000"/>
              </a:lnSpc>
            </a:pPr>
            <a:endParaRPr sz="900" dirty="0">
              <a:latin typeface="Microsoft Sans Serif"/>
              <a:cs typeface="Microsoft Sans Serif"/>
            </a:endParaRPr>
          </a:p>
          <a:p>
            <a:pPr marL="12700" marR="129539">
              <a:lnSpc>
                <a:spcPct val="147100"/>
              </a:lnSpc>
              <a:spcBef>
                <a:spcPts val="509"/>
              </a:spcBef>
            </a:pPr>
            <a:r>
              <a:rPr sz="850" b="1" spc="10" dirty="0">
                <a:solidFill>
                  <a:srgbClr val="001F40"/>
                </a:solidFill>
                <a:latin typeface="Arial"/>
                <a:cs typeface="Arial"/>
              </a:rPr>
              <a:t>Diseño</a:t>
            </a:r>
            <a:r>
              <a:rPr sz="850" b="1" spc="-15" dirty="0">
                <a:solidFill>
                  <a:srgbClr val="001F40"/>
                </a:solidFill>
                <a:latin typeface="Arial"/>
                <a:cs typeface="Arial"/>
              </a:rPr>
              <a:t> </a:t>
            </a:r>
            <a:r>
              <a:rPr sz="850" b="1" spc="-20" dirty="0">
                <a:solidFill>
                  <a:srgbClr val="001F40"/>
                </a:solidFill>
                <a:latin typeface="Arial"/>
                <a:cs typeface="Arial"/>
              </a:rPr>
              <a:t>HVAC</a:t>
            </a:r>
            <a:r>
              <a:rPr sz="850" b="1" spc="-15" dirty="0">
                <a:solidFill>
                  <a:srgbClr val="001F40"/>
                </a:solidFill>
                <a:latin typeface="Arial"/>
                <a:cs typeface="Arial"/>
              </a:rPr>
              <a:t> </a:t>
            </a:r>
            <a:r>
              <a:rPr sz="850" b="1" spc="40" dirty="0">
                <a:solidFill>
                  <a:srgbClr val="001F40"/>
                </a:solidFill>
                <a:latin typeface="Arial"/>
                <a:cs typeface="Arial"/>
              </a:rPr>
              <a:t>a</a:t>
            </a:r>
            <a:r>
              <a:rPr sz="850" b="1" spc="-15" dirty="0">
                <a:solidFill>
                  <a:srgbClr val="001F40"/>
                </a:solidFill>
                <a:latin typeface="Arial"/>
                <a:cs typeface="Arial"/>
              </a:rPr>
              <a:t> </a:t>
            </a:r>
            <a:r>
              <a:rPr sz="850" b="1" spc="35" dirty="0">
                <a:solidFill>
                  <a:srgbClr val="001F40"/>
                </a:solidFill>
                <a:latin typeface="Arial"/>
                <a:cs typeface="Arial"/>
              </a:rPr>
              <a:t>gran</a:t>
            </a:r>
            <a:r>
              <a:rPr sz="850" b="1" spc="-15" dirty="0">
                <a:solidFill>
                  <a:srgbClr val="001F40"/>
                </a:solidFill>
                <a:latin typeface="Arial"/>
                <a:cs typeface="Arial"/>
              </a:rPr>
              <a:t> </a:t>
            </a:r>
            <a:r>
              <a:rPr sz="850" b="1" spc="20" dirty="0">
                <a:solidFill>
                  <a:srgbClr val="001F40"/>
                </a:solidFill>
                <a:latin typeface="Arial"/>
                <a:cs typeface="Arial"/>
              </a:rPr>
              <a:t>altura:</a:t>
            </a:r>
            <a:r>
              <a:rPr sz="850" spc="20" dirty="0">
                <a:solidFill>
                  <a:srgbClr val="001F40"/>
                </a:solidFill>
                <a:latin typeface="Microsoft Sans Serif"/>
                <a:cs typeface="Microsoft Sans Serif"/>
              </a:rPr>
              <a:t>La</a:t>
            </a:r>
            <a:r>
              <a:rPr sz="850" dirty="0">
                <a:solidFill>
                  <a:srgbClr val="001F40"/>
                </a:solidFill>
                <a:latin typeface="Microsoft Sans Serif"/>
                <a:cs typeface="Microsoft Sans Serif"/>
              </a:rPr>
              <a:t> </a:t>
            </a:r>
            <a:r>
              <a:rPr sz="850" spc="15" dirty="0">
                <a:solidFill>
                  <a:srgbClr val="001F40"/>
                </a:solidFill>
                <a:latin typeface="Microsoft Sans Serif"/>
                <a:cs typeface="Microsoft Sans Serif"/>
              </a:rPr>
              <a:t>eficiencia</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del</a:t>
            </a:r>
            <a:r>
              <a:rPr sz="850" dirty="0">
                <a:solidFill>
                  <a:srgbClr val="001F40"/>
                </a:solidFill>
                <a:latin typeface="Microsoft Sans Serif"/>
                <a:cs typeface="Microsoft Sans Serif"/>
              </a:rPr>
              <a:t> </a:t>
            </a:r>
            <a:r>
              <a:rPr sz="850" spc="20" dirty="0">
                <a:solidFill>
                  <a:srgbClr val="001F40"/>
                </a:solidFill>
                <a:latin typeface="Microsoft Sans Serif"/>
                <a:cs typeface="Microsoft Sans Serif"/>
              </a:rPr>
              <a:t>sistema</a:t>
            </a:r>
            <a:r>
              <a:rPr sz="850" dirty="0">
                <a:solidFill>
                  <a:srgbClr val="001F40"/>
                </a:solidFill>
                <a:latin typeface="Microsoft Sans Serif"/>
                <a:cs typeface="Microsoft Sans Serif"/>
              </a:rPr>
              <a:t> </a:t>
            </a:r>
            <a:r>
              <a:rPr sz="850" spc="-40" dirty="0">
                <a:solidFill>
                  <a:srgbClr val="001F40"/>
                </a:solidFill>
                <a:latin typeface="Microsoft Sans Serif"/>
                <a:cs typeface="Microsoft Sans Serif"/>
              </a:rPr>
              <a:t>HVAC</a:t>
            </a:r>
            <a:r>
              <a:rPr sz="850" dirty="0">
                <a:solidFill>
                  <a:srgbClr val="001F40"/>
                </a:solidFill>
                <a:latin typeface="Microsoft Sans Serif"/>
                <a:cs typeface="Microsoft Sans Serif"/>
              </a:rPr>
              <a:t> </a:t>
            </a:r>
            <a:r>
              <a:rPr sz="850" spc="-10" dirty="0">
                <a:solidFill>
                  <a:srgbClr val="001F40"/>
                </a:solidFill>
                <a:latin typeface="Microsoft Sans Serif"/>
                <a:cs typeface="Microsoft Sans Serif"/>
              </a:rPr>
              <a:t>se</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reduce</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con</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la</a:t>
            </a:r>
            <a:r>
              <a:rPr sz="850" dirty="0">
                <a:solidFill>
                  <a:srgbClr val="001F40"/>
                </a:solidFill>
                <a:latin typeface="Microsoft Sans Serif"/>
                <a:cs typeface="Microsoft Sans Serif"/>
              </a:rPr>
              <a:t> </a:t>
            </a:r>
            <a:r>
              <a:rPr sz="850" spc="35" dirty="0" err="1">
                <a:solidFill>
                  <a:srgbClr val="001F40"/>
                </a:solidFill>
                <a:latin typeface="Microsoft Sans Serif"/>
                <a:cs typeface="Microsoft Sans Serif"/>
              </a:rPr>
              <a:t>altitud</a:t>
            </a:r>
            <a:r>
              <a:rPr sz="850" spc="35" dirty="0" smtClean="0">
                <a:solidFill>
                  <a:srgbClr val="001F40"/>
                </a:solidFill>
                <a:latin typeface="Microsoft Sans Serif"/>
                <a:cs typeface="Microsoft Sans Serif"/>
              </a:rPr>
              <a:t>.</a:t>
            </a:r>
            <a:r>
              <a:rPr lang="es-ES" sz="850" spc="35" dirty="0" smtClean="0">
                <a:solidFill>
                  <a:srgbClr val="001F40"/>
                </a:solidFill>
                <a:latin typeface="Microsoft Sans Serif"/>
                <a:cs typeface="Microsoft Sans Serif"/>
              </a:rPr>
              <a:t> </a:t>
            </a:r>
            <a:r>
              <a:rPr sz="850" spc="-35" dirty="0" smtClean="0">
                <a:solidFill>
                  <a:srgbClr val="001F40"/>
                </a:solidFill>
                <a:latin typeface="Microsoft Sans Serif"/>
                <a:cs typeface="Microsoft Sans Serif"/>
              </a:rPr>
              <a:t>El </a:t>
            </a:r>
            <a:r>
              <a:rPr sz="850" spc="35" dirty="0">
                <a:solidFill>
                  <a:srgbClr val="001F40"/>
                </a:solidFill>
                <a:latin typeface="Microsoft Sans Serif"/>
                <a:cs typeface="Microsoft Sans Serif"/>
              </a:rPr>
              <a:t>dimensionamiento </a:t>
            </a:r>
            <a:r>
              <a:rPr sz="850" spc="50" dirty="0">
                <a:solidFill>
                  <a:srgbClr val="001F40"/>
                </a:solidFill>
                <a:latin typeface="Microsoft Sans Serif"/>
                <a:cs typeface="Microsoft Sans Serif"/>
              </a:rPr>
              <a:t>óptimo </a:t>
            </a:r>
            <a:r>
              <a:rPr sz="850" spc="35" dirty="0">
                <a:solidFill>
                  <a:srgbClr val="001F40"/>
                </a:solidFill>
                <a:latin typeface="Microsoft Sans Serif"/>
                <a:cs typeface="Microsoft Sans Serif"/>
              </a:rPr>
              <a:t>requiere </a:t>
            </a:r>
            <a:r>
              <a:rPr sz="850" spc="25" dirty="0">
                <a:solidFill>
                  <a:srgbClr val="001F40"/>
                </a:solidFill>
                <a:latin typeface="Microsoft Sans Serif"/>
                <a:cs typeface="Microsoft Sans Serif"/>
              </a:rPr>
              <a:t>considerar </a:t>
            </a:r>
            <a:r>
              <a:rPr sz="850" spc="10" dirty="0">
                <a:solidFill>
                  <a:srgbClr val="001F40"/>
                </a:solidFill>
                <a:latin typeface="Microsoft Sans Serif"/>
                <a:cs typeface="Microsoft Sans Serif"/>
              </a:rPr>
              <a:t>la </a:t>
            </a:r>
            <a:r>
              <a:rPr sz="850" spc="20" dirty="0">
                <a:solidFill>
                  <a:srgbClr val="001F40"/>
                </a:solidFill>
                <a:latin typeface="Microsoft Sans Serif"/>
                <a:cs typeface="Microsoft Sans Serif"/>
              </a:rPr>
              <a:t>carga </a:t>
            </a:r>
            <a:r>
              <a:rPr sz="850" spc="25" dirty="0">
                <a:solidFill>
                  <a:srgbClr val="001F40"/>
                </a:solidFill>
                <a:latin typeface="Microsoft Sans Serif"/>
                <a:cs typeface="Microsoft Sans Serif"/>
              </a:rPr>
              <a:t>de </a:t>
            </a:r>
            <a:r>
              <a:rPr sz="850" spc="20" dirty="0">
                <a:solidFill>
                  <a:srgbClr val="001F40"/>
                </a:solidFill>
                <a:latin typeface="Microsoft Sans Serif"/>
                <a:cs typeface="Microsoft Sans Serif"/>
              </a:rPr>
              <a:t>calor </a:t>
            </a:r>
            <a:r>
              <a:rPr sz="850" spc="25" dirty="0">
                <a:solidFill>
                  <a:srgbClr val="001F40"/>
                </a:solidFill>
                <a:latin typeface="Microsoft Sans Serif"/>
                <a:cs typeface="Microsoft Sans Serif"/>
              </a:rPr>
              <a:t>del </a:t>
            </a:r>
            <a:r>
              <a:rPr sz="850" spc="30" dirty="0">
                <a:solidFill>
                  <a:srgbClr val="001F40"/>
                </a:solidFill>
                <a:latin typeface="Microsoft Sans Serif"/>
                <a:cs typeface="Microsoft Sans Serif"/>
              </a:rPr>
              <a:t>equipo, </a:t>
            </a:r>
            <a:r>
              <a:rPr sz="850" spc="10" dirty="0" smtClean="0">
                <a:solidFill>
                  <a:srgbClr val="001F40"/>
                </a:solidFill>
                <a:latin typeface="Microsoft Sans Serif"/>
                <a:cs typeface="Microsoft Sans Serif"/>
              </a:rPr>
              <a:t>la</a:t>
            </a:r>
            <a:r>
              <a:rPr lang="es-ES" sz="850" spc="10" dirty="0" smtClean="0">
                <a:solidFill>
                  <a:srgbClr val="001F40"/>
                </a:solidFill>
                <a:latin typeface="Microsoft Sans Serif"/>
                <a:cs typeface="Microsoft Sans Serif"/>
              </a:rPr>
              <a:t> </a:t>
            </a:r>
            <a:r>
              <a:rPr sz="850" spc="40" dirty="0" err="1" smtClean="0">
                <a:solidFill>
                  <a:srgbClr val="001F40"/>
                </a:solidFill>
                <a:latin typeface="Microsoft Sans Serif"/>
                <a:cs typeface="Microsoft Sans Serif"/>
              </a:rPr>
              <a:t>temperatura</a:t>
            </a:r>
            <a:r>
              <a:rPr sz="850" spc="-5" dirty="0" smtClean="0">
                <a:solidFill>
                  <a:srgbClr val="001F40"/>
                </a:solidFill>
                <a:latin typeface="Microsoft Sans Serif"/>
                <a:cs typeface="Microsoft Sans Serif"/>
              </a:rPr>
              <a:t> </a:t>
            </a:r>
            <a:r>
              <a:rPr sz="850" spc="35" dirty="0">
                <a:solidFill>
                  <a:srgbClr val="001F40"/>
                </a:solidFill>
                <a:latin typeface="Microsoft Sans Serif"/>
                <a:cs typeface="Microsoft Sans Serif"/>
              </a:rPr>
              <a:t>ambiente</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más</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baja</a:t>
            </a:r>
            <a:r>
              <a:rPr sz="850" spc="-5" dirty="0">
                <a:solidFill>
                  <a:srgbClr val="001F40"/>
                </a:solidFill>
                <a:latin typeface="Microsoft Sans Serif"/>
                <a:cs typeface="Microsoft Sans Serif"/>
              </a:rPr>
              <a:t> </a:t>
            </a:r>
            <a:r>
              <a:rPr sz="850" spc="5" dirty="0">
                <a:solidFill>
                  <a:srgbClr val="001F40"/>
                </a:solidFill>
                <a:latin typeface="Microsoft Sans Serif"/>
                <a:cs typeface="Microsoft Sans Serif"/>
              </a:rPr>
              <a:t>y</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la</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radiación</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solar.</a:t>
            </a:r>
            <a:endParaRPr sz="850" dirty="0">
              <a:latin typeface="Microsoft Sans Serif"/>
              <a:cs typeface="Microsoft Sans Serif"/>
            </a:endParaRPr>
          </a:p>
          <a:p>
            <a:pPr marL="12700" marR="5080">
              <a:lnSpc>
                <a:spcPts val="1500"/>
              </a:lnSpc>
              <a:spcBef>
                <a:spcPts val="130"/>
              </a:spcBef>
            </a:pPr>
            <a:r>
              <a:rPr sz="650" spc="15" dirty="0">
                <a:solidFill>
                  <a:srgbClr val="001F40"/>
                </a:solidFill>
                <a:latin typeface="Microsoft Sans Serif"/>
                <a:cs typeface="Microsoft Sans Serif"/>
              </a:rPr>
              <a:t>Teniendo</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en</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cuenta</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las</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condiciones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del</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lugar,</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se</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puede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garantizar</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refrigeración</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mediante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ventilación</a:t>
            </a:r>
            <a:r>
              <a:rPr sz="650" spc="5" dirty="0">
                <a:solidFill>
                  <a:srgbClr val="001F40"/>
                </a:solidFill>
                <a:latin typeface="Microsoft Sans Serif"/>
                <a:cs typeface="Microsoft Sans Serif"/>
              </a:rPr>
              <a:t> </a:t>
            </a:r>
            <a:r>
              <a:rPr sz="650" spc="15" dirty="0" err="1">
                <a:solidFill>
                  <a:srgbClr val="001F40"/>
                </a:solidFill>
                <a:latin typeface="Microsoft Sans Serif"/>
                <a:cs typeface="Microsoft Sans Serif"/>
              </a:rPr>
              <a:t>forzada</a:t>
            </a:r>
            <a:r>
              <a:rPr sz="650" spc="15" dirty="0" smtClean="0">
                <a:solidFill>
                  <a:srgbClr val="001F40"/>
                </a:solidFill>
                <a:latin typeface="Microsoft Sans Serif"/>
                <a:cs typeface="Microsoft Sans Serif"/>
              </a:rPr>
              <a:t>.</a:t>
            </a:r>
            <a:r>
              <a:rPr lang="es-ES" sz="650" spc="15" dirty="0" smtClean="0">
                <a:solidFill>
                  <a:srgbClr val="001F40"/>
                </a:solidFill>
                <a:latin typeface="Microsoft Sans Serif"/>
                <a:cs typeface="Microsoft Sans Serif"/>
              </a:rPr>
              <a:t> </a:t>
            </a:r>
            <a:r>
              <a:rPr sz="650" spc="-10" dirty="0" smtClean="0">
                <a:solidFill>
                  <a:srgbClr val="001F40"/>
                </a:solidFill>
                <a:latin typeface="Microsoft Sans Serif"/>
                <a:cs typeface="Microsoft Sans Serif"/>
              </a:rPr>
              <a:t>La </a:t>
            </a:r>
            <a:r>
              <a:rPr sz="650" spc="10" dirty="0">
                <a:solidFill>
                  <a:srgbClr val="001F40"/>
                </a:solidFill>
                <a:latin typeface="Microsoft Sans Serif"/>
                <a:cs typeface="Microsoft Sans Serif"/>
              </a:rPr>
              <a:t>tasa </a:t>
            </a:r>
            <a:r>
              <a:rPr sz="650" spc="20" dirty="0">
                <a:solidFill>
                  <a:srgbClr val="001F40"/>
                </a:solidFill>
                <a:latin typeface="Microsoft Sans Serif"/>
                <a:cs typeface="Microsoft Sans Serif"/>
              </a:rPr>
              <a:t>de </a:t>
            </a:r>
            <a:r>
              <a:rPr sz="650" spc="25" dirty="0">
                <a:solidFill>
                  <a:srgbClr val="001F40"/>
                </a:solidFill>
                <a:latin typeface="Microsoft Sans Serif"/>
                <a:cs typeface="Microsoft Sans Serif"/>
              </a:rPr>
              <a:t>intercambio </a:t>
            </a:r>
            <a:r>
              <a:rPr sz="650" spc="20" dirty="0">
                <a:solidFill>
                  <a:srgbClr val="001F40"/>
                </a:solidFill>
                <a:latin typeface="Microsoft Sans Serif"/>
                <a:cs typeface="Microsoft Sans Serif"/>
              </a:rPr>
              <a:t>de </a:t>
            </a:r>
            <a:r>
              <a:rPr sz="650" spc="15" dirty="0">
                <a:solidFill>
                  <a:srgbClr val="001F40"/>
                </a:solidFill>
                <a:latin typeface="Microsoft Sans Serif"/>
                <a:cs typeface="Microsoft Sans Serif"/>
              </a:rPr>
              <a:t>aire </a:t>
            </a:r>
            <a:r>
              <a:rPr sz="650" spc="10" dirty="0">
                <a:solidFill>
                  <a:srgbClr val="001F40"/>
                </a:solidFill>
                <a:latin typeface="Microsoft Sans Serif"/>
                <a:cs typeface="Microsoft Sans Serif"/>
              </a:rPr>
              <a:t>está </a:t>
            </a:r>
            <a:r>
              <a:rPr sz="650" spc="15" dirty="0">
                <a:solidFill>
                  <a:srgbClr val="001F40"/>
                </a:solidFill>
                <a:latin typeface="Microsoft Sans Serif"/>
                <a:cs typeface="Microsoft Sans Serif"/>
              </a:rPr>
              <a:t>diseñada </a:t>
            </a:r>
            <a:r>
              <a:rPr sz="650" spc="20" dirty="0">
                <a:solidFill>
                  <a:srgbClr val="001F40"/>
                </a:solidFill>
                <a:latin typeface="Microsoft Sans Serif"/>
                <a:cs typeface="Microsoft Sans Serif"/>
              </a:rPr>
              <a:t>para </a:t>
            </a:r>
            <a:r>
              <a:rPr sz="650" spc="30" dirty="0">
                <a:solidFill>
                  <a:srgbClr val="001F40"/>
                </a:solidFill>
                <a:latin typeface="Microsoft Sans Serif"/>
                <a:cs typeface="Microsoft Sans Serif"/>
              </a:rPr>
              <a:t>mantener </a:t>
            </a:r>
            <a:r>
              <a:rPr sz="650" spc="10" dirty="0">
                <a:solidFill>
                  <a:srgbClr val="001F40"/>
                </a:solidFill>
                <a:latin typeface="Microsoft Sans Serif"/>
                <a:cs typeface="Microsoft Sans Serif"/>
              </a:rPr>
              <a:t>la </a:t>
            </a:r>
            <a:r>
              <a:rPr sz="650" spc="30" dirty="0">
                <a:solidFill>
                  <a:srgbClr val="001F40"/>
                </a:solidFill>
                <a:latin typeface="Microsoft Sans Serif"/>
                <a:cs typeface="Microsoft Sans Serif"/>
              </a:rPr>
              <a:t>temperatura </a:t>
            </a:r>
            <a:r>
              <a:rPr sz="650" spc="20" dirty="0">
                <a:solidFill>
                  <a:srgbClr val="001F40"/>
                </a:solidFill>
                <a:latin typeface="Microsoft Sans Serif"/>
                <a:cs typeface="Microsoft Sans Serif"/>
              </a:rPr>
              <a:t>de </a:t>
            </a:r>
            <a:r>
              <a:rPr sz="650" spc="10" dirty="0">
                <a:solidFill>
                  <a:srgbClr val="001F40"/>
                </a:solidFill>
                <a:latin typeface="Microsoft Sans Serif"/>
                <a:cs typeface="Microsoft Sans Serif"/>
              </a:rPr>
              <a:t>la </a:t>
            </a:r>
            <a:r>
              <a:rPr sz="650" dirty="0">
                <a:solidFill>
                  <a:srgbClr val="001F40"/>
                </a:solidFill>
                <a:latin typeface="Microsoft Sans Serif"/>
                <a:cs typeface="Microsoft Sans Serif"/>
              </a:rPr>
              <a:t>sala </a:t>
            </a:r>
            <a:r>
              <a:rPr sz="650" spc="10" dirty="0">
                <a:solidFill>
                  <a:srgbClr val="001F40"/>
                </a:solidFill>
                <a:latin typeface="Microsoft Sans Serif"/>
                <a:cs typeface="Microsoft Sans Serif"/>
              </a:rPr>
              <a:t>eléctrica </a:t>
            </a:r>
            <a:r>
              <a:rPr sz="650" spc="30" dirty="0">
                <a:solidFill>
                  <a:srgbClr val="001F40"/>
                </a:solidFill>
                <a:latin typeface="Microsoft Sans Serif"/>
                <a:cs typeface="Microsoft Sans Serif"/>
              </a:rPr>
              <a:t>interior </a:t>
            </a:r>
            <a:r>
              <a:rPr sz="650" spc="35" dirty="0" err="1" smtClean="0">
                <a:solidFill>
                  <a:srgbClr val="001F40"/>
                </a:solidFill>
                <a:latin typeface="Microsoft Sans Serif"/>
                <a:cs typeface="Microsoft Sans Serif"/>
              </a:rPr>
              <a:t>dentro</a:t>
            </a:r>
            <a:r>
              <a:rPr lang="es-ES" sz="650" spc="35" dirty="0" smtClean="0">
                <a:solidFill>
                  <a:srgbClr val="001F40"/>
                </a:solidFill>
                <a:latin typeface="Microsoft Sans Serif"/>
                <a:cs typeface="Microsoft Sans Serif"/>
              </a:rPr>
              <a:t> </a:t>
            </a:r>
            <a:r>
              <a:rPr sz="650" spc="20" dirty="0" smtClean="0">
                <a:solidFill>
                  <a:srgbClr val="001F40"/>
                </a:solidFill>
                <a:latin typeface="Microsoft Sans Serif"/>
                <a:cs typeface="Microsoft Sans Serif"/>
              </a:rPr>
              <a:t>de</a:t>
            </a:r>
            <a:r>
              <a:rPr sz="650" spc="-10" dirty="0" smtClean="0">
                <a:solidFill>
                  <a:srgbClr val="001F40"/>
                </a:solidFill>
                <a:latin typeface="Microsoft Sans Serif"/>
                <a:cs typeface="Microsoft Sans Serif"/>
              </a:rPr>
              <a:t> </a:t>
            </a:r>
            <a:r>
              <a:rPr sz="650" spc="40" dirty="0">
                <a:solidFill>
                  <a:srgbClr val="001F40"/>
                </a:solidFill>
                <a:latin typeface="Microsoft Sans Serif"/>
                <a:cs typeface="Microsoft Sans Serif"/>
              </a:rPr>
              <a:t>un</a:t>
            </a:r>
            <a:r>
              <a:rPr sz="650" spc="-5" dirty="0">
                <a:solidFill>
                  <a:srgbClr val="001F40"/>
                </a:solidFill>
                <a:latin typeface="Microsoft Sans Serif"/>
                <a:cs typeface="Microsoft Sans Serif"/>
              </a:rPr>
              <a:t> </a:t>
            </a:r>
            <a:r>
              <a:rPr sz="650" spc="30" dirty="0">
                <a:solidFill>
                  <a:srgbClr val="001F40"/>
                </a:solidFill>
                <a:latin typeface="Microsoft Sans Serif"/>
                <a:cs typeface="Microsoft Sans Serif"/>
              </a:rPr>
              <a:t>máximo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25</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grados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centígrados</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spc="-5" dirty="0">
                <a:solidFill>
                  <a:srgbClr val="001F40"/>
                </a:solidFill>
                <a:latin typeface="Microsoft Sans Serif"/>
                <a:cs typeface="Microsoft Sans Serif"/>
              </a:rPr>
              <a:t> </a:t>
            </a:r>
            <a:r>
              <a:rPr sz="650" spc="40" dirty="0">
                <a:solidFill>
                  <a:srgbClr val="001F40"/>
                </a:solidFill>
                <a:latin typeface="Microsoft Sans Serif"/>
                <a:cs typeface="Microsoft Sans Serif"/>
              </a:rPr>
              <a:t>un</a:t>
            </a:r>
            <a:r>
              <a:rPr sz="650" spc="-5" dirty="0">
                <a:solidFill>
                  <a:srgbClr val="001F40"/>
                </a:solidFill>
                <a:latin typeface="Microsoft Sans Serif"/>
                <a:cs typeface="Microsoft Sans Serif"/>
              </a:rPr>
              <a:t> </a:t>
            </a:r>
            <a:r>
              <a:rPr sz="650" spc="40" dirty="0">
                <a:solidFill>
                  <a:srgbClr val="001F40"/>
                </a:solidFill>
                <a:latin typeface="Microsoft Sans Serif"/>
                <a:cs typeface="Microsoft Sans Serif"/>
              </a:rPr>
              <a:t>mínimo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15</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grados</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centígrados.</a:t>
            </a:r>
            <a:endParaRPr sz="650" dirty="0">
              <a:latin typeface="Microsoft Sans Serif"/>
              <a:cs typeface="Microsoft Sans Serif"/>
            </a:endParaRPr>
          </a:p>
          <a:p>
            <a:pPr>
              <a:spcBef>
                <a:spcPts val="45"/>
              </a:spcBef>
            </a:pPr>
            <a:endParaRPr sz="1150" dirty="0">
              <a:latin typeface="Microsoft Sans Serif"/>
              <a:cs typeface="Microsoft Sans Serif"/>
            </a:endParaRPr>
          </a:p>
          <a:p>
            <a:pPr marL="12700" marR="64135">
              <a:lnSpc>
                <a:spcPct val="166700"/>
              </a:lnSpc>
            </a:pPr>
            <a:r>
              <a:rPr sz="750" spc="-20"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este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diseño</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recomendado,</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el </a:t>
            </a:r>
            <a:r>
              <a:rPr sz="750" spc="-5" dirty="0">
                <a:solidFill>
                  <a:srgbClr val="001F40"/>
                </a:solidFill>
                <a:latin typeface="Microsoft Sans Serif"/>
                <a:cs typeface="Microsoft Sans Serif"/>
              </a:rPr>
              <a:t>E-House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principal</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utiliza</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tecnología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20" dirty="0">
                <a:solidFill>
                  <a:srgbClr val="001F40"/>
                </a:solidFill>
                <a:latin typeface="Microsoft Sans Serif"/>
                <a:cs typeface="Microsoft Sans Serif"/>
              </a:rPr>
              <a:t>enclavamiento,</a:t>
            </a:r>
            <a:r>
              <a:rPr sz="750" spc="5" dirty="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mientras</a:t>
            </a:r>
            <a:r>
              <a:rPr lang="es-ES" sz="750" spc="30" dirty="0" smtClean="0">
                <a:solidFill>
                  <a:srgbClr val="001F40"/>
                </a:solidFill>
                <a:latin typeface="Microsoft Sans Serif"/>
                <a:cs typeface="Microsoft Sans Serif"/>
              </a:rPr>
              <a:t> </a:t>
            </a:r>
            <a:r>
              <a:rPr sz="750" spc="30" dirty="0" smtClean="0">
                <a:solidFill>
                  <a:srgbClr val="001F40"/>
                </a:solidFill>
                <a:latin typeface="Microsoft Sans Serif"/>
                <a:cs typeface="Microsoft Sans Serif"/>
              </a:rPr>
              <a:t>que </a:t>
            </a:r>
            <a:r>
              <a:rPr sz="750" spc="10" dirty="0">
                <a:solidFill>
                  <a:srgbClr val="001F40"/>
                </a:solidFill>
                <a:latin typeface="Microsoft Sans Serif"/>
                <a:cs typeface="Microsoft Sans Serif"/>
              </a:rPr>
              <a:t>los </a:t>
            </a:r>
            <a:r>
              <a:rPr sz="750" spc="-5" dirty="0">
                <a:solidFill>
                  <a:srgbClr val="001F40"/>
                </a:solidFill>
                <a:latin typeface="Microsoft Sans Serif"/>
                <a:cs typeface="Microsoft Sans Serif"/>
              </a:rPr>
              <a:t>E-House </a:t>
            </a:r>
            <a:r>
              <a:rPr sz="750" spc="25" dirty="0">
                <a:solidFill>
                  <a:srgbClr val="001F40"/>
                </a:solidFill>
                <a:latin typeface="Microsoft Sans Serif"/>
                <a:cs typeface="Microsoft Sans Serif"/>
              </a:rPr>
              <a:t>para </a:t>
            </a:r>
            <a:r>
              <a:rPr sz="750" spc="10" dirty="0">
                <a:solidFill>
                  <a:srgbClr val="001F40"/>
                </a:solidFill>
                <a:latin typeface="Microsoft Sans Serif"/>
                <a:cs typeface="Microsoft Sans Serif"/>
              </a:rPr>
              <a:t>los </a:t>
            </a:r>
            <a:r>
              <a:rPr sz="750" spc="20" dirty="0">
                <a:solidFill>
                  <a:srgbClr val="001F40"/>
                </a:solidFill>
                <a:latin typeface="Microsoft Sans Serif"/>
                <a:cs typeface="Microsoft Sans Serif"/>
              </a:rPr>
              <a:t>cuadros </a:t>
            </a:r>
            <a:r>
              <a:rPr sz="750" spc="25" dirty="0">
                <a:solidFill>
                  <a:srgbClr val="001F40"/>
                </a:solidFill>
                <a:latin typeface="Microsoft Sans Serif"/>
                <a:cs typeface="Microsoft Sans Serif"/>
              </a:rPr>
              <a:t>de </a:t>
            </a:r>
            <a:r>
              <a:rPr sz="750" spc="30" dirty="0">
                <a:solidFill>
                  <a:srgbClr val="001F40"/>
                </a:solidFill>
                <a:latin typeface="Microsoft Sans Serif"/>
                <a:cs typeface="Microsoft Sans Serif"/>
              </a:rPr>
              <a:t>distribución </a:t>
            </a:r>
            <a:r>
              <a:rPr sz="750" spc="15" dirty="0">
                <a:solidFill>
                  <a:srgbClr val="001F40"/>
                </a:solidFill>
                <a:latin typeface="Microsoft Sans Serif"/>
                <a:cs typeface="Microsoft Sans Serif"/>
              </a:rPr>
              <a:t>secundarios </a:t>
            </a:r>
            <a:r>
              <a:rPr sz="750" spc="20" dirty="0">
                <a:solidFill>
                  <a:srgbClr val="001F40"/>
                </a:solidFill>
                <a:latin typeface="Microsoft Sans Serif"/>
                <a:cs typeface="Microsoft Sans Serif"/>
              </a:rPr>
              <a:t>están </a:t>
            </a:r>
            <a:r>
              <a:rPr sz="750" spc="15" dirty="0">
                <a:solidFill>
                  <a:srgbClr val="001F40"/>
                </a:solidFill>
                <a:latin typeface="Microsoft Sans Serif"/>
                <a:cs typeface="Microsoft Sans Serif"/>
              </a:rPr>
              <a:t>hechos </a:t>
            </a:r>
            <a:r>
              <a:rPr sz="750" spc="25" dirty="0">
                <a:solidFill>
                  <a:srgbClr val="001F40"/>
                </a:solidFill>
                <a:latin typeface="Microsoft Sans Serif"/>
                <a:cs typeface="Microsoft Sans Serif"/>
              </a:rPr>
              <a:t>de </a:t>
            </a:r>
            <a:r>
              <a:rPr sz="750" spc="30" dirty="0" err="1">
                <a:solidFill>
                  <a:srgbClr val="001F40"/>
                </a:solidFill>
                <a:latin typeface="Microsoft Sans Serif"/>
                <a:cs typeface="Microsoft Sans Serif"/>
              </a:rPr>
              <a:t>una</a:t>
            </a:r>
            <a:r>
              <a:rPr sz="750" spc="30" dirty="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solución</a:t>
            </a:r>
            <a:r>
              <a:rPr lang="es-ES" sz="750" spc="20" dirty="0" smtClean="0">
                <a:solidFill>
                  <a:srgbClr val="001F40"/>
                </a:solidFill>
                <a:latin typeface="Microsoft Sans Serif"/>
                <a:cs typeface="Microsoft Sans Serif"/>
              </a:rPr>
              <a:t> </a:t>
            </a:r>
            <a:r>
              <a:rPr sz="750" spc="40" dirty="0" smtClean="0">
                <a:solidFill>
                  <a:srgbClr val="001F40"/>
                </a:solidFill>
                <a:latin typeface="Microsoft Sans Serif"/>
                <a:cs typeface="Microsoft Sans Serif"/>
              </a:rPr>
              <a:t>modular </a:t>
            </a:r>
            <a:r>
              <a:rPr sz="750" spc="20" dirty="0">
                <a:solidFill>
                  <a:srgbClr val="001F40"/>
                </a:solidFill>
                <a:latin typeface="Microsoft Sans Serif"/>
                <a:cs typeface="Microsoft Sans Serif"/>
              </a:rPr>
              <a:t>prediseñada </a:t>
            </a:r>
            <a:r>
              <a:rPr sz="750" spc="30" dirty="0">
                <a:solidFill>
                  <a:srgbClr val="001F40"/>
                </a:solidFill>
                <a:latin typeface="Microsoft Sans Serif"/>
                <a:cs typeface="Microsoft Sans Serif"/>
              </a:rPr>
              <a:t>que </a:t>
            </a:r>
            <a:r>
              <a:rPr sz="750" spc="20" dirty="0">
                <a:solidFill>
                  <a:srgbClr val="001F40"/>
                </a:solidFill>
                <a:latin typeface="Microsoft Sans Serif"/>
                <a:cs typeface="Microsoft Sans Serif"/>
              </a:rPr>
              <a:t>utiliza </a:t>
            </a:r>
            <a:r>
              <a:rPr sz="750" spc="25" dirty="0">
                <a:solidFill>
                  <a:srgbClr val="001F40"/>
                </a:solidFill>
                <a:latin typeface="Microsoft Sans Serif"/>
                <a:cs typeface="Microsoft Sans Serif"/>
              </a:rPr>
              <a:t>contenedores </a:t>
            </a:r>
            <a:r>
              <a:rPr sz="750" spc="-15" dirty="0">
                <a:solidFill>
                  <a:srgbClr val="001F40"/>
                </a:solidFill>
                <a:latin typeface="Microsoft Sans Serif"/>
                <a:cs typeface="Microsoft Sans Serif"/>
              </a:rPr>
              <a:t>ISO. </a:t>
            </a:r>
            <a:r>
              <a:rPr sz="750" spc="-5" dirty="0">
                <a:solidFill>
                  <a:srgbClr val="001F40"/>
                </a:solidFill>
                <a:latin typeface="Microsoft Sans Serif"/>
                <a:cs typeface="Microsoft Sans Serif"/>
              </a:rPr>
              <a:t>Estos </a:t>
            </a:r>
            <a:r>
              <a:rPr sz="750" spc="30" dirty="0">
                <a:solidFill>
                  <a:srgbClr val="001F40"/>
                </a:solidFill>
                <a:latin typeface="Microsoft Sans Serif"/>
                <a:cs typeface="Microsoft Sans Serif"/>
              </a:rPr>
              <a:t>tienen </a:t>
            </a:r>
            <a:r>
              <a:rPr sz="750" dirty="0">
                <a:solidFill>
                  <a:srgbClr val="001F40"/>
                </a:solidFill>
                <a:latin typeface="Microsoft Sans Serif"/>
                <a:cs typeface="Microsoft Sans Serif"/>
              </a:rPr>
              <a:t>las </a:t>
            </a:r>
            <a:r>
              <a:rPr sz="750" spc="15" dirty="0">
                <a:solidFill>
                  <a:srgbClr val="001F40"/>
                </a:solidFill>
                <a:latin typeface="Microsoft Sans Serif"/>
                <a:cs typeface="Microsoft Sans Serif"/>
              </a:rPr>
              <a:t>ventajas </a:t>
            </a:r>
            <a:r>
              <a:rPr sz="750" spc="25" dirty="0">
                <a:solidFill>
                  <a:srgbClr val="001F40"/>
                </a:solidFill>
                <a:latin typeface="Microsoft Sans Serif"/>
                <a:cs typeface="Microsoft Sans Serif"/>
              </a:rPr>
              <a:t>de bajo </a:t>
            </a:r>
            <a:r>
              <a:rPr sz="750" spc="15" dirty="0" err="1">
                <a:solidFill>
                  <a:srgbClr val="001F40"/>
                </a:solidFill>
                <a:latin typeface="Microsoft Sans Serif"/>
                <a:cs typeface="Microsoft Sans Serif"/>
              </a:rPr>
              <a:t>costo</a:t>
            </a:r>
            <a:r>
              <a:rPr sz="750" spc="15" dirty="0" smtClean="0">
                <a:solidFill>
                  <a:srgbClr val="001F40"/>
                </a:solidFill>
                <a:latin typeface="Microsoft Sans Serif"/>
                <a:cs typeface="Microsoft Sans Serif"/>
              </a:rPr>
              <a:t>,</a:t>
            </a:r>
            <a:r>
              <a:rPr lang="es-ES" sz="750" spc="15"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construcción</a:t>
            </a:r>
            <a:r>
              <a:rPr sz="750" spc="-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rápida</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fácil</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transporte.</a:t>
            </a:r>
            <a:endParaRPr sz="750" dirty="0">
              <a:latin typeface="Microsoft Sans Serif"/>
              <a:cs typeface="Microsoft Sans Serif"/>
            </a:endParaRPr>
          </a:p>
          <a:p>
            <a:pPr marL="12700" marR="243204">
              <a:lnSpc>
                <a:spcPts val="1500"/>
              </a:lnSpc>
              <a:spcBef>
                <a:spcPts val="90"/>
              </a:spcBef>
            </a:pPr>
            <a:r>
              <a:rPr sz="700" spc="-30" dirty="0">
                <a:solidFill>
                  <a:srgbClr val="001F40"/>
                </a:solidFill>
                <a:latin typeface="Microsoft Sans Serif"/>
                <a:cs typeface="Microsoft Sans Serif"/>
              </a:rPr>
              <a:t>El</a:t>
            </a:r>
            <a:r>
              <a:rPr sz="700" dirty="0">
                <a:solidFill>
                  <a:srgbClr val="001F40"/>
                </a:solidFill>
                <a:latin typeface="Microsoft Sans Serif"/>
                <a:cs typeface="Microsoft Sans Serif"/>
              </a:rPr>
              <a:t> </a:t>
            </a:r>
            <a:r>
              <a:rPr sz="700" spc="15" dirty="0">
                <a:solidFill>
                  <a:srgbClr val="001F40"/>
                </a:solidFill>
                <a:latin typeface="Microsoft Sans Serif"/>
                <a:cs typeface="Microsoft Sans Serif"/>
              </a:rPr>
              <a:t>sistema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refrigeración</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está</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diseñado</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una</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redundancia</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N+1. </a:t>
            </a:r>
            <a:r>
              <a:rPr sz="700" spc="-40" dirty="0">
                <a:solidFill>
                  <a:srgbClr val="001F40"/>
                </a:solidFill>
                <a:latin typeface="Microsoft Sans Serif"/>
                <a:cs typeface="Microsoft Sans Serif"/>
              </a:rPr>
              <a:t>Se</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proporciona</a:t>
            </a:r>
            <a:r>
              <a:rPr sz="700" dirty="0">
                <a:solidFill>
                  <a:srgbClr val="001F40"/>
                </a:solidFill>
                <a:latin typeface="Microsoft Sans Serif"/>
                <a:cs typeface="Microsoft Sans Serif"/>
              </a:rPr>
              <a:t> </a:t>
            </a:r>
            <a:r>
              <a:rPr sz="700" spc="40" dirty="0">
                <a:solidFill>
                  <a:srgbClr val="001F40"/>
                </a:solidFill>
                <a:latin typeface="Microsoft Sans Serif"/>
                <a:cs typeface="Microsoft Sans Serif"/>
              </a:rPr>
              <a:t>un</a:t>
            </a:r>
            <a:r>
              <a:rPr sz="700" spc="5" dirty="0">
                <a:solidFill>
                  <a:srgbClr val="001F40"/>
                </a:solidFill>
                <a:latin typeface="Microsoft Sans Serif"/>
                <a:cs typeface="Microsoft Sans Serif"/>
              </a:rPr>
              <a:t> </a:t>
            </a:r>
            <a:r>
              <a:rPr sz="700" spc="15" dirty="0" err="1">
                <a:solidFill>
                  <a:srgbClr val="001F40"/>
                </a:solidFill>
                <a:latin typeface="Microsoft Sans Serif"/>
                <a:cs typeface="Microsoft Sans Serif"/>
              </a:rPr>
              <a:t>sistema</a:t>
            </a:r>
            <a:r>
              <a:rPr sz="700" dirty="0">
                <a:solidFill>
                  <a:srgbClr val="001F40"/>
                </a:solidFill>
                <a:latin typeface="Microsoft Sans Serif"/>
                <a:cs typeface="Microsoft Sans Serif"/>
              </a:rPr>
              <a:t> </a:t>
            </a:r>
            <a:r>
              <a:rPr sz="700" spc="20" dirty="0" smtClean="0">
                <a:solidFill>
                  <a:srgbClr val="001F40"/>
                </a:solidFill>
                <a:latin typeface="Microsoft Sans Serif"/>
                <a:cs typeface="Microsoft Sans Serif"/>
              </a:rPr>
              <a:t>de</a:t>
            </a:r>
            <a:r>
              <a:rPr lang="es-ES" sz="700" spc="2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presurización</a:t>
            </a:r>
            <a:r>
              <a:rPr sz="700" spc="-10" dirty="0" smtClean="0">
                <a:solidFill>
                  <a:srgbClr val="001F40"/>
                </a:solidFill>
                <a:latin typeface="Microsoft Sans Serif"/>
                <a:cs typeface="Microsoft Sans Serif"/>
              </a:rPr>
              <a:t> </a:t>
            </a:r>
            <a:r>
              <a:rPr sz="700" spc="25" dirty="0">
                <a:solidFill>
                  <a:srgbClr val="001F40"/>
                </a:solidFill>
                <a:latin typeface="Microsoft Sans Serif"/>
                <a:cs typeface="Microsoft Sans Serif"/>
              </a:rPr>
              <a:t>para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evitar</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la</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entrada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polvo.</a:t>
            </a:r>
            <a:endParaRPr sz="700" dirty="0">
              <a:latin typeface="Microsoft Sans Serif"/>
              <a:cs typeface="Microsoft Sans Serif"/>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94913"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grpSp>
        <p:nvGrpSpPr>
          <p:cNvPr id="3" name="object 3"/>
          <p:cNvGrpSpPr/>
          <p:nvPr/>
        </p:nvGrpSpPr>
        <p:grpSpPr>
          <a:xfrm>
            <a:off x="6741179" y="5968124"/>
            <a:ext cx="3383279" cy="921385"/>
            <a:chOff x="1014272" y="5968123"/>
            <a:chExt cx="3383279" cy="921385"/>
          </a:xfrm>
        </p:grpSpPr>
        <p:sp>
          <p:nvSpPr>
            <p:cNvPr id="4" name="object 4"/>
            <p:cNvSpPr/>
            <p:nvPr/>
          </p:nvSpPr>
          <p:spPr>
            <a:xfrm>
              <a:off x="1014272" y="5968123"/>
              <a:ext cx="3383279" cy="833755"/>
            </a:xfrm>
            <a:custGeom>
              <a:avLst/>
              <a:gdLst/>
              <a:ahLst/>
              <a:cxnLst/>
              <a:rect l="l" t="t" r="r" b="b"/>
              <a:pathLst>
                <a:path w="3383279" h="833754">
                  <a:moveTo>
                    <a:pt x="3383102" y="0"/>
                  </a:moveTo>
                  <a:lnTo>
                    <a:pt x="0" y="0"/>
                  </a:lnTo>
                  <a:lnTo>
                    <a:pt x="0" y="833716"/>
                  </a:lnTo>
                  <a:lnTo>
                    <a:pt x="3383102" y="833716"/>
                  </a:lnTo>
                  <a:lnTo>
                    <a:pt x="3383102" y="0"/>
                  </a:lnTo>
                  <a:close/>
                </a:path>
              </a:pathLst>
            </a:custGeom>
            <a:solidFill>
              <a:srgbClr val="E6E7E8"/>
            </a:solidFill>
          </p:spPr>
          <p:txBody>
            <a:bodyPr wrap="square" lIns="0" tIns="0" rIns="0" bIns="0" rtlCol="0"/>
            <a:lstStyle/>
            <a:p>
              <a:endParaRPr/>
            </a:p>
          </p:txBody>
        </p:sp>
        <p:sp>
          <p:nvSpPr>
            <p:cNvPr id="5" name="object 5"/>
            <p:cNvSpPr/>
            <p:nvPr/>
          </p:nvSpPr>
          <p:spPr>
            <a:xfrm>
              <a:off x="1254302" y="6315481"/>
              <a:ext cx="2903220" cy="574040"/>
            </a:xfrm>
            <a:custGeom>
              <a:avLst/>
              <a:gdLst/>
              <a:ahLst/>
              <a:cxnLst/>
              <a:rect l="l" t="t" r="r" b="b"/>
              <a:pathLst>
                <a:path w="2903220" h="574040">
                  <a:moveTo>
                    <a:pt x="726033" y="0"/>
                  </a:moveTo>
                  <a:lnTo>
                    <a:pt x="726033" y="83362"/>
                  </a:lnTo>
                </a:path>
                <a:path w="2903220" h="574040">
                  <a:moveTo>
                    <a:pt x="949286" y="0"/>
                  </a:moveTo>
                  <a:lnTo>
                    <a:pt x="949286" y="83362"/>
                  </a:lnTo>
                </a:path>
                <a:path w="2903220" h="574040">
                  <a:moveTo>
                    <a:pt x="1379423" y="0"/>
                  </a:moveTo>
                  <a:lnTo>
                    <a:pt x="1379423" y="83362"/>
                  </a:lnTo>
                </a:path>
                <a:path w="2903220" h="574040">
                  <a:moveTo>
                    <a:pt x="1602689" y="0"/>
                  </a:moveTo>
                  <a:lnTo>
                    <a:pt x="1602689" y="83362"/>
                  </a:lnTo>
                </a:path>
                <a:path w="2903220" h="574040">
                  <a:moveTo>
                    <a:pt x="619747" y="402983"/>
                  </a:moveTo>
                  <a:lnTo>
                    <a:pt x="619747" y="573747"/>
                  </a:lnTo>
                </a:path>
                <a:path w="2903220" h="574040">
                  <a:moveTo>
                    <a:pt x="2135149" y="0"/>
                  </a:moveTo>
                  <a:lnTo>
                    <a:pt x="2135149" y="83362"/>
                  </a:lnTo>
                </a:path>
                <a:path w="2903220" h="574040">
                  <a:moveTo>
                    <a:pt x="2431072" y="0"/>
                  </a:moveTo>
                  <a:lnTo>
                    <a:pt x="2431072" y="83362"/>
                  </a:lnTo>
                </a:path>
                <a:path w="2903220" h="574040">
                  <a:moveTo>
                    <a:pt x="0" y="83362"/>
                  </a:moveTo>
                  <a:lnTo>
                    <a:pt x="2903042" y="83362"/>
                  </a:lnTo>
                </a:path>
                <a:path w="2903220" h="574040">
                  <a:moveTo>
                    <a:pt x="1020521" y="402983"/>
                  </a:moveTo>
                  <a:lnTo>
                    <a:pt x="1020521" y="573747"/>
                  </a:lnTo>
                </a:path>
                <a:path w="2903220" h="574040">
                  <a:moveTo>
                    <a:pt x="451726" y="402983"/>
                  </a:moveTo>
                  <a:lnTo>
                    <a:pt x="451726" y="573747"/>
                  </a:lnTo>
                </a:path>
                <a:path w="2903220" h="574040">
                  <a:moveTo>
                    <a:pt x="2088654" y="402983"/>
                  </a:moveTo>
                  <a:lnTo>
                    <a:pt x="2088654" y="573747"/>
                  </a:lnTo>
                </a:path>
              </a:pathLst>
            </a:custGeom>
            <a:ln w="15049">
              <a:solidFill>
                <a:srgbClr val="F5821F"/>
              </a:solidFill>
            </a:ln>
          </p:spPr>
          <p:txBody>
            <a:bodyPr wrap="square" lIns="0" tIns="0" rIns="0" bIns="0" rtlCol="0"/>
            <a:lstStyle/>
            <a:p>
              <a:endParaRPr/>
            </a:p>
          </p:txBody>
        </p:sp>
      </p:grpSp>
      <p:sp>
        <p:nvSpPr>
          <p:cNvPr id="6" name="object 6"/>
          <p:cNvSpPr/>
          <p:nvPr/>
        </p:nvSpPr>
        <p:spPr>
          <a:xfrm>
            <a:off x="7530801" y="7133794"/>
            <a:ext cx="0" cy="170815"/>
          </a:xfrm>
          <a:custGeom>
            <a:avLst/>
            <a:gdLst/>
            <a:ahLst/>
            <a:cxnLst/>
            <a:rect l="l" t="t" r="r" b="b"/>
            <a:pathLst>
              <a:path h="170815">
                <a:moveTo>
                  <a:pt x="0" y="0"/>
                </a:moveTo>
                <a:lnTo>
                  <a:pt x="0" y="170764"/>
                </a:lnTo>
              </a:path>
            </a:pathLst>
          </a:custGeom>
          <a:ln w="15049">
            <a:solidFill>
              <a:srgbClr val="F5821F"/>
            </a:solidFill>
          </a:ln>
        </p:spPr>
        <p:txBody>
          <a:bodyPr wrap="square" lIns="0" tIns="0" rIns="0" bIns="0" rtlCol="0"/>
          <a:lstStyle/>
          <a:p>
            <a:endParaRPr/>
          </a:p>
        </p:txBody>
      </p:sp>
      <p:sp>
        <p:nvSpPr>
          <p:cNvPr id="7" name="object 7"/>
          <p:cNvSpPr/>
          <p:nvPr/>
        </p:nvSpPr>
        <p:spPr>
          <a:xfrm>
            <a:off x="7395800" y="7520597"/>
            <a:ext cx="0" cy="335280"/>
          </a:xfrm>
          <a:custGeom>
            <a:avLst/>
            <a:gdLst/>
            <a:ahLst/>
            <a:cxnLst/>
            <a:rect l="l" t="t" r="r" b="b"/>
            <a:pathLst>
              <a:path h="335279">
                <a:moveTo>
                  <a:pt x="0" y="0"/>
                </a:moveTo>
                <a:lnTo>
                  <a:pt x="0" y="334771"/>
                </a:lnTo>
              </a:path>
            </a:pathLst>
          </a:custGeom>
          <a:ln w="15049">
            <a:solidFill>
              <a:srgbClr val="F5821F"/>
            </a:solidFill>
          </a:ln>
        </p:spPr>
        <p:txBody>
          <a:bodyPr wrap="square" lIns="0" tIns="0" rIns="0" bIns="0" rtlCol="0"/>
          <a:lstStyle/>
          <a:p>
            <a:endParaRPr/>
          </a:p>
        </p:txBody>
      </p:sp>
      <p:sp>
        <p:nvSpPr>
          <p:cNvPr id="8" name="object 8"/>
          <p:cNvSpPr/>
          <p:nvPr/>
        </p:nvSpPr>
        <p:spPr>
          <a:xfrm>
            <a:off x="7395800" y="7969516"/>
            <a:ext cx="0" cy="462280"/>
          </a:xfrm>
          <a:custGeom>
            <a:avLst/>
            <a:gdLst/>
            <a:ahLst/>
            <a:cxnLst/>
            <a:rect l="l" t="t" r="r" b="b"/>
            <a:pathLst>
              <a:path h="462279">
                <a:moveTo>
                  <a:pt x="0" y="0"/>
                </a:moveTo>
                <a:lnTo>
                  <a:pt x="0" y="461797"/>
                </a:lnTo>
              </a:path>
            </a:pathLst>
          </a:custGeom>
          <a:ln w="15049">
            <a:solidFill>
              <a:srgbClr val="F5821F"/>
            </a:solidFill>
          </a:ln>
        </p:spPr>
        <p:txBody>
          <a:bodyPr wrap="square" lIns="0" tIns="0" rIns="0" bIns="0" rtlCol="0"/>
          <a:lstStyle/>
          <a:p>
            <a:endParaRPr/>
          </a:p>
        </p:txBody>
      </p:sp>
      <p:sp>
        <p:nvSpPr>
          <p:cNvPr id="9" name="object 9"/>
          <p:cNvSpPr/>
          <p:nvPr/>
        </p:nvSpPr>
        <p:spPr>
          <a:xfrm>
            <a:off x="7395800" y="8545463"/>
            <a:ext cx="0" cy="511809"/>
          </a:xfrm>
          <a:custGeom>
            <a:avLst/>
            <a:gdLst/>
            <a:ahLst/>
            <a:cxnLst/>
            <a:rect l="l" t="t" r="r" b="b"/>
            <a:pathLst>
              <a:path h="511809">
                <a:moveTo>
                  <a:pt x="0" y="0"/>
                </a:moveTo>
                <a:lnTo>
                  <a:pt x="0" y="511746"/>
                </a:lnTo>
              </a:path>
            </a:pathLst>
          </a:custGeom>
          <a:ln w="15049">
            <a:solidFill>
              <a:srgbClr val="F5821F"/>
            </a:solidFill>
          </a:ln>
        </p:spPr>
        <p:txBody>
          <a:bodyPr wrap="square" lIns="0" tIns="0" rIns="0" bIns="0" rtlCol="0"/>
          <a:lstStyle/>
          <a:p>
            <a:endParaRPr/>
          </a:p>
        </p:txBody>
      </p:sp>
      <p:sp>
        <p:nvSpPr>
          <p:cNvPr id="10" name="object 10"/>
          <p:cNvSpPr/>
          <p:nvPr/>
        </p:nvSpPr>
        <p:spPr>
          <a:xfrm>
            <a:off x="7395800" y="9171356"/>
            <a:ext cx="0" cy="90805"/>
          </a:xfrm>
          <a:custGeom>
            <a:avLst/>
            <a:gdLst/>
            <a:ahLst/>
            <a:cxnLst/>
            <a:rect l="l" t="t" r="r" b="b"/>
            <a:pathLst>
              <a:path h="90804">
                <a:moveTo>
                  <a:pt x="0" y="0"/>
                </a:moveTo>
                <a:lnTo>
                  <a:pt x="0" y="90271"/>
                </a:lnTo>
              </a:path>
            </a:pathLst>
          </a:custGeom>
          <a:ln w="15049">
            <a:solidFill>
              <a:srgbClr val="F5821F"/>
            </a:solidFill>
          </a:ln>
        </p:spPr>
        <p:txBody>
          <a:bodyPr wrap="square" lIns="0" tIns="0" rIns="0" bIns="0" rtlCol="0"/>
          <a:lstStyle/>
          <a:p>
            <a:endParaRPr/>
          </a:p>
        </p:txBody>
      </p:sp>
      <p:sp>
        <p:nvSpPr>
          <p:cNvPr id="11" name="object 11"/>
          <p:cNvSpPr/>
          <p:nvPr/>
        </p:nvSpPr>
        <p:spPr>
          <a:xfrm>
            <a:off x="6973691" y="7912443"/>
            <a:ext cx="390525" cy="0"/>
          </a:xfrm>
          <a:custGeom>
            <a:avLst/>
            <a:gdLst/>
            <a:ahLst/>
            <a:cxnLst/>
            <a:rect l="l" t="t" r="r" b="b"/>
            <a:pathLst>
              <a:path w="390525">
                <a:moveTo>
                  <a:pt x="0" y="0"/>
                </a:moveTo>
                <a:lnTo>
                  <a:pt x="390436" y="0"/>
                </a:lnTo>
              </a:path>
            </a:pathLst>
          </a:custGeom>
          <a:ln w="15049">
            <a:solidFill>
              <a:srgbClr val="F5821F"/>
            </a:solidFill>
          </a:ln>
        </p:spPr>
        <p:txBody>
          <a:bodyPr wrap="square" lIns="0" tIns="0" rIns="0" bIns="0" rtlCol="0"/>
          <a:lstStyle/>
          <a:p>
            <a:endParaRPr/>
          </a:p>
        </p:txBody>
      </p:sp>
      <p:sp>
        <p:nvSpPr>
          <p:cNvPr id="12" name="object 12"/>
          <p:cNvSpPr/>
          <p:nvPr/>
        </p:nvSpPr>
        <p:spPr>
          <a:xfrm>
            <a:off x="6973691" y="9114282"/>
            <a:ext cx="390525" cy="0"/>
          </a:xfrm>
          <a:custGeom>
            <a:avLst/>
            <a:gdLst/>
            <a:ahLst/>
            <a:cxnLst/>
            <a:rect l="l" t="t" r="r" b="b"/>
            <a:pathLst>
              <a:path w="390525">
                <a:moveTo>
                  <a:pt x="0" y="0"/>
                </a:moveTo>
                <a:lnTo>
                  <a:pt x="390436" y="0"/>
                </a:lnTo>
              </a:path>
            </a:pathLst>
          </a:custGeom>
          <a:ln w="15049">
            <a:solidFill>
              <a:srgbClr val="F5821F"/>
            </a:solidFill>
          </a:ln>
        </p:spPr>
        <p:txBody>
          <a:bodyPr wrap="square" lIns="0" tIns="0" rIns="0" bIns="0" rtlCol="0"/>
          <a:lstStyle/>
          <a:p>
            <a:endParaRPr/>
          </a:p>
        </p:txBody>
      </p:sp>
      <p:sp>
        <p:nvSpPr>
          <p:cNvPr id="13" name="object 13"/>
          <p:cNvSpPr/>
          <p:nvPr/>
        </p:nvSpPr>
        <p:spPr>
          <a:xfrm>
            <a:off x="7529341" y="7520597"/>
            <a:ext cx="424815" cy="1681480"/>
          </a:xfrm>
          <a:custGeom>
            <a:avLst/>
            <a:gdLst/>
            <a:ahLst/>
            <a:cxnLst/>
            <a:rect l="l" t="t" r="r" b="b"/>
            <a:pathLst>
              <a:path w="424814" h="1681479">
                <a:moveTo>
                  <a:pt x="0" y="0"/>
                </a:moveTo>
                <a:lnTo>
                  <a:pt x="0" y="1681175"/>
                </a:lnTo>
                <a:lnTo>
                  <a:pt x="424561" y="1681175"/>
                </a:lnTo>
              </a:path>
            </a:pathLst>
          </a:custGeom>
          <a:ln w="15049">
            <a:solidFill>
              <a:srgbClr val="F5821F"/>
            </a:solidFill>
          </a:ln>
        </p:spPr>
        <p:txBody>
          <a:bodyPr wrap="square" lIns="0" tIns="0" rIns="0" bIns="0" rtlCol="0"/>
          <a:lstStyle/>
          <a:p>
            <a:endParaRPr/>
          </a:p>
        </p:txBody>
      </p:sp>
      <p:sp>
        <p:nvSpPr>
          <p:cNvPr id="14" name="object 14"/>
          <p:cNvSpPr/>
          <p:nvPr/>
        </p:nvSpPr>
        <p:spPr>
          <a:xfrm>
            <a:off x="7662868" y="7482117"/>
            <a:ext cx="0" cy="427355"/>
          </a:xfrm>
          <a:custGeom>
            <a:avLst/>
            <a:gdLst/>
            <a:ahLst/>
            <a:cxnLst/>
            <a:rect l="l" t="t" r="r" b="b"/>
            <a:pathLst>
              <a:path h="427354">
                <a:moveTo>
                  <a:pt x="0" y="0"/>
                </a:moveTo>
                <a:lnTo>
                  <a:pt x="0" y="426974"/>
                </a:lnTo>
              </a:path>
            </a:pathLst>
          </a:custGeom>
          <a:ln w="15049">
            <a:solidFill>
              <a:srgbClr val="F5821F"/>
            </a:solidFill>
          </a:ln>
        </p:spPr>
        <p:txBody>
          <a:bodyPr wrap="square" lIns="0" tIns="0" rIns="0" bIns="0" rtlCol="0"/>
          <a:lstStyle/>
          <a:p>
            <a:endParaRPr/>
          </a:p>
        </p:txBody>
      </p:sp>
      <p:sp>
        <p:nvSpPr>
          <p:cNvPr id="15" name="object 15"/>
          <p:cNvSpPr/>
          <p:nvPr/>
        </p:nvSpPr>
        <p:spPr>
          <a:xfrm>
            <a:off x="7662868" y="8878189"/>
            <a:ext cx="0" cy="266700"/>
          </a:xfrm>
          <a:custGeom>
            <a:avLst/>
            <a:gdLst/>
            <a:ahLst/>
            <a:cxnLst/>
            <a:rect l="l" t="t" r="r" b="b"/>
            <a:pathLst>
              <a:path h="266700">
                <a:moveTo>
                  <a:pt x="0" y="0"/>
                </a:moveTo>
                <a:lnTo>
                  <a:pt x="0" y="266509"/>
                </a:lnTo>
              </a:path>
            </a:pathLst>
          </a:custGeom>
          <a:ln w="3175">
            <a:solidFill>
              <a:srgbClr val="F5821F"/>
            </a:solidFill>
          </a:ln>
        </p:spPr>
        <p:txBody>
          <a:bodyPr wrap="square" lIns="0" tIns="0" rIns="0" bIns="0" rtlCol="0"/>
          <a:lstStyle/>
          <a:p>
            <a:endParaRPr/>
          </a:p>
        </p:txBody>
      </p:sp>
      <p:sp>
        <p:nvSpPr>
          <p:cNvPr id="16" name="object 16"/>
          <p:cNvSpPr/>
          <p:nvPr/>
        </p:nvSpPr>
        <p:spPr>
          <a:xfrm>
            <a:off x="7662868" y="8413103"/>
            <a:ext cx="0" cy="351155"/>
          </a:xfrm>
          <a:custGeom>
            <a:avLst/>
            <a:gdLst/>
            <a:ahLst/>
            <a:cxnLst/>
            <a:rect l="l" t="t" r="r" b="b"/>
            <a:pathLst>
              <a:path h="351154">
                <a:moveTo>
                  <a:pt x="0" y="0"/>
                </a:moveTo>
                <a:lnTo>
                  <a:pt x="0" y="350939"/>
                </a:lnTo>
              </a:path>
            </a:pathLst>
          </a:custGeom>
          <a:ln w="15049">
            <a:solidFill>
              <a:srgbClr val="F5821F"/>
            </a:solidFill>
          </a:ln>
        </p:spPr>
        <p:txBody>
          <a:bodyPr wrap="square" lIns="0" tIns="0" rIns="0" bIns="0" rtlCol="0"/>
          <a:lstStyle/>
          <a:p>
            <a:endParaRPr/>
          </a:p>
        </p:txBody>
      </p:sp>
      <p:sp>
        <p:nvSpPr>
          <p:cNvPr id="17" name="object 17"/>
          <p:cNvSpPr/>
          <p:nvPr/>
        </p:nvSpPr>
        <p:spPr>
          <a:xfrm>
            <a:off x="7662868" y="8023239"/>
            <a:ext cx="0" cy="276225"/>
          </a:xfrm>
          <a:custGeom>
            <a:avLst/>
            <a:gdLst/>
            <a:ahLst/>
            <a:cxnLst/>
            <a:rect l="l" t="t" r="r" b="b"/>
            <a:pathLst>
              <a:path h="276225">
                <a:moveTo>
                  <a:pt x="0" y="0"/>
                </a:moveTo>
                <a:lnTo>
                  <a:pt x="0" y="275717"/>
                </a:lnTo>
              </a:path>
            </a:pathLst>
          </a:custGeom>
          <a:ln w="15049">
            <a:solidFill>
              <a:srgbClr val="F5821F"/>
            </a:solidFill>
          </a:ln>
        </p:spPr>
        <p:txBody>
          <a:bodyPr wrap="square" lIns="0" tIns="0" rIns="0" bIns="0" rtlCol="0"/>
          <a:lstStyle/>
          <a:p>
            <a:endParaRPr/>
          </a:p>
        </p:txBody>
      </p:sp>
      <p:sp>
        <p:nvSpPr>
          <p:cNvPr id="18" name="object 18"/>
          <p:cNvSpPr/>
          <p:nvPr/>
        </p:nvSpPr>
        <p:spPr>
          <a:xfrm>
            <a:off x="7655343" y="9260237"/>
            <a:ext cx="15240" cy="0"/>
          </a:xfrm>
          <a:custGeom>
            <a:avLst/>
            <a:gdLst/>
            <a:ahLst/>
            <a:cxnLst/>
            <a:rect l="l" t="t" r="r" b="b"/>
            <a:pathLst>
              <a:path w="15239">
                <a:moveTo>
                  <a:pt x="0" y="0"/>
                </a:moveTo>
                <a:lnTo>
                  <a:pt x="15049" y="0"/>
                </a:lnTo>
              </a:path>
            </a:pathLst>
          </a:custGeom>
          <a:ln w="3175">
            <a:solidFill>
              <a:srgbClr val="F5821F"/>
            </a:solidFill>
          </a:ln>
        </p:spPr>
        <p:txBody>
          <a:bodyPr wrap="square" lIns="0" tIns="0" rIns="0" bIns="0" rtlCol="0"/>
          <a:lstStyle/>
          <a:p>
            <a:endParaRPr/>
          </a:p>
        </p:txBody>
      </p:sp>
      <p:sp>
        <p:nvSpPr>
          <p:cNvPr id="19" name="object 19"/>
          <p:cNvSpPr/>
          <p:nvPr/>
        </p:nvSpPr>
        <p:spPr>
          <a:xfrm>
            <a:off x="7694542" y="7966164"/>
            <a:ext cx="139700" cy="0"/>
          </a:xfrm>
          <a:custGeom>
            <a:avLst/>
            <a:gdLst/>
            <a:ahLst/>
            <a:cxnLst/>
            <a:rect l="l" t="t" r="r" b="b"/>
            <a:pathLst>
              <a:path w="139700">
                <a:moveTo>
                  <a:pt x="0" y="0"/>
                </a:moveTo>
                <a:lnTo>
                  <a:pt x="139090" y="0"/>
                </a:lnTo>
              </a:path>
            </a:pathLst>
          </a:custGeom>
          <a:ln w="15049">
            <a:solidFill>
              <a:srgbClr val="F5821F"/>
            </a:solidFill>
          </a:ln>
        </p:spPr>
        <p:txBody>
          <a:bodyPr wrap="square" lIns="0" tIns="0" rIns="0" bIns="0" rtlCol="0"/>
          <a:lstStyle/>
          <a:p>
            <a:endParaRPr/>
          </a:p>
        </p:txBody>
      </p:sp>
      <p:sp>
        <p:nvSpPr>
          <p:cNvPr id="20" name="object 20"/>
          <p:cNvSpPr/>
          <p:nvPr/>
        </p:nvSpPr>
        <p:spPr>
          <a:xfrm>
            <a:off x="7694543" y="8356028"/>
            <a:ext cx="127635" cy="0"/>
          </a:xfrm>
          <a:custGeom>
            <a:avLst/>
            <a:gdLst/>
            <a:ahLst/>
            <a:cxnLst/>
            <a:rect l="l" t="t" r="r" b="b"/>
            <a:pathLst>
              <a:path w="127635">
                <a:moveTo>
                  <a:pt x="0" y="0"/>
                </a:moveTo>
                <a:lnTo>
                  <a:pt x="127101" y="0"/>
                </a:lnTo>
              </a:path>
            </a:pathLst>
          </a:custGeom>
          <a:ln w="15049">
            <a:solidFill>
              <a:srgbClr val="F5821F"/>
            </a:solidFill>
          </a:ln>
        </p:spPr>
        <p:txBody>
          <a:bodyPr wrap="square" lIns="0" tIns="0" rIns="0" bIns="0" rtlCol="0"/>
          <a:lstStyle/>
          <a:p>
            <a:endParaRPr/>
          </a:p>
        </p:txBody>
      </p:sp>
      <p:sp>
        <p:nvSpPr>
          <p:cNvPr id="21" name="object 21"/>
          <p:cNvSpPr/>
          <p:nvPr/>
        </p:nvSpPr>
        <p:spPr>
          <a:xfrm>
            <a:off x="7694542" y="8821102"/>
            <a:ext cx="139700" cy="0"/>
          </a:xfrm>
          <a:custGeom>
            <a:avLst/>
            <a:gdLst/>
            <a:ahLst/>
            <a:cxnLst/>
            <a:rect l="l" t="t" r="r" b="b"/>
            <a:pathLst>
              <a:path w="139700">
                <a:moveTo>
                  <a:pt x="0" y="0"/>
                </a:moveTo>
                <a:lnTo>
                  <a:pt x="139090" y="0"/>
                </a:lnTo>
              </a:path>
            </a:pathLst>
          </a:custGeom>
          <a:ln w="15049">
            <a:solidFill>
              <a:srgbClr val="F5821F"/>
            </a:solidFill>
          </a:ln>
        </p:spPr>
        <p:txBody>
          <a:bodyPr wrap="square" lIns="0" tIns="0" rIns="0" bIns="0" rtlCol="0"/>
          <a:lstStyle/>
          <a:p>
            <a:endParaRPr/>
          </a:p>
        </p:txBody>
      </p:sp>
      <p:sp>
        <p:nvSpPr>
          <p:cNvPr id="22" name="object 22"/>
          <p:cNvSpPr/>
          <p:nvPr/>
        </p:nvSpPr>
        <p:spPr>
          <a:xfrm>
            <a:off x="8857570" y="7133794"/>
            <a:ext cx="0" cy="170815"/>
          </a:xfrm>
          <a:custGeom>
            <a:avLst/>
            <a:gdLst/>
            <a:ahLst/>
            <a:cxnLst/>
            <a:rect l="l" t="t" r="r" b="b"/>
            <a:pathLst>
              <a:path h="170815">
                <a:moveTo>
                  <a:pt x="0" y="0"/>
                </a:moveTo>
                <a:lnTo>
                  <a:pt x="0" y="170764"/>
                </a:lnTo>
              </a:path>
            </a:pathLst>
          </a:custGeom>
          <a:ln w="15049">
            <a:solidFill>
              <a:srgbClr val="F5821F"/>
            </a:solidFill>
          </a:ln>
        </p:spPr>
        <p:txBody>
          <a:bodyPr wrap="square" lIns="0" tIns="0" rIns="0" bIns="0" rtlCol="0"/>
          <a:lstStyle/>
          <a:p>
            <a:endParaRPr/>
          </a:p>
        </p:txBody>
      </p:sp>
      <p:sp>
        <p:nvSpPr>
          <p:cNvPr id="23" name="object 23"/>
          <p:cNvSpPr/>
          <p:nvPr/>
        </p:nvSpPr>
        <p:spPr>
          <a:xfrm>
            <a:off x="8745327" y="7520597"/>
            <a:ext cx="368300" cy="1681480"/>
          </a:xfrm>
          <a:custGeom>
            <a:avLst/>
            <a:gdLst/>
            <a:ahLst/>
            <a:cxnLst/>
            <a:rect l="l" t="t" r="r" b="b"/>
            <a:pathLst>
              <a:path w="368300" h="1681479">
                <a:moveTo>
                  <a:pt x="0" y="0"/>
                </a:moveTo>
                <a:lnTo>
                  <a:pt x="0" y="1681175"/>
                </a:lnTo>
                <a:lnTo>
                  <a:pt x="368046" y="1681175"/>
                </a:lnTo>
              </a:path>
            </a:pathLst>
          </a:custGeom>
          <a:ln w="15049">
            <a:solidFill>
              <a:srgbClr val="F5821F"/>
            </a:solidFill>
          </a:ln>
        </p:spPr>
        <p:txBody>
          <a:bodyPr wrap="square" lIns="0" tIns="0" rIns="0" bIns="0" rtlCol="0"/>
          <a:lstStyle/>
          <a:p>
            <a:endParaRPr/>
          </a:p>
        </p:txBody>
      </p:sp>
      <p:sp>
        <p:nvSpPr>
          <p:cNvPr id="24" name="object 24"/>
          <p:cNvSpPr/>
          <p:nvPr/>
        </p:nvSpPr>
        <p:spPr>
          <a:xfrm>
            <a:off x="8878868" y="7520597"/>
            <a:ext cx="0" cy="388620"/>
          </a:xfrm>
          <a:custGeom>
            <a:avLst/>
            <a:gdLst/>
            <a:ahLst/>
            <a:cxnLst/>
            <a:rect l="l" t="t" r="r" b="b"/>
            <a:pathLst>
              <a:path h="388620">
                <a:moveTo>
                  <a:pt x="0" y="0"/>
                </a:moveTo>
                <a:lnTo>
                  <a:pt x="0" y="388492"/>
                </a:lnTo>
              </a:path>
            </a:pathLst>
          </a:custGeom>
          <a:ln w="15049">
            <a:solidFill>
              <a:srgbClr val="F5821F"/>
            </a:solidFill>
          </a:ln>
        </p:spPr>
        <p:txBody>
          <a:bodyPr wrap="square" lIns="0" tIns="0" rIns="0" bIns="0" rtlCol="0"/>
          <a:lstStyle/>
          <a:p>
            <a:endParaRPr/>
          </a:p>
        </p:txBody>
      </p:sp>
      <p:sp>
        <p:nvSpPr>
          <p:cNvPr id="25" name="object 25"/>
          <p:cNvSpPr/>
          <p:nvPr/>
        </p:nvSpPr>
        <p:spPr>
          <a:xfrm>
            <a:off x="8878868" y="8878189"/>
            <a:ext cx="0" cy="266700"/>
          </a:xfrm>
          <a:custGeom>
            <a:avLst/>
            <a:gdLst/>
            <a:ahLst/>
            <a:cxnLst/>
            <a:rect l="l" t="t" r="r" b="b"/>
            <a:pathLst>
              <a:path h="266700">
                <a:moveTo>
                  <a:pt x="0" y="0"/>
                </a:moveTo>
                <a:lnTo>
                  <a:pt x="0" y="266509"/>
                </a:lnTo>
              </a:path>
            </a:pathLst>
          </a:custGeom>
          <a:ln w="3175">
            <a:solidFill>
              <a:srgbClr val="F5821F"/>
            </a:solidFill>
          </a:ln>
        </p:spPr>
        <p:txBody>
          <a:bodyPr wrap="square" lIns="0" tIns="0" rIns="0" bIns="0" rtlCol="0"/>
          <a:lstStyle/>
          <a:p>
            <a:endParaRPr/>
          </a:p>
        </p:txBody>
      </p:sp>
      <p:sp>
        <p:nvSpPr>
          <p:cNvPr id="26" name="object 26"/>
          <p:cNvSpPr/>
          <p:nvPr/>
        </p:nvSpPr>
        <p:spPr>
          <a:xfrm>
            <a:off x="8878868" y="8413103"/>
            <a:ext cx="0" cy="351155"/>
          </a:xfrm>
          <a:custGeom>
            <a:avLst/>
            <a:gdLst/>
            <a:ahLst/>
            <a:cxnLst/>
            <a:rect l="l" t="t" r="r" b="b"/>
            <a:pathLst>
              <a:path h="351154">
                <a:moveTo>
                  <a:pt x="0" y="0"/>
                </a:moveTo>
                <a:lnTo>
                  <a:pt x="0" y="350939"/>
                </a:lnTo>
              </a:path>
            </a:pathLst>
          </a:custGeom>
          <a:ln w="15049">
            <a:solidFill>
              <a:srgbClr val="F5821F"/>
            </a:solidFill>
          </a:ln>
        </p:spPr>
        <p:txBody>
          <a:bodyPr wrap="square" lIns="0" tIns="0" rIns="0" bIns="0" rtlCol="0"/>
          <a:lstStyle/>
          <a:p>
            <a:endParaRPr/>
          </a:p>
        </p:txBody>
      </p:sp>
      <p:sp>
        <p:nvSpPr>
          <p:cNvPr id="27" name="object 27"/>
          <p:cNvSpPr/>
          <p:nvPr/>
        </p:nvSpPr>
        <p:spPr>
          <a:xfrm>
            <a:off x="8878868" y="8023239"/>
            <a:ext cx="0" cy="276225"/>
          </a:xfrm>
          <a:custGeom>
            <a:avLst/>
            <a:gdLst/>
            <a:ahLst/>
            <a:cxnLst/>
            <a:rect l="l" t="t" r="r" b="b"/>
            <a:pathLst>
              <a:path h="276225">
                <a:moveTo>
                  <a:pt x="0" y="0"/>
                </a:moveTo>
                <a:lnTo>
                  <a:pt x="0" y="275717"/>
                </a:lnTo>
              </a:path>
            </a:pathLst>
          </a:custGeom>
          <a:ln w="15049">
            <a:solidFill>
              <a:srgbClr val="F5821F"/>
            </a:solidFill>
          </a:ln>
        </p:spPr>
        <p:txBody>
          <a:bodyPr wrap="square" lIns="0" tIns="0" rIns="0" bIns="0" rtlCol="0"/>
          <a:lstStyle/>
          <a:p>
            <a:endParaRPr/>
          </a:p>
        </p:txBody>
      </p:sp>
      <p:sp>
        <p:nvSpPr>
          <p:cNvPr id="28" name="object 28"/>
          <p:cNvSpPr/>
          <p:nvPr/>
        </p:nvSpPr>
        <p:spPr>
          <a:xfrm>
            <a:off x="8871343" y="9260237"/>
            <a:ext cx="15240" cy="0"/>
          </a:xfrm>
          <a:custGeom>
            <a:avLst/>
            <a:gdLst/>
            <a:ahLst/>
            <a:cxnLst/>
            <a:rect l="l" t="t" r="r" b="b"/>
            <a:pathLst>
              <a:path w="15239">
                <a:moveTo>
                  <a:pt x="0" y="0"/>
                </a:moveTo>
                <a:lnTo>
                  <a:pt x="15049" y="0"/>
                </a:lnTo>
              </a:path>
            </a:pathLst>
          </a:custGeom>
          <a:ln w="3175">
            <a:solidFill>
              <a:srgbClr val="F5821F"/>
            </a:solidFill>
          </a:ln>
        </p:spPr>
        <p:txBody>
          <a:bodyPr wrap="square" lIns="0" tIns="0" rIns="0" bIns="0" rtlCol="0"/>
          <a:lstStyle/>
          <a:p>
            <a:endParaRPr/>
          </a:p>
        </p:txBody>
      </p:sp>
      <p:sp>
        <p:nvSpPr>
          <p:cNvPr id="29" name="object 29"/>
          <p:cNvSpPr/>
          <p:nvPr/>
        </p:nvSpPr>
        <p:spPr>
          <a:xfrm>
            <a:off x="8910541" y="7966164"/>
            <a:ext cx="139700" cy="0"/>
          </a:xfrm>
          <a:custGeom>
            <a:avLst/>
            <a:gdLst/>
            <a:ahLst/>
            <a:cxnLst/>
            <a:rect l="l" t="t" r="r" b="b"/>
            <a:pathLst>
              <a:path w="139700">
                <a:moveTo>
                  <a:pt x="0" y="0"/>
                </a:moveTo>
                <a:lnTo>
                  <a:pt x="139077" y="0"/>
                </a:lnTo>
              </a:path>
            </a:pathLst>
          </a:custGeom>
          <a:ln w="15049">
            <a:solidFill>
              <a:srgbClr val="F5821F"/>
            </a:solidFill>
          </a:ln>
        </p:spPr>
        <p:txBody>
          <a:bodyPr wrap="square" lIns="0" tIns="0" rIns="0" bIns="0" rtlCol="0"/>
          <a:lstStyle/>
          <a:p>
            <a:endParaRPr/>
          </a:p>
        </p:txBody>
      </p:sp>
      <p:sp>
        <p:nvSpPr>
          <p:cNvPr id="30" name="object 30"/>
          <p:cNvSpPr/>
          <p:nvPr/>
        </p:nvSpPr>
        <p:spPr>
          <a:xfrm>
            <a:off x="8910541" y="8356028"/>
            <a:ext cx="91440" cy="0"/>
          </a:xfrm>
          <a:custGeom>
            <a:avLst/>
            <a:gdLst/>
            <a:ahLst/>
            <a:cxnLst/>
            <a:rect l="l" t="t" r="r" b="b"/>
            <a:pathLst>
              <a:path w="91439">
                <a:moveTo>
                  <a:pt x="0" y="0"/>
                </a:moveTo>
                <a:lnTo>
                  <a:pt x="91351" y="0"/>
                </a:lnTo>
              </a:path>
            </a:pathLst>
          </a:custGeom>
          <a:ln w="15049">
            <a:solidFill>
              <a:srgbClr val="F5821F"/>
            </a:solidFill>
          </a:ln>
        </p:spPr>
        <p:txBody>
          <a:bodyPr wrap="square" lIns="0" tIns="0" rIns="0" bIns="0" rtlCol="0"/>
          <a:lstStyle/>
          <a:p>
            <a:endParaRPr/>
          </a:p>
        </p:txBody>
      </p:sp>
      <p:sp>
        <p:nvSpPr>
          <p:cNvPr id="31" name="object 31"/>
          <p:cNvSpPr/>
          <p:nvPr/>
        </p:nvSpPr>
        <p:spPr>
          <a:xfrm>
            <a:off x="8910541" y="8821102"/>
            <a:ext cx="139700" cy="0"/>
          </a:xfrm>
          <a:custGeom>
            <a:avLst/>
            <a:gdLst/>
            <a:ahLst/>
            <a:cxnLst/>
            <a:rect l="l" t="t" r="r" b="b"/>
            <a:pathLst>
              <a:path w="139700">
                <a:moveTo>
                  <a:pt x="0" y="0"/>
                </a:moveTo>
                <a:lnTo>
                  <a:pt x="139077" y="0"/>
                </a:lnTo>
              </a:path>
            </a:pathLst>
          </a:custGeom>
          <a:ln w="15049">
            <a:solidFill>
              <a:srgbClr val="F5821F"/>
            </a:solidFill>
          </a:ln>
        </p:spPr>
        <p:txBody>
          <a:bodyPr wrap="square" lIns="0" tIns="0" rIns="0" bIns="0" rtlCol="0"/>
          <a:lstStyle/>
          <a:p>
            <a:endParaRPr/>
          </a:p>
        </p:txBody>
      </p:sp>
      <p:sp>
        <p:nvSpPr>
          <p:cNvPr id="32" name="object 32"/>
          <p:cNvSpPr/>
          <p:nvPr/>
        </p:nvSpPr>
        <p:spPr>
          <a:xfrm>
            <a:off x="6973691" y="8488388"/>
            <a:ext cx="390525" cy="0"/>
          </a:xfrm>
          <a:custGeom>
            <a:avLst/>
            <a:gdLst/>
            <a:ahLst/>
            <a:cxnLst/>
            <a:rect l="l" t="t" r="r" b="b"/>
            <a:pathLst>
              <a:path w="390525">
                <a:moveTo>
                  <a:pt x="0" y="0"/>
                </a:moveTo>
                <a:lnTo>
                  <a:pt x="390436" y="0"/>
                </a:lnTo>
              </a:path>
            </a:pathLst>
          </a:custGeom>
          <a:ln w="15049">
            <a:solidFill>
              <a:srgbClr val="F5821F"/>
            </a:solidFill>
          </a:ln>
        </p:spPr>
        <p:txBody>
          <a:bodyPr wrap="square" lIns="0" tIns="0" rIns="0" bIns="0" rtlCol="0"/>
          <a:lstStyle/>
          <a:p>
            <a:endParaRPr/>
          </a:p>
        </p:txBody>
      </p:sp>
      <p:sp>
        <p:nvSpPr>
          <p:cNvPr id="33" name="object 33"/>
          <p:cNvSpPr/>
          <p:nvPr/>
        </p:nvSpPr>
        <p:spPr>
          <a:xfrm>
            <a:off x="8151146" y="6575742"/>
            <a:ext cx="27305" cy="15240"/>
          </a:xfrm>
          <a:custGeom>
            <a:avLst/>
            <a:gdLst/>
            <a:ahLst/>
            <a:cxnLst/>
            <a:rect l="l" t="t" r="r" b="b"/>
            <a:pathLst>
              <a:path w="27305" h="15240">
                <a:moveTo>
                  <a:pt x="26962" y="0"/>
                </a:moveTo>
                <a:lnTo>
                  <a:pt x="0" y="0"/>
                </a:lnTo>
                <a:lnTo>
                  <a:pt x="0" y="15049"/>
                </a:lnTo>
                <a:lnTo>
                  <a:pt x="26962" y="15049"/>
                </a:lnTo>
                <a:lnTo>
                  <a:pt x="26962" y="0"/>
                </a:lnTo>
                <a:close/>
              </a:path>
            </a:pathLst>
          </a:custGeom>
          <a:solidFill>
            <a:srgbClr val="010202"/>
          </a:solidFill>
        </p:spPr>
        <p:txBody>
          <a:bodyPr wrap="square" lIns="0" tIns="0" rIns="0" bIns="0" rtlCol="0"/>
          <a:lstStyle/>
          <a:p>
            <a:endParaRPr/>
          </a:p>
        </p:txBody>
      </p:sp>
      <p:sp>
        <p:nvSpPr>
          <p:cNvPr id="34" name="object 34"/>
          <p:cNvSpPr/>
          <p:nvPr/>
        </p:nvSpPr>
        <p:spPr>
          <a:xfrm>
            <a:off x="8218531" y="6575742"/>
            <a:ext cx="701040" cy="15240"/>
          </a:xfrm>
          <a:custGeom>
            <a:avLst/>
            <a:gdLst/>
            <a:ahLst/>
            <a:cxnLst/>
            <a:rect l="l" t="t" r="r" b="b"/>
            <a:pathLst>
              <a:path w="701039" h="15240">
                <a:moveTo>
                  <a:pt x="26962" y="0"/>
                </a:moveTo>
                <a:lnTo>
                  <a:pt x="0" y="0"/>
                </a:lnTo>
                <a:lnTo>
                  <a:pt x="0" y="15049"/>
                </a:lnTo>
                <a:lnTo>
                  <a:pt x="26962" y="15049"/>
                </a:lnTo>
                <a:lnTo>
                  <a:pt x="26962" y="0"/>
                </a:lnTo>
                <a:close/>
              </a:path>
              <a:path w="701039" h="15240">
                <a:moveTo>
                  <a:pt x="94361" y="0"/>
                </a:moveTo>
                <a:lnTo>
                  <a:pt x="67398" y="0"/>
                </a:lnTo>
                <a:lnTo>
                  <a:pt x="67398" y="15049"/>
                </a:lnTo>
                <a:lnTo>
                  <a:pt x="94361" y="15049"/>
                </a:lnTo>
                <a:lnTo>
                  <a:pt x="94361" y="0"/>
                </a:lnTo>
                <a:close/>
              </a:path>
              <a:path w="701039" h="15240">
                <a:moveTo>
                  <a:pt x="161759" y="0"/>
                </a:moveTo>
                <a:lnTo>
                  <a:pt x="134797" y="0"/>
                </a:lnTo>
                <a:lnTo>
                  <a:pt x="134797" y="15049"/>
                </a:lnTo>
                <a:lnTo>
                  <a:pt x="161759" y="15049"/>
                </a:lnTo>
                <a:lnTo>
                  <a:pt x="161759" y="0"/>
                </a:lnTo>
                <a:close/>
              </a:path>
              <a:path w="701039" h="15240">
                <a:moveTo>
                  <a:pt x="229146" y="0"/>
                </a:moveTo>
                <a:lnTo>
                  <a:pt x="202184" y="0"/>
                </a:lnTo>
                <a:lnTo>
                  <a:pt x="202184" y="15049"/>
                </a:lnTo>
                <a:lnTo>
                  <a:pt x="229146" y="15049"/>
                </a:lnTo>
                <a:lnTo>
                  <a:pt x="229146" y="0"/>
                </a:lnTo>
                <a:close/>
              </a:path>
              <a:path w="701039" h="15240">
                <a:moveTo>
                  <a:pt x="296545" y="0"/>
                </a:moveTo>
                <a:lnTo>
                  <a:pt x="269582" y="0"/>
                </a:lnTo>
                <a:lnTo>
                  <a:pt x="269582" y="15049"/>
                </a:lnTo>
                <a:lnTo>
                  <a:pt x="296545" y="15049"/>
                </a:lnTo>
                <a:lnTo>
                  <a:pt x="296545" y="0"/>
                </a:lnTo>
                <a:close/>
              </a:path>
              <a:path w="701039" h="15240">
                <a:moveTo>
                  <a:pt x="363943" y="0"/>
                </a:moveTo>
                <a:lnTo>
                  <a:pt x="336981" y="0"/>
                </a:lnTo>
                <a:lnTo>
                  <a:pt x="336981" y="15049"/>
                </a:lnTo>
                <a:lnTo>
                  <a:pt x="363943" y="15049"/>
                </a:lnTo>
                <a:lnTo>
                  <a:pt x="363943" y="0"/>
                </a:lnTo>
                <a:close/>
              </a:path>
              <a:path w="701039" h="15240">
                <a:moveTo>
                  <a:pt x="431342" y="0"/>
                </a:moveTo>
                <a:lnTo>
                  <a:pt x="404380" y="0"/>
                </a:lnTo>
                <a:lnTo>
                  <a:pt x="404380" y="15049"/>
                </a:lnTo>
                <a:lnTo>
                  <a:pt x="431342" y="15049"/>
                </a:lnTo>
                <a:lnTo>
                  <a:pt x="431342" y="0"/>
                </a:lnTo>
                <a:close/>
              </a:path>
              <a:path w="701039" h="15240">
                <a:moveTo>
                  <a:pt x="498729" y="0"/>
                </a:moveTo>
                <a:lnTo>
                  <a:pt x="471766" y="0"/>
                </a:lnTo>
                <a:lnTo>
                  <a:pt x="471766" y="15049"/>
                </a:lnTo>
                <a:lnTo>
                  <a:pt x="498729" y="15049"/>
                </a:lnTo>
                <a:lnTo>
                  <a:pt x="498729" y="0"/>
                </a:lnTo>
                <a:close/>
              </a:path>
              <a:path w="701039" h="15240">
                <a:moveTo>
                  <a:pt x="566127" y="0"/>
                </a:moveTo>
                <a:lnTo>
                  <a:pt x="539165" y="0"/>
                </a:lnTo>
                <a:lnTo>
                  <a:pt x="539165" y="15049"/>
                </a:lnTo>
                <a:lnTo>
                  <a:pt x="566127" y="15049"/>
                </a:lnTo>
                <a:lnTo>
                  <a:pt x="566127" y="0"/>
                </a:lnTo>
                <a:close/>
              </a:path>
              <a:path w="701039" h="15240">
                <a:moveTo>
                  <a:pt x="633526" y="0"/>
                </a:moveTo>
                <a:lnTo>
                  <a:pt x="606564" y="0"/>
                </a:lnTo>
                <a:lnTo>
                  <a:pt x="606564" y="15049"/>
                </a:lnTo>
                <a:lnTo>
                  <a:pt x="633526" y="15049"/>
                </a:lnTo>
                <a:lnTo>
                  <a:pt x="633526" y="0"/>
                </a:lnTo>
                <a:close/>
              </a:path>
              <a:path w="701039" h="15240">
                <a:moveTo>
                  <a:pt x="700913" y="0"/>
                </a:moveTo>
                <a:lnTo>
                  <a:pt x="673950" y="0"/>
                </a:lnTo>
                <a:lnTo>
                  <a:pt x="673950" y="15049"/>
                </a:lnTo>
                <a:lnTo>
                  <a:pt x="700913" y="15049"/>
                </a:lnTo>
                <a:lnTo>
                  <a:pt x="700913" y="0"/>
                </a:lnTo>
                <a:close/>
              </a:path>
            </a:pathLst>
          </a:custGeom>
          <a:solidFill>
            <a:srgbClr val="010202"/>
          </a:solidFill>
        </p:spPr>
        <p:txBody>
          <a:bodyPr wrap="square" lIns="0" tIns="0" rIns="0" bIns="0" rtlCol="0"/>
          <a:lstStyle/>
          <a:p>
            <a:endParaRPr/>
          </a:p>
        </p:txBody>
      </p:sp>
      <p:sp>
        <p:nvSpPr>
          <p:cNvPr id="35" name="object 35"/>
          <p:cNvSpPr/>
          <p:nvPr/>
        </p:nvSpPr>
        <p:spPr>
          <a:xfrm>
            <a:off x="9893882" y="7133796"/>
            <a:ext cx="0" cy="170815"/>
          </a:xfrm>
          <a:custGeom>
            <a:avLst/>
            <a:gdLst/>
            <a:ahLst/>
            <a:cxnLst/>
            <a:rect l="l" t="t" r="r" b="b"/>
            <a:pathLst>
              <a:path h="170815">
                <a:moveTo>
                  <a:pt x="0" y="0"/>
                </a:moveTo>
                <a:lnTo>
                  <a:pt x="0" y="170751"/>
                </a:lnTo>
              </a:path>
            </a:pathLst>
          </a:custGeom>
          <a:ln w="15049">
            <a:solidFill>
              <a:srgbClr val="F5821F"/>
            </a:solidFill>
          </a:ln>
        </p:spPr>
        <p:txBody>
          <a:bodyPr wrap="square" lIns="0" tIns="0" rIns="0" bIns="0" rtlCol="0"/>
          <a:lstStyle/>
          <a:p>
            <a:endParaRPr/>
          </a:p>
        </p:txBody>
      </p:sp>
      <p:sp>
        <p:nvSpPr>
          <p:cNvPr id="36" name="object 36"/>
          <p:cNvSpPr/>
          <p:nvPr/>
        </p:nvSpPr>
        <p:spPr>
          <a:xfrm>
            <a:off x="9781639" y="7520599"/>
            <a:ext cx="368300" cy="1681480"/>
          </a:xfrm>
          <a:custGeom>
            <a:avLst/>
            <a:gdLst/>
            <a:ahLst/>
            <a:cxnLst/>
            <a:rect l="l" t="t" r="r" b="b"/>
            <a:pathLst>
              <a:path w="368300" h="1681479">
                <a:moveTo>
                  <a:pt x="0" y="0"/>
                </a:moveTo>
                <a:lnTo>
                  <a:pt x="0" y="1681175"/>
                </a:lnTo>
                <a:lnTo>
                  <a:pt x="368058" y="1681175"/>
                </a:lnTo>
              </a:path>
            </a:pathLst>
          </a:custGeom>
          <a:ln w="15049">
            <a:solidFill>
              <a:srgbClr val="F5821F"/>
            </a:solidFill>
          </a:ln>
        </p:spPr>
        <p:txBody>
          <a:bodyPr wrap="square" lIns="0" tIns="0" rIns="0" bIns="0" rtlCol="0"/>
          <a:lstStyle/>
          <a:p>
            <a:endParaRPr/>
          </a:p>
        </p:txBody>
      </p:sp>
      <p:sp>
        <p:nvSpPr>
          <p:cNvPr id="37" name="object 37"/>
          <p:cNvSpPr/>
          <p:nvPr/>
        </p:nvSpPr>
        <p:spPr>
          <a:xfrm>
            <a:off x="9915180" y="7520599"/>
            <a:ext cx="0" cy="388620"/>
          </a:xfrm>
          <a:custGeom>
            <a:avLst/>
            <a:gdLst/>
            <a:ahLst/>
            <a:cxnLst/>
            <a:rect l="l" t="t" r="r" b="b"/>
            <a:pathLst>
              <a:path h="388620">
                <a:moveTo>
                  <a:pt x="0" y="0"/>
                </a:moveTo>
                <a:lnTo>
                  <a:pt x="0" y="388490"/>
                </a:lnTo>
              </a:path>
            </a:pathLst>
          </a:custGeom>
          <a:ln w="15049">
            <a:solidFill>
              <a:srgbClr val="F5821F"/>
            </a:solidFill>
          </a:ln>
        </p:spPr>
        <p:txBody>
          <a:bodyPr wrap="square" lIns="0" tIns="0" rIns="0" bIns="0" rtlCol="0"/>
          <a:lstStyle/>
          <a:p>
            <a:endParaRPr/>
          </a:p>
        </p:txBody>
      </p:sp>
      <p:sp>
        <p:nvSpPr>
          <p:cNvPr id="38" name="object 38"/>
          <p:cNvSpPr/>
          <p:nvPr/>
        </p:nvSpPr>
        <p:spPr>
          <a:xfrm>
            <a:off x="9915180" y="8878189"/>
            <a:ext cx="0" cy="266700"/>
          </a:xfrm>
          <a:custGeom>
            <a:avLst/>
            <a:gdLst/>
            <a:ahLst/>
            <a:cxnLst/>
            <a:rect l="l" t="t" r="r" b="b"/>
            <a:pathLst>
              <a:path h="266700">
                <a:moveTo>
                  <a:pt x="0" y="0"/>
                </a:moveTo>
                <a:lnTo>
                  <a:pt x="0" y="266509"/>
                </a:lnTo>
              </a:path>
            </a:pathLst>
          </a:custGeom>
          <a:ln w="3175">
            <a:solidFill>
              <a:srgbClr val="F5821F"/>
            </a:solidFill>
          </a:ln>
        </p:spPr>
        <p:txBody>
          <a:bodyPr wrap="square" lIns="0" tIns="0" rIns="0" bIns="0" rtlCol="0"/>
          <a:lstStyle/>
          <a:p>
            <a:endParaRPr/>
          </a:p>
        </p:txBody>
      </p:sp>
      <p:sp>
        <p:nvSpPr>
          <p:cNvPr id="39" name="object 39"/>
          <p:cNvSpPr/>
          <p:nvPr/>
        </p:nvSpPr>
        <p:spPr>
          <a:xfrm>
            <a:off x="9915180" y="8413103"/>
            <a:ext cx="0" cy="351155"/>
          </a:xfrm>
          <a:custGeom>
            <a:avLst/>
            <a:gdLst/>
            <a:ahLst/>
            <a:cxnLst/>
            <a:rect l="l" t="t" r="r" b="b"/>
            <a:pathLst>
              <a:path h="351154">
                <a:moveTo>
                  <a:pt x="0" y="0"/>
                </a:moveTo>
                <a:lnTo>
                  <a:pt x="0" y="350939"/>
                </a:lnTo>
              </a:path>
            </a:pathLst>
          </a:custGeom>
          <a:ln w="15049">
            <a:solidFill>
              <a:srgbClr val="F5821F"/>
            </a:solidFill>
          </a:ln>
        </p:spPr>
        <p:txBody>
          <a:bodyPr wrap="square" lIns="0" tIns="0" rIns="0" bIns="0" rtlCol="0"/>
          <a:lstStyle/>
          <a:p>
            <a:endParaRPr/>
          </a:p>
        </p:txBody>
      </p:sp>
      <p:sp>
        <p:nvSpPr>
          <p:cNvPr id="40" name="object 40"/>
          <p:cNvSpPr/>
          <p:nvPr/>
        </p:nvSpPr>
        <p:spPr>
          <a:xfrm>
            <a:off x="9915180" y="8023239"/>
            <a:ext cx="0" cy="276225"/>
          </a:xfrm>
          <a:custGeom>
            <a:avLst/>
            <a:gdLst/>
            <a:ahLst/>
            <a:cxnLst/>
            <a:rect l="l" t="t" r="r" b="b"/>
            <a:pathLst>
              <a:path h="276225">
                <a:moveTo>
                  <a:pt x="0" y="0"/>
                </a:moveTo>
                <a:lnTo>
                  <a:pt x="0" y="275717"/>
                </a:lnTo>
              </a:path>
            </a:pathLst>
          </a:custGeom>
          <a:ln w="15049">
            <a:solidFill>
              <a:srgbClr val="F5821F"/>
            </a:solidFill>
          </a:ln>
        </p:spPr>
        <p:txBody>
          <a:bodyPr wrap="square" lIns="0" tIns="0" rIns="0" bIns="0" rtlCol="0"/>
          <a:lstStyle/>
          <a:p>
            <a:endParaRPr/>
          </a:p>
        </p:txBody>
      </p:sp>
      <p:sp>
        <p:nvSpPr>
          <p:cNvPr id="41" name="object 41"/>
          <p:cNvSpPr/>
          <p:nvPr/>
        </p:nvSpPr>
        <p:spPr>
          <a:xfrm>
            <a:off x="9907655" y="9260237"/>
            <a:ext cx="15240" cy="0"/>
          </a:xfrm>
          <a:custGeom>
            <a:avLst/>
            <a:gdLst/>
            <a:ahLst/>
            <a:cxnLst/>
            <a:rect l="l" t="t" r="r" b="b"/>
            <a:pathLst>
              <a:path w="15239">
                <a:moveTo>
                  <a:pt x="0" y="0"/>
                </a:moveTo>
                <a:lnTo>
                  <a:pt x="15049" y="0"/>
                </a:lnTo>
              </a:path>
            </a:pathLst>
          </a:custGeom>
          <a:ln w="3175">
            <a:solidFill>
              <a:srgbClr val="F5821F"/>
            </a:solidFill>
          </a:ln>
        </p:spPr>
        <p:txBody>
          <a:bodyPr wrap="square" lIns="0" tIns="0" rIns="0" bIns="0" rtlCol="0"/>
          <a:lstStyle/>
          <a:p>
            <a:endParaRPr/>
          </a:p>
        </p:txBody>
      </p:sp>
      <p:sp>
        <p:nvSpPr>
          <p:cNvPr id="42" name="object 42"/>
          <p:cNvSpPr/>
          <p:nvPr/>
        </p:nvSpPr>
        <p:spPr>
          <a:xfrm>
            <a:off x="9946849" y="7966154"/>
            <a:ext cx="139700" cy="0"/>
          </a:xfrm>
          <a:custGeom>
            <a:avLst/>
            <a:gdLst/>
            <a:ahLst/>
            <a:cxnLst/>
            <a:rect l="l" t="t" r="r" b="b"/>
            <a:pathLst>
              <a:path w="139700">
                <a:moveTo>
                  <a:pt x="0" y="0"/>
                </a:moveTo>
                <a:lnTo>
                  <a:pt x="139082" y="0"/>
                </a:lnTo>
              </a:path>
            </a:pathLst>
          </a:custGeom>
          <a:ln w="15049">
            <a:solidFill>
              <a:srgbClr val="F5821F"/>
            </a:solidFill>
          </a:ln>
        </p:spPr>
        <p:txBody>
          <a:bodyPr wrap="square" lIns="0" tIns="0" rIns="0" bIns="0" rtlCol="0"/>
          <a:lstStyle/>
          <a:p>
            <a:endParaRPr/>
          </a:p>
        </p:txBody>
      </p:sp>
      <p:sp>
        <p:nvSpPr>
          <p:cNvPr id="43" name="object 43"/>
          <p:cNvSpPr/>
          <p:nvPr/>
        </p:nvSpPr>
        <p:spPr>
          <a:xfrm>
            <a:off x="9946849" y="8356031"/>
            <a:ext cx="91440" cy="0"/>
          </a:xfrm>
          <a:custGeom>
            <a:avLst/>
            <a:gdLst/>
            <a:ahLst/>
            <a:cxnLst/>
            <a:rect l="l" t="t" r="r" b="b"/>
            <a:pathLst>
              <a:path w="91439">
                <a:moveTo>
                  <a:pt x="0" y="0"/>
                </a:moveTo>
                <a:lnTo>
                  <a:pt x="91351" y="0"/>
                </a:lnTo>
              </a:path>
            </a:pathLst>
          </a:custGeom>
          <a:ln w="15049">
            <a:solidFill>
              <a:srgbClr val="F5821F"/>
            </a:solidFill>
          </a:ln>
        </p:spPr>
        <p:txBody>
          <a:bodyPr wrap="square" lIns="0" tIns="0" rIns="0" bIns="0" rtlCol="0"/>
          <a:lstStyle/>
          <a:p>
            <a:endParaRPr/>
          </a:p>
        </p:txBody>
      </p:sp>
      <p:sp>
        <p:nvSpPr>
          <p:cNvPr id="44" name="object 44"/>
          <p:cNvSpPr/>
          <p:nvPr/>
        </p:nvSpPr>
        <p:spPr>
          <a:xfrm>
            <a:off x="9946849" y="8821104"/>
            <a:ext cx="139700" cy="0"/>
          </a:xfrm>
          <a:custGeom>
            <a:avLst/>
            <a:gdLst/>
            <a:ahLst/>
            <a:cxnLst/>
            <a:rect l="l" t="t" r="r" b="b"/>
            <a:pathLst>
              <a:path w="139700">
                <a:moveTo>
                  <a:pt x="0" y="0"/>
                </a:moveTo>
                <a:lnTo>
                  <a:pt x="139082" y="0"/>
                </a:lnTo>
              </a:path>
            </a:pathLst>
          </a:custGeom>
          <a:ln w="15049">
            <a:solidFill>
              <a:srgbClr val="F5821F"/>
            </a:solidFill>
          </a:ln>
        </p:spPr>
        <p:txBody>
          <a:bodyPr wrap="square" lIns="0" tIns="0" rIns="0" bIns="0" rtlCol="0"/>
          <a:lstStyle/>
          <a:p>
            <a:endParaRPr/>
          </a:p>
        </p:txBody>
      </p:sp>
      <p:grpSp>
        <p:nvGrpSpPr>
          <p:cNvPr id="45" name="object 45"/>
          <p:cNvGrpSpPr/>
          <p:nvPr/>
        </p:nvGrpSpPr>
        <p:grpSpPr>
          <a:xfrm>
            <a:off x="7864310" y="6502678"/>
            <a:ext cx="274955" cy="215900"/>
            <a:chOff x="2137403" y="6502678"/>
            <a:chExt cx="274955" cy="215900"/>
          </a:xfrm>
        </p:grpSpPr>
        <p:sp>
          <p:nvSpPr>
            <p:cNvPr id="46" name="object 46"/>
            <p:cNvSpPr/>
            <p:nvPr/>
          </p:nvSpPr>
          <p:spPr>
            <a:xfrm>
              <a:off x="2137403" y="6502678"/>
              <a:ext cx="274955" cy="215900"/>
            </a:xfrm>
            <a:custGeom>
              <a:avLst/>
              <a:gdLst/>
              <a:ahLst/>
              <a:cxnLst/>
              <a:rect l="l" t="t" r="r" b="b"/>
              <a:pathLst>
                <a:path w="274955" h="215900">
                  <a:moveTo>
                    <a:pt x="263842" y="0"/>
                  </a:moveTo>
                  <a:lnTo>
                    <a:pt x="259689" y="0"/>
                  </a:lnTo>
                  <a:lnTo>
                    <a:pt x="10972" y="0"/>
                  </a:lnTo>
                  <a:lnTo>
                    <a:pt x="7175" y="1701"/>
                  </a:lnTo>
                  <a:lnTo>
                    <a:pt x="1701" y="7188"/>
                  </a:lnTo>
                  <a:lnTo>
                    <a:pt x="0" y="10972"/>
                  </a:lnTo>
                  <a:lnTo>
                    <a:pt x="0" y="150202"/>
                  </a:lnTo>
                  <a:lnTo>
                    <a:pt x="1701" y="154000"/>
                  </a:lnTo>
                  <a:lnTo>
                    <a:pt x="7213" y="159473"/>
                  </a:lnTo>
                  <a:lnTo>
                    <a:pt x="10998" y="161175"/>
                  </a:lnTo>
                  <a:lnTo>
                    <a:pt x="129895" y="161175"/>
                  </a:lnTo>
                  <a:lnTo>
                    <a:pt x="129895" y="200748"/>
                  </a:lnTo>
                  <a:lnTo>
                    <a:pt x="82854" y="200748"/>
                  </a:lnTo>
                  <a:lnTo>
                    <a:pt x="82854" y="215785"/>
                  </a:lnTo>
                  <a:lnTo>
                    <a:pt x="191973" y="215785"/>
                  </a:lnTo>
                  <a:lnTo>
                    <a:pt x="191973" y="200748"/>
                  </a:lnTo>
                  <a:lnTo>
                    <a:pt x="144932" y="200748"/>
                  </a:lnTo>
                  <a:lnTo>
                    <a:pt x="144932" y="161175"/>
                  </a:lnTo>
                  <a:lnTo>
                    <a:pt x="263842" y="161175"/>
                  </a:lnTo>
                  <a:lnTo>
                    <a:pt x="267614" y="159473"/>
                  </a:lnTo>
                  <a:lnTo>
                    <a:pt x="273126" y="154000"/>
                  </a:lnTo>
                  <a:lnTo>
                    <a:pt x="274828" y="150202"/>
                  </a:lnTo>
                  <a:lnTo>
                    <a:pt x="274828" y="10972"/>
                  </a:lnTo>
                  <a:lnTo>
                    <a:pt x="273126" y="7188"/>
                  </a:lnTo>
                  <a:lnTo>
                    <a:pt x="267614" y="1701"/>
                  </a:lnTo>
                  <a:lnTo>
                    <a:pt x="263842" y="0"/>
                  </a:lnTo>
                  <a:close/>
                </a:path>
              </a:pathLst>
            </a:custGeom>
            <a:solidFill>
              <a:srgbClr val="231F20"/>
            </a:solidFill>
          </p:spPr>
          <p:txBody>
            <a:bodyPr wrap="square" lIns="0" tIns="0" rIns="0" bIns="0" rtlCol="0"/>
            <a:lstStyle/>
            <a:p>
              <a:endParaRPr/>
            </a:p>
          </p:txBody>
        </p:sp>
        <p:sp>
          <p:nvSpPr>
            <p:cNvPr id="47" name="object 47"/>
            <p:cNvSpPr/>
            <p:nvPr/>
          </p:nvSpPr>
          <p:spPr>
            <a:xfrm>
              <a:off x="2152445" y="6517725"/>
              <a:ext cx="245110" cy="131445"/>
            </a:xfrm>
            <a:custGeom>
              <a:avLst/>
              <a:gdLst/>
              <a:ahLst/>
              <a:cxnLst/>
              <a:rect l="l" t="t" r="r" b="b"/>
              <a:pathLst>
                <a:path w="245110" h="131445">
                  <a:moveTo>
                    <a:pt x="244652" y="0"/>
                  </a:moveTo>
                  <a:lnTo>
                    <a:pt x="0" y="101"/>
                  </a:lnTo>
                  <a:lnTo>
                    <a:pt x="101" y="131089"/>
                  </a:lnTo>
                  <a:lnTo>
                    <a:pt x="244741" y="130987"/>
                  </a:lnTo>
                  <a:lnTo>
                    <a:pt x="244652" y="0"/>
                  </a:lnTo>
                  <a:close/>
                </a:path>
              </a:pathLst>
            </a:custGeom>
            <a:solidFill>
              <a:srgbClr val="00A4DE"/>
            </a:solidFill>
          </p:spPr>
          <p:txBody>
            <a:bodyPr wrap="square" lIns="0" tIns="0" rIns="0" bIns="0" rtlCol="0"/>
            <a:lstStyle/>
            <a:p>
              <a:endParaRPr/>
            </a:p>
          </p:txBody>
        </p:sp>
      </p:grpSp>
      <p:pic>
        <p:nvPicPr>
          <p:cNvPr id="48" name="object 48"/>
          <p:cNvPicPr/>
          <p:nvPr/>
        </p:nvPicPr>
        <p:blipFill>
          <a:blip r:embed="rId2" cstate="print"/>
          <a:stretch>
            <a:fillRect/>
          </a:stretch>
        </p:blipFill>
        <p:spPr>
          <a:xfrm>
            <a:off x="7540648" y="6466004"/>
            <a:ext cx="120625" cy="252463"/>
          </a:xfrm>
          <a:prstGeom prst="rect">
            <a:avLst/>
          </a:prstGeom>
        </p:spPr>
      </p:pic>
      <p:grpSp>
        <p:nvGrpSpPr>
          <p:cNvPr id="49" name="object 49"/>
          <p:cNvGrpSpPr/>
          <p:nvPr/>
        </p:nvGrpSpPr>
        <p:grpSpPr>
          <a:xfrm>
            <a:off x="7646929" y="6070536"/>
            <a:ext cx="421005" cy="252729"/>
            <a:chOff x="1920022" y="6070535"/>
            <a:chExt cx="421005" cy="252729"/>
          </a:xfrm>
        </p:grpSpPr>
        <p:pic>
          <p:nvPicPr>
            <p:cNvPr id="50" name="object 50"/>
            <p:cNvPicPr/>
            <p:nvPr/>
          </p:nvPicPr>
          <p:blipFill>
            <a:blip r:embed="rId3" cstate="print"/>
            <a:stretch>
              <a:fillRect/>
            </a:stretch>
          </p:blipFill>
          <p:spPr>
            <a:xfrm>
              <a:off x="1920022" y="6070535"/>
              <a:ext cx="120625" cy="252463"/>
            </a:xfrm>
            <a:prstGeom prst="rect">
              <a:avLst/>
            </a:prstGeom>
          </p:spPr>
        </p:pic>
        <p:sp>
          <p:nvSpPr>
            <p:cNvPr id="51" name="object 51"/>
            <p:cNvSpPr/>
            <p:nvPr/>
          </p:nvSpPr>
          <p:spPr>
            <a:xfrm>
              <a:off x="2066180" y="6107210"/>
              <a:ext cx="274955" cy="215900"/>
            </a:xfrm>
            <a:custGeom>
              <a:avLst/>
              <a:gdLst/>
              <a:ahLst/>
              <a:cxnLst/>
              <a:rect l="l" t="t" r="r" b="b"/>
              <a:pathLst>
                <a:path w="274955" h="215900">
                  <a:moveTo>
                    <a:pt x="263855" y="0"/>
                  </a:moveTo>
                  <a:lnTo>
                    <a:pt x="15138" y="0"/>
                  </a:lnTo>
                  <a:lnTo>
                    <a:pt x="10985" y="0"/>
                  </a:lnTo>
                  <a:lnTo>
                    <a:pt x="7213" y="1701"/>
                  </a:lnTo>
                  <a:lnTo>
                    <a:pt x="1701" y="7188"/>
                  </a:lnTo>
                  <a:lnTo>
                    <a:pt x="0" y="10972"/>
                  </a:lnTo>
                  <a:lnTo>
                    <a:pt x="0" y="150202"/>
                  </a:lnTo>
                  <a:lnTo>
                    <a:pt x="1701" y="154000"/>
                  </a:lnTo>
                  <a:lnTo>
                    <a:pt x="7213" y="159473"/>
                  </a:lnTo>
                  <a:lnTo>
                    <a:pt x="10985" y="161175"/>
                  </a:lnTo>
                  <a:lnTo>
                    <a:pt x="129895" y="161175"/>
                  </a:lnTo>
                  <a:lnTo>
                    <a:pt x="129895" y="200748"/>
                  </a:lnTo>
                  <a:lnTo>
                    <a:pt x="82854" y="200748"/>
                  </a:lnTo>
                  <a:lnTo>
                    <a:pt x="82854" y="215785"/>
                  </a:lnTo>
                  <a:lnTo>
                    <a:pt x="191973" y="215785"/>
                  </a:lnTo>
                  <a:lnTo>
                    <a:pt x="191973" y="200748"/>
                  </a:lnTo>
                  <a:lnTo>
                    <a:pt x="144932" y="200748"/>
                  </a:lnTo>
                  <a:lnTo>
                    <a:pt x="144932" y="161175"/>
                  </a:lnTo>
                  <a:lnTo>
                    <a:pt x="263829" y="161175"/>
                  </a:lnTo>
                  <a:lnTo>
                    <a:pt x="267614" y="159473"/>
                  </a:lnTo>
                  <a:lnTo>
                    <a:pt x="273126" y="154000"/>
                  </a:lnTo>
                  <a:lnTo>
                    <a:pt x="274828" y="150202"/>
                  </a:lnTo>
                  <a:lnTo>
                    <a:pt x="274828" y="10972"/>
                  </a:lnTo>
                  <a:lnTo>
                    <a:pt x="273126" y="7188"/>
                  </a:lnTo>
                  <a:lnTo>
                    <a:pt x="267652" y="1701"/>
                  </a:lnTo>
                  <a:lnTo>
                    <a:pt x="263855" y="0"/>
                  </a:lnTo>
                  <a:close/>
                </a:path>
              </a:pathLst>
            </a:custGeom>
            <a:solidFill>
              <a:srgbClr val="231F20"/>
            </a:solidFill>
          </p:spPr>
          <p:txBody>
            <a:bodyPr wrap="square" lIns="0" tIns="0" rIns="0" bIns="0" rtlCol="0"/>
            <a:lstStyle/>
            <a:p>
              <a:endParaRPr/>
            </a:p>
          </p:txBody>
        </p:sp>
        <p:sp>
          <p:nvSpPr>
            <p:cNvPr id="52" name="object 52"/>
            <p:cNvSpPr/>
            <p:nvPr/>
          </p:nvSpPr>
          <p:spPr>
            <a:xfrm>
              <a:off x="2081225" y="6122257"/>
              <a:ext cx="245110" cy="131445"/>
            </a:xfrm>
            <a:custGeom>
              <a:avLst/>
              <a:gdLst/>
              <a:ahLst/>
              <a:cxnLst/>
              <a:rect l="l" t="t" r="r" b="b"/>
              <a:pathLst>
                <a:path w="245110" h="131445">
                  <a:moveTo>
                    <a:pt x="244640" y="0"/>
                  </a:moveTo>
                  <a:lnTo>
                    <a:pt x="88" y="0"/>
                  </a:lnTo>
                  <a:lnTo>
                    <a:pt x="0" y="130987"/>
                  </a:lnTo>
                  <a:lnTo>
                    <a:pt x="244640" y="131089"/>
                  </a:lnTo>
                  <a:lnTo>
                    <a:pt x="244741" y="101"/>
                  </a:lnTo>
                  <a:close/>
                </a:path>
              </a:pathLst>
            </a:custGeom>
            <a:solidFill>
              <a:srgbClr val="00A4DE"/>
            </a:solidFill>
          </p:spPr>
          <p:txBody>
            <a:bodyPr wrap="square" lIns="0" tIns="0" rIns="0" bIns="0" rtlCol="0"/>
            <a:lstStyle/>
            <a:p>
              <a:endParaRPr/>
            </a:p>
          </p:txBody>
        </p:sp>
      </p:grpSp>
      <p:grpSp>
        <p:nvGrpSpPr>
          <p:cNvPr id="53" name="object 53"/>
          <p:cNvGrpSpPr/>
          <p:nvPr/>
        </p:nvGrpSpPr>
        <p:grpSpPr>
          <a:xfrm>
            <a:off x="8223221" y="6070536"/>
            <a:ext cx="421005" cy="252729"/>
            <a:chOff x="2496314" y="6070535"/>
            <a:chExt cx="421005" cy="252729"/>
          </a:xfrm>
        </p:grpSpPr>
        <p:pic>
          <p:nvPicPr>
            <p:cNvPr id="54" name="object 54"/>
            <p:cNvPicPr/>
            <p:nvPr/>
          </p:nvPicPr>
          <p:blipFill>
            <a:blip r:embed="rId4" cstate="print"/>
            <a:stretch>
              <a:fillRect/>
            </a:stretch>
          </p:blipFill>
          <p:spPr>
            <a:xfrm>
              <a:off x="2796674" y="6070535"/>
              <a:ext cx="120625" cy="252463"/>
            </a:xfrm>
            <a:prstGeom prst="rect">
              <a:avLst/>
            </a:prstGeom>
          </p:spPr>
        </p:pic>
        <p:sp>
          <p:nvSpPr>
            <p:cNvPr id="55" name="object 55"/>
            <p:cNvSpPr/>
            <p:nvPr/>
          </p:nvSpPr>
          <p:spPr>
            <a:xfrm>
              <a:off x="2496314" y="6107210"/>
              <a:ext cx="274955" cy="215900"/>
            </a:xfrm>
            <a:custGeom>
              <a:avLst/>
              <a:gdLst/>
              <a:ahLst/>
              <a:cxnLst/>
              <a:rect l="l" t="t" r="r" b="b"/>
              <a:pathLst>
                <a:path w="274955" h="215900">
                  <a:moveTo>
                    <a:pt x="263842" y="0"/>
                  </a:moveTo>
                  <a:lnTo>
                    <a:pt x="259689" y="0"/>
                  </a:lnTo>
                  <a:lnTo>
                    <a:pt x="10972" y="0"/>
                  </a:lnTo>
                  <a:lnTo>
                    <a:pt x="7175" y="1701"/>
                  </a:lnTo>
                  <a:lnTo>
                    <a:pt x="1701" y="7188"/>
                  </a:lnTo>
                  <a:lnTo>
                    <a:pt x="0" y="10972"/>
                  </a:lnTo>
                  <a:lnTo>
                    <a:pt x="0" y="150202"/>
                  </a:lnTo>
                  <a:lnTo>
                    <a:pt x="1701" y="154000"/>
                  </a:lnTo>
                  <a:lnTo>
                    <a:pt x="7213" y="159473"/>
                  </a:lnTo>
                  <a:lnTo>
                    <a:pt x="10998" y="161175"/>
                  </a:lnTo>
                  <a:lnTo>
                    <a:pt x="129895" y="161175"/>
                  </a:lnTo>
                  <a:lnTo>
                    <a:pt x="129895" y="200748"/>
                  </a:lnTo>
                  <a:lnTo>
                    <a:pt x="82854" y="200748"/>
                  </a:lnTo>
                  <a:lnTo>
                    <a:pt x="82854" y="215785"/>
                  </a:lnTo>
                  <a:lnTo>
                    <a:pt x="191973" y="215785"/>
                  </a:lnTo>
                  <a:lnTo>
                    <a:pt x="191973" y="200748"/>
                  </a:lnTo>
                  <a:lnTo>
                    <a:pt x="144932" y="200748"/>
                  </a:lnTo>
                  <a:lnTo>
                    <a:pt x="144932" y="161175"/>
                  </a:lnTo>
                  <a:lnTo>
                    <a:pt x="263842" y="161175"/>
                  </a:lnTo>
                  <a:lnTo>
                    <a:pt x="267614" y="159473"/>
                  </a:lnTo>
                  <a:lnTo>
                    <a:pt x="273126" y="154000"/>
                  </a:lnTo>
                  <a:lnTo>
                    <a:pt x="274828" y="150202"/>
                  </a:lnTo>
                  <a:lnTo>
                    <a:pt x="274828" y="10972"/>
                  </a:lnTo>
                  <a:lnTo>
                    <a:pt x="273126" y="7188"/>
                  </a:lnTo>
                  <a:lnTo>
                    <a:pt x="267614" y="1701"/>
                  </a:lnTo>
                  <a:lnTo>
                    <a:pt x="263842" y="0"/>
                  </a:lnTo>
                  <a:close/>
                </a:path>
              </a:pathLst>
            </a:custGeom>
            <a:solidFill>
              <a:srgbClr val="231F20"/>
            </a:solidFill>
          </p:spPr>
          <p:txBody>
            <a:bodyPr wrap="square" lIns="0" tIns="0" rIns="0" bIns="0" rtlCol="0"/>
            <a:lstStyle/>
            <a:p>
              <a:endParaRPr/>
            </a:p>
          </p:txBody>
        </p:sp>
        <p:sp>
          <p:nvSpPr>
            <p:cNvPr id="56" name="object 56"/>
            <p:cNvSpPr/>
            <p:nvPr/>
          </p:nvSpPr>
          <p:spPr>
            <a:xfrm>
              <a:off x="2511356" y="6122257"/>
              <a:ext cx="245110" cy="131445"/>
            </a:xfrm>
            <a:custGeom>
              <a:avLst/>
              <a:gdLst/>
              <a:ahLst/>
              <a:cxnLst/>
              <a:rect l="l" t="t" r="r" b="b"/>
              <a:pathLst>
                <a:path w="245110" h="131445">
                  <a:moveTo>
                    <a:pt x="244652" y="0"/>
                  </a:moveTo>
                  <a:lnTo>
                    <a:pt x="0" y="101"/>
                  </a:lnTo>
                  <a:lnTo>
                    <a:pt x="101" y="131089"/>
                  </a:lnTo>
                  <a:lnTo>
                    <a:pt x="244741" y="130987"/>
                  </a:lnTo>
                  <a:lnTo>
                    <a:pt x="244652" y="0"/>
                  </a:lnTo>
                  <a:close/>
                </a:path>
              </a:pathLst>
            </a:custGeom>
            <a:solidFill>
              <a:srgbClr val="00A4DE"/>
            </a:solidFill>
          </p:spPr>
          <p:txBody>
            <a:bodyPr wrap="square" lIns="0" tIns="0" rIns="0" bIns="0" rtlCol="0"/>
            <a:lstStyle/>
            <a:p>
              <a:endParaRPr/>
            </a:p>
          </p:txBody>
        </p:sp>
      </p:grpSp>
      <p:grpSp>
        <p:nvGrpSpPr>
          <p:cNvPr id="57" name="object 57"/>
          <p:cNvGrpSpPr/>
          <p:nvPr/>
        </p:nvGrpSpPr>
        <p:grpSpPr>
          <a:xfrm>
            <a:off x="8978943" y="6107210"/>
            <a:ext cx="570865" cy="215900"/>
            <a:chOff x="3252036" y="6107210"/>
            <a:chExt cx="570865" cy="215900"/>
          </a:xfrm>
        </p:grpSpPr>
        <p:sp>
          <p:nvSpPr>
            <p:cNvPr id="58" name="object 58"/>
            <p:cNvSpPr/>
            <p:nvPr/>
          </p:nvSpPr>
          <p:spPr>
            <a:xfrm>
              <a:off x="3252036" y="6107210"/>
              <a:ext cx="274955" cy="215900"/>
            </a:xfrm>
            <a:custGeom>
              <a:avLst/>
              <a:gdLst/>
              <a:ahLst/>
              <a:cxnLst/>
              <a:rect l="l" t="t" r="r" b="b"/>
              <a:pathLst>
                <a:path w="274954" h="215900">
                  <a:moveTo>
                    <a:pt x="263842" y="0"/>
                  </a:moveTo>
                  <a:lnTo>
                    <a:pt x="259689" y="0"/>
                  </a:lnTo>
                  <a:lnTo>
                    <a:pt x="10972" y="0"/>
                  </a:lnTo>
                  <a:lnTo>
                    <a:pt x="7175" y="1701"/>
                  </a:lnTo>
                  <a:lnTo>
                    <a:pt x="1701" y="7188"/>
                  </a:lnTo>
                  <a:lnTo>
                    <a:pt x="0" y="10972"/>
                  </a:lnTo>
                  <a:lnTo>
                    <a:pt x="0" y="150202"/>
                  </a:lnTo>
                  <a:lnTo>
                    <a:pt x="1701" y="154000"/>
                  </a:lnTo>
                  <a:lnTo>
                    <a:pt x="7213" y="159473"/>
                  </a:lnTo>
                  <a:lnTo>
                    <a:pt x="10998" y="161175"/>
                  </a:lnTo>
                  <a:lnTo>
                    <a:pt x="129895" y="161175"/>
                  </a:lnTo>
                  <a:lnTo>
                    <a:pt x="129895" y="200748"/>
                  </a:lnTo>
                  <a:lnTo>
                    <a:pt x="82854" y="200748"/>
                  </a:lnTo>
                  <a:lnTo>
                    <a:pt x="82854" y="215785"/>
                  </a:lnTo>
                  <a:lnTo>
                    <a:pt x="191973" y="215785"/>
                  </a:lnTo>
                  <a:lnTo>
                    <a:pt x="191973" y="200748"/>
                  </a:lnTo>
                  <a:lnTo>
                    <a:pt x="144932" y="200748"/>
                  </a:lnTo>
                  <a:lnTo>
                    <a:pt x="144932" y="161175"/>
                  </a:lnTo>
                  <a:lnTo>
                    <a:pt x="263842" y="161175"/>
                  </a:lnTo>
                  <a:lnTo>
                    <a:pt x="267614" y="159473"/>
                  </a:lnTo>
                  <a:lnTo>
                    <a:pt x="273126" y="154000"/>
                  </a:lnTo>
                  <a:lnTo>
                    <a:pt x="274827" y="150202"/>
                  </a:lnTo>
                  <a:lnTo>
                    <a:pt x="274827" y="10972"/>
                  </a:lnTo>
                  <a:lnTo>
                    <a:pt x="273126" y="7188"/>
                  </a:lnTo>
                  <a:lnTo>
                    <a:pt x="267614" y="1701"/>
                  </a:lnTo>
                  <a:lnTo>
                    <a:pt x="263842" y="0"/>
                  </a:lnTo>
                  <a:close/>
                </a:path>
              </a:pathLst>
            </a:custGeom>
            <a:solidFill>
              <a:srgbClr val="231F20"/>
            </a:solidFill>
          </p:spPr>
          <p:txBody>
            <a:bodyPr wrap="square" lIns="0" tIns="0" rIns="0" bIns="0" rtlCol="0"/>
            <a:lstStyle/>
            <a:p>
              <a:endParaRPr/>
            </a:p>
          </p:txBody>
        </p:sp>
        <p:sp>
          <p:nvSpPr>
            <p:cNvPr id="59" name="object 59"/>
            <p:cNvSpPr/>
            <p:nvPr/>
          </p:nvSpPr>
          <p:spPr>
            <a:xfrm>
              <a:off x="3267078" y="6122257"/>
              <a:ext cx="245110" cy="131445"/>
            </a:xfrm>
            <a:custGeom>
              <a:avLst/>
              <a:gdLst/>
              <a:ahLst/>
              <a:cxnLst/>
              <a:rect l="l" t="t" r="r" b="b"/>
              <a:pathLst>
                <a:path w="245110" h="131445">
                  <a:moveTo>
                    <a:pt x="244652" y="0"/>
                  </a:moveTo>
                  <a:lnTo>
                    <a:pt x="0" y="101"/>
                  </a:lnTo>
                  <a:lnTo>
                    <a:pt x="101" y="131089"/>
                  </a:lnTo>
                  <a:lnTo>
                    <a:pt x="244741" y="130987"/>
                  </a:lnTo>
                  <a:lnTo>
                    <a:pt x="244652" y="0"/>
                  </a:lnTo>
                  <a:close/>
                </a:path>
              </a:pathLst>
            </a:custGeom>
            <a:solidFill>
              <a:srgbClr val="00A4DE"/>
            </a:solidFill>
          </p:spPr>
          <p:txBody>
            <a:bodyPr wrap="square" lIns="0" tIns="0" rIns="0" bIns="0" rtlCol="0"/>
            <a:lstStyle/>
            <a:p>
              <a:endParaRPr/>
            </a:p>
          </p:txBody>
        </p:sp>
        <p:sp>
          <p:nvSpPr>
            <p:cNvPr id="60" name="object 60"/>
            <p:cNvSpPr/>
            <p:nvPr/>
          </p:nvSpPr>
          <p:spPr>
            <a:xfrm>
              <a:off x="3547965" y="6107210"/>
              <a:ext cx="274955" cy="215900"/>
            </a:xfrm>
            <a:custGeom>
              <a:avLst/>
              <a:gdLst/>
              <a:ahLst/>
              <a:cxnLst/>
              <a:rect l="l" t="t" r="r" b="b"/>
              <a:pathLst>
                <a:path w="274954" h="215900">
                  <a:moveTo>
                    <a:pt x="263842" y="0"/>
                  </a:moveTo>
                  <a:lnTo>
                    <a:pt x="259689" y="0"/>
                  </a:lnTo>
                  <a:lnTo>
                    <a:pt x="10972" y="0"/>
                  </a:lnTo>
                  <a:lnTo>
                    <a:pt x="7175" y="1701"/>
                  </a:lnTo>
                  <a:lnTo>
                    <a:pt x="1701" y="7188"/>
                  </a:lnTo>
                  <a:lnTo>
                    <a:pt x="0" y="10972"/>
                  </a:lnTo>
                  <a:lnTo>
                    <a:pt x="0" y="150202"/>
                  </a:lnTo>
                  <a:lnTo>
                    <a:pt x="1701" y="154000"/>
                  </a:lnTo>
                  <a:lnTo>
                    <a:pt x="7213" y="159473"/>
                  </a:lnTo>
                  <a:lnTo>
                    <a:pt x="10998" y="161175"/>
                  </a:lnTo>
                  <a:lnTo>
                    <a:pt x="129895" y="161175"/>
                  </a:lnTo>
                  <a:lnTo>
                    <a:pt x="129895" y="200748"/>
                  </a:lnTo>
                  <a:lnTo>
                    <a:pt x="82854" y="200748"/>
                  </a:lnTo>
                  <a:lnTo>
                    <a:pt x="82854" y="215785"/>
                  </a:lnTo>
                  <a:lnTo>
                    <a:pt x="191973" y="215785"/>
                  </a:lnTo>
                  <a:lnTo>
                    <a:pt x="191973" y="200748"/>
                  </a:lnTo>
                  <a:lnTo>
                    <a:pt x="144945" y="200748"/>
                  </a:lnTo>
                  <a:lnTo>
                    <a:pt x="144945" y="161175"/>
                  </a:lnTo>
                  <a:lnTo>
                    <a:pt x="263842" y="161175"/>
                  </a:lnTo>
                  <a:lnTo>
                    <a:pt x="267614" y="159473"/>
                  </a:lnTo>
                  <a:lnTo>
                    <a:pt x="273126" y="154000"/>
                  </a:lnTo>
                  <a:lnTo>
                    <a:pt x="274827" y="150202"/>
                  </a:lnTo>
                  <a:lnTo>
                    <a:pt x="274827" y="10972"/>
                  </a:lnTo>
                  <a:lnTo>
                    <a:pt x="273126" y="7188"/>
                  </a:lnTo>
                  <a:lnTo>
                    <a:pt x="267614" y="1701"/>
                  </a:lnTo>
                  <a:lnTo>
                    <a:pt x="263842" y="0"/>
                  </a:lnTo>
                  <a:close/>
                </a:path>
              </a:pathLst>
            </a:custGeom>
            <a:solidFill>
              <a:srgbClr val="231F20"/>
            </a:solidFill>
          </p:spPr>
          <p:txBody>
            <a:bodyPr wrap="square" lIns="0" tIns="0" rIns="0" bIns="0" rtlCol="0"/>
            <a:lstStyle/>
            <a:p>
              <a:endParaRPr/>
            </a:p>
          </p:txBody>
        </p:sp>
        <p:sp>
          <p:nvSpPr>
            <p:cNvPr id="61" name="object 61"/>
            <p:cNvSpPr/>
            <p:nvPr/>
          </p:nvSpPr>
          <p:spPr>
            <a:xfrm>
              <a:off x="3563007" y="6122257"/>
              <a:ext cx="245110" cy="131445"/>
            </a:xfrm>
            <a:custGeom>
              <a:avLst/>
              <a:gdLst/>
              <a:ahLst/>
              <a:cxnLst/>
              <a:rect l="l" t="t" r="r" b="b"/>
              <a:pathLst>
                <a:path w="245110" h="131445">
                  <a:moveTo>
                    <a:pt x="244652" y="0"/>
                  </a:moveTo>
                  <a:lnTo>
                    <a:pt x="0" y="101"/>
                  </a:lnTo>
                  <a:lnTo>
                    <a:pt x="101" y="131089"/>
                  </a:lnTo>
                  <a:lnTo>
                    <a:pt x="244741" y="130987"/>
                  </a:lnTo>
                  <a:lnTo>
                    <a:pt x="244652" y="0"/>
                  </a:lnTo>
                  <a:close/>
                </a:path>
              </a:pathLst>
            </a:custGeom>
            <a:solidFill>
              <a:srgbClr val="00A4DE"/>
            </a:solidFill>
          </p:spPr>
          <p:txBody>
            <a:bodyPr wrap="square" lIns="0" tIns="0" rIns="0" bIns="0" rtlCol="0"/>
            <a:lstStyle/>
            <a:p>
              <a:endParaRPr/>
            </a:p>
          </p:txBody>
        </p:sp>
      </p:grpSp>
      <p:pic>
        <p:nvPicPr>
          <p:cNvPr id="62" name="object 62"/>
          <p:cNvPicPr/>
          <p:nvPr/>
        </p:nvPicPr>
        <p:blipFill>
          <a:blip r:embed="rId5" cstate="print"/>
          <a:stretch>
            <a:fillRect/>
          </a:stretch>
        </p:blipFill>
        <p:spPr>
          <a:xfrm>
            <a:off x="7372626" y="6466004"/>
            <a:ext cx="120625" cy="252463"/>
          </a:xfrm>
          <a:prstGeom prst="rect">
            <a:avLst/>
          </a:prstGeom>
        </p:spPr>
      </p:pic>
      <p:grpSp>
        <p:nvGrpSpPr>
          <p:cNvPr id="63" name="object 63"/>
          <p:cNvGrpSpPr/>
          <p:nvPr/>
        </p:nvGrpSpPr>
        <p:grpSpPr>
          <a:xfrm>
            <a:off x="8932449" y="6502678"/>
            <a:ext cx="274955" cy="215900"/>
            <a:chOff x="3205542" y="6502678"/>
            <a:chExt cx="274955" cy="215900"/>
          </a:xfrm>
        </p:grpSpPr>
        <p:sp>
          <p:nvSpPr>
            <p:cNvPr id="64" name="object 64"/>
            <p:cNvSpPr/>
            <p:nvPr/>
          </p:nvSpPr>
          <p:spPr>
            <a:xfrm>
              <a:off x="3205542" y="6502678"/>
              <a:ext cx="274955" cy="215900"/>
            </a:xfrm>
            <a:custGeom>
              <a:avLst/>
              <a:gdLst/>
              <a:ahLst/>
              <a:cxnLst/>
              <a:rect l="l" t="t" r="r" b="b"/>
              <a:pathLst>
                <a:path w="274954" h="215900">
                  <a:moveTo>
                    <a:pt x="263842" y="0"/>
                  </a:moveTo>
                  <a:lnTo>
                    <a:pt x="259689" y="0"/>
                  </a:lnTo>
                  <a:lnTo>
                    <a:pt x="10972" y="0"/>
                  </a:lnTo>
                  <a:lnTo>
                    <a:pt x="7175" y="1701"/>
                  </a:lnTo>
                  <a:lnTo>
                    <a:pt x="1701" y="7188"/>
                  </a:lnTo>
                  <a:lnTo>
                    <a:pt x="0" y="10972"/>
                  </a:lnTo>
                  <a:lnTo>
                    <a:pt x="0" y="150202"/>
                  </a:lnTo>
                  <a:lnTo>
                    <a:pt x="1701" y="154000"/>
                  </a:lnTo>
                  <a:lnTo>
                    <a:pt x="7213" y="159473"/>
                  </a:lnTo>
                  <a:lnTo>
                    <a:pt x="10998" y="161175"/>
                  </a:lnTo>
                  <a:lnTo>
                    <a:pt x="129895" y="161175"/>
                  </a:lnTo>
                  <a:lnTo>
                    <a:pt x="129895" y="200748"/>
                  </a:lnTo>
                  <a:lnTo>
                    <a:pt x="82854" y="200748"/>
                  </a:lnTo>
                  <a:lnTo>
                    <a:pt x="82854" y="215785"/>
                  </a:lnTo>
                  <a:lnTo>
                    <a:pt x="191973" y="215785"/>
                  </a:lnTo>
                  <a:lnTo>
                    <a:pt x="191973" y="200748"/>
                  </a:lnTo>
                  <a:lnTo>
                    <a:pt x="144945" y="200748"/>
                  </a:lnTo>
                  <a:lnTo>
                    <a:pt x="144945" y="161175"/>
                  </a:lnTo>
                  <a:lnTo>
                    <a:pt x="263842" y="161175"/>
                  </a:lnTo>
                  <a:lnTo>
                    <a:pt x="267614" y="159473"/>
                  </a:lnTo>
                  <a:lnTo>
                    <a:pt x="273126" y="154000"/>
                  </a:lnTo>
                  <a:lnTo>
                    <a:pt x="274828" y="150202"/>
                  </a:lnTo>
                  <a:lnTo>
                    <a:pt x="274828" y="10972"/>
                  </a:lnTo>
                  <a:lnTo>
                    <a:pt x="273126" y="7188"/>
                  </a:lnTo>
                  <a:lnTo>
                    <a:pt x="267614" y="1701"/>
                  </a:lnTo>
                  <a:lnTo>
                    <a:pt x="263842" y="0"/>
                  </a:lnTo>
                  <a:close/>
                </a:path>
              </a:pathLst>
            </a:custGeom>
            <a:solidFill>
              <a:srgbClr val="231F20"/>
            </a:solidFill>
          </p:spPr>
          <p:txBody>
            <a:bodyPr wrap="square" lIns="0" tIns="0" rIns="0" bIns="0" rtlCol="0"/>
            <a:lstStyle/>
            <a:p>
              <a:endParaRPr/>
            </a:p>
          </p:txBody>
        </p:sp>
        <p:sp>
          <p:nvSpPr>
            <p:cNvPr id="65" name="object 65"/>
            <p:cNvSpPr/>
            <p:nvPr/>
          </p:nvSpPr>
          <p:spPr>
            <a:xfrm>
              <a:off x="3220584" y="6517725"/>
              <a:ext cx="245110" cy="131445"/>
            </a:xfrm>
            <a:custGeom>
              <a:avLst/>
              <a:gdLst/>
              <a:ahLst/>
              <a:cxnLst/>
              <a:rect l="l" t="t" r="r" b="b"/>
              <a:pathLst>
                <a:path w="245110" h="131445">
                  <a:moveTo>
                    <a:pt x="244652" y="0"/>
                  </a:moveTo>
                  <a:lnTo>
                    <a:pt x="0" y="101"/>
                  </a:lnTo>
                  <a:lnTo>
                    <a:pt x="101" y="131089"/>
                  </a:lnTo>
                  <a:lnTo>
                    <a:pt x="244741" y="130987"/>
                  </a:lnTo>
                  <a:lnTo>
                    <a:pt x="244652" y="0"/>
                  </a:lnTo>
                  <a:close/>
                </a:path>
              </a:pathLst>
            </a:custGeom>
            <a:solidFill>
              <a:srgbClr val="00A4DE"/>
            </a:solidFill>
          </p:spPr>
          <p:txBody>
            <a:bodyPr wrap="square" lIns="0" tIns="0" rIns="0" bIns="0" rtlCol="0"/>
            <a:lstStyle/>
            <a:p>
              <a:endParaRPr/>
            </a:p>
          </p:txBody>
        </p:sp>
      </p:grpSp>
      <p:grpSp>
        <p:nvGrpSpPr>
          <p:cNvPr id="66" name="object 66"/>
          <p:cNvGrpSpPr/>
          <p:nvPr/>
        </p:nvGrpSpPr>
        <p:grpSpPr>
          <a:xfrm>
            <a:off x="7318284" y="7286372"/>
            <a:ext cx="425450" cy="301625"/>
            <a:chOff x="1591378" y="7286371"/>
            <a:chExt cx="425450" cy="301625"/>
          </a:xfrm>
        </p:grpSpPr>
        <p:pic>
          <p:nvPicPr>
            <p:cNvPr id="67" name="object 67"/>
            <p:cNvPicPr/>
            <p:nvPr/>
          </p:nvPicPr>
          <p:blipFill>
            <a:blip r:embed="rId6" cstate="print"/>
            <a:stretch>
              <a:fillRect/>
            </a:stretch>
          </p:blipFill>
          <p:spPr>
            <a:xfrm>
              <a:off x="1591378" y="7305396"/>
              <a:ext cx="425026" cy="282003"/>
            </a:xfrm>
            <a:prstGeom prst="rect">
              <a:avLst/>
            </a:prstGeom>
          </p:spPr>
        </p:pic>
        <p:pic>
          <p:nvPicPr>
            <p:cNvPr id="68" name="object 68"/>
            <p:cNvPicPr/>
            <p:nvPr/>
          </p:nvPicPr>
          <p:blipFill>
            <a:blip r:embed="rId7" cstate="print"/>
            <a:stretch>
              <a:fillRect/>
            </a:stretch>
          </p:blipFill>
          <p:spPr>
            <a:xfrm>
              <a:off x="1674372" y="7302856"/>
              <a:ext cx="342032" cy="4205"/>
            </a:xfrm>
            <a:prstGeom prst="rect">
              <a:avLst/>
            </a:prstGeom>
          </p:spPr>
        </p:pic>
        <p:pic>
          <p:nvPicPr>
            <p:cNvPr id="69" name="object 69"/>
            <p:cNvPicPr/>
            <p:nvPr/>
          </p:nvPicPr>
          <p:blipFill>
            <a:blip r:embed="rId8" cstate="print"/>
            <a:stretch>
              <a:fillRect/>
            </a:stretch>
          </p:blipFill>
          <p:spPr>
            <a:xfrm>
              <a:off x="1698170" y="7290181"/>
              <a:ext cx="318240" cy="13074"/>
            </a:xfrm>
            <a:prstGeom prst="rect">
              <a:avLst/>
            </a:prstGeom>
          </p:spPr>
        </p:pic>
        <p:pic>
          <p:nvPicPr>
            <p:cNvPr id="70" name="object 70"/>
            <p:cNvPicPr/>
            <p:nvPr/>
          </p:nvPicPr>
          <p:blipFill>
            <a:blip r:embed="rId9" cstate="print"/>
            <a:stretch>
              <a:fillRect/>
            </a:stretch>
          </p:blipFill>
          <p:spPr>
            <a:xfrm>
              <a:off x="1925742" y="7286371"/>
              <a:ext cx="90670" cy="4197"/>
            </a:xfrm>
            <a:prstGeom prst="rect">
              <a:avLst/>
            </a:prstGeom>
          </p:spPr>
        </p:pic>
      </p:grpSp>
      <p:pic>
        <p:nvPicPr>
          <p:cNvPr id="71" name="object 71"/>
          <p:cNvPicPr/>
          <p:nvPr/>
        </p:nvPicPr>
        <p:blipFill>
          <a:blip r:embed="rId10" cstate="print"/>
          <a:stretch>
            <a:fillRect/>
          </a:stretch>
        </p:blipFill>
        <p:spPr>
          <a:xfrm>
            <a:off x="7816437" y="7765532"/>
            <a:ext cx="630529" cy="401241"/>
          </a:xfrm>
          <a:prstGeom prst="rect">
            <a:avLst/>
          </a:prstGeom>
        </p:spPr>
      </p:pic>
      <p:grpSp>
        <p:nvGrpSpPr>
          <p:cNvPr id="72" name="object 72"/>
          <p:cNvGrpSpPr/>
          <p:nvPr/>
        </p:nvGrpSpPr>
        <p:grpSpPr>
          <a:xfrm>
            <a:off x="7816431" y="8620480"/>
            <a:ext cx="556260" cy="401320"/>
            <a:chOff x="2089525" y="8620480"/>
            <a:chExt cx="556260" cy="401320"/>
          </a:xfrm>
        </p:grpSpPr>
        <p:pic>
          <p:nvPicPr>
            <p:cNvPr id="73" name="object 73"/>
            <p:cNvPicPr/>
            <p:nvPr/>
          </p:nvPicPr>
          <p:blipFill>
            <a:blip r:embed="rId11" cstate="print"/>
            <a:stretch>
              <a:fillRect/>
            </a:stretch>
          </p:blipFill>
          <p:spPr>
            <a:xfrm>
              <a:off x="2089531" y="8651024"/>
              <a:ext cx="555802" cy="370700"/>
            </a:xfrm>
            <a:prstGeom prst="rect">
              <a:avLst/>
            </a:prstGeom>
          </p:spPr>
        </p:pic>
        <p:pic>
          <p:nvPicPr>
            <p:cNvPr id="74" name="object 74"/>
            <p:cNvPicPr/>
            <p:nvPr/>
          </p:nvPicPr>
          <p:blipFill>
            <a:blip r:embed="rId12" cstate="print"/>
            <a:stretch>
              <a:fillRect/>
            </a:stretch>
          </p:blipFill>
          <p:spPr>
            <a:xfrm>
              <a:off x="2089525" y="8620480"/>
              <a:ext cx="555819" cy="30944"/>
            </a:xfrm>
            <a:prstGeom prst="rect">
              <a:avLst/>
            </a:prstGeom>
          </p:spPr>
        </p:pic>
      </p:grpSp>
      <p:grpSp>
        <p:nvGrpSpPr>
          <p:cNvPr id="75" name="object 75"/>
          <p:cNvGrpSpPr/>
          <p:nvPr/>
        </p:nvGrpSpPr>
        <p:grpSpPr>
          <a:xfrm>
            <a:off x="8996674" y="7789129"/>
            <a:ext cx="554355" cy="301625"/>
            <a:chOff x="3269767" y="7789128"/>
            <a:chExt cx="554355" cy="301625"/>
          </a:xfrm>
        </p:grpSpPr>
        <p:pic>
          <p:nvPicPr>
            <p:cNvPr id="76" name="object 76"/>
            <p:cNvPicPr/>
            <p:nvPr/>
          </p:nvPicPr>
          <p:blipFill>
            <a:blip r:embed="rId13" cstate="print"/>
            <a:stretch>
              <a:fillRect/>
            </a:stretch>
          </p:blipFill>
          <p:spPr>
            <a:xfrm>
              <a:off x="3269767" y="7804429"/>
              <a:ext cx="554113" cy="285737"/>
            </a:xfrm>
            <a:prstGeom prst="rect">
              <a:avLst/>
            </a:prstGeom>
          </p:spPr>
        </p:pic>
        <p:pic>
          <p:nvPicPr>
            <p:cNvPr id="77" name="object 77"/>
            <p:cNvPicPr/>
            <p:nvPr/>
          </p:nvPicPr>
          <p:blipFill>
            <a:blip r:embed="rId14" cstate="print"/>
            <a:stretch>
              <a:fillRect/>
            </a:stretch>
          </p:blipFill>
          <p:spPr>
            <a:xfrm>
              <a:off x="3396766" y="7790408"/>
              <a:ext cx="427114" cy="14409"/>
            </a:xfrm>
            <a:prstGeom prst="rect">
              <a:avLst/>
            </a:prstGeom>
          </p:spPr>
        </p:pic>
        <p:pic>
          <p:nvPicPr>
            <p:cNvPr id="78" name="object 78"/>
            <p:cNvPicPr/>
            <p:nvPr/>
          </p:nvPicPr>
          <p:blipFill>
            <a:blip r:embed="rId15" cstate="print"/>
            <a:stretch>
              <a:fillRect/>
            </a:stretch>
          </p:blipFill>
          <p:spPr>
            <a:xfrm>
              <a:off x="3778813" y="7789128"/>
              <a:ext cx="17134" cy="1677"/>
            </a:xfrm>
            <a:prstGeom prst="rect">
              <a:avLst/>
            </a:prstGeom>
          </p:spPr>
        </p:pic>
      </p:grpSp>
      <p:grpSp>
        <p:nvGrpSpPr>
          <p:cNvPr id="79" name="object 79"/>
          <p:cNvGrpSpPr/>
          <p:nvPr/>
        </p:nvGrpSpPr>
        <p:grpSpPr>
          <a:xfrm>
            <a:off x="8626112" y="7286372"/>
            <a:ext cx="425450" cy="301625"/>
            <a:chOff x="2899206" y="7286371"/>
            <a:chExt cx="425450" cy="301625"/>
          </a:xfrm>
        </p:grpSpPr>
        <p:pic>
          <p:nvPicPr>
            <p:cNvPr id="80" name="object 80"/>
            <p:cNvPicPr/>
            <p:nvPr/>
          </p:nvPicPr>
          <p:blipFill>
            <a:blip r:embed="rId16" cstate="print"/>
            <a:stretch>
              <a:fillRect/>
            </a:stretch>
          </p:blipFill>
          <p:spPr>
            <a:xfrm>
              <a:off x="2899206" y="7305396"/>
              <a:ext cx="425027" cy="282003"/>
            </a:xfrm>
            <a:prstGeom prst="rect">
              <a:avLst/>
            </a:prstGeom>
          </p:spPr>
        </p:pic>
        <p:pic>
          <p:nvPicPr>
            <p:cNvPr id="81" name="object 81"/>
            <p:cNvPicPr/>
            <p:nvPr/>
          </p:nvPicPr>
          <p:blipFill>
            <a:blip r:embed="rId17" cstate="print"/>
            <a:stretch>
              <a:fillRect/>
            </a:stretch>
          </p:blipFill>
          <p:spPr>
            <a:xfrm>
              <a:off x="2983270" y="7302856"/>
              <a:ext cx="340964" cy="4205"/>
            </a:xfrm>
            <a:prstGeom prst="rect">
              <a:avLst/>
            </a:prstGeom>
          </p:spPr>
        </p:pic>
        <p:pic>
          <p:nvPicPr>
            <p:cNvPr id="82" name="object 82"/>
            <p:cNvPicPr/>
            <p:nvPr/>
          </p:nvPicPr>
          <p:blipFill>
            <a:blip r:embed="rId18" cstate="print"/>
            <a:stretch>
              <a:fillRect/>
            </a:stretch>
          </p:blipFill>
          <p:spPr>
            <a:xfrm>
              <a:off x="3005678" y="7290181"/>
              <a:ext cx="318559" cy="13074"/>
            </a:xfrm>
            <a:prstGeom prst="rect">
              <a:avLst/>
            </a:prstGeom>
          </p:spPr>
        </p:pic>
        <p:pic>
          <p:nvPicPr>
            <p:cNvPr id="83" name="object 83"/>
            <p:cNvPicPr/>
            <p:nvPr/>
          </p:nvPicPr>
          <p:blipFill>
            <a:blip r:embed="rId19" cstate="print"/>
            <a:stretch>
              <a:fillRect/>
            </a:stretch>
          </p:blipFill>
          <p:spPr>
            <a:xfrm>
              <a:off x="3233840" y="7286371"/>
              <a:ext cx="90384" cy="4197"/>
            </a:xfrm>
            <a:prstGeom prst="rect">
              <a:avLst/>
            </a:prstGeom>
          </p:spPr>
        </p:pic>
      </p:grpSp>
      <p:grpSp>
        <p:nvGrpSpPr>
          <p:cNvPr id="84" name="object 84"/>
          <p:cNvGrpSpPr/>
          <p:nvPr/>
        </p:nvGrpSpPr>
        <p:grpSpPr>
          <a:xfrm>
            <a:off x="8996674" y="8658370"/>
            <a:ext cx="554355" cy="301625"/>
            <a:chOff x="3269767" y="8658369"/>
            <a:chExt cx="554355" cy="301625"/>
          </a:xfrm>
        </p:grpSpPr>
        <p:pic>
          <p:nvPicPr>
            <p:cNvPr id="85" name="object 85"/>
            <p:cNvPicPr/>
            <p:nvPr/>
          </p:nvPicPr>
          <p:blipFill>
            <a:blip r:embed="rId20" cstate="print"/>
            <a:stretch>
              <a:fillRect/>
            </a:stretch>
          </p:blipFill>
          <p:spPr>
            <a:xfrm>
              <a:off x="3269767" y="8673668"/>
              <a:ext cx="554113" cy="285737"/>
            </a:xfrm>
            <a:prstGeom prst="rect">
              <a:avLst/>
            </a:prstGeom>
          </p:spPr>
        </p:pic>
        <p:pic>
          <p:nvPicPr>
            <p:cNvPr id="86" name="object 86"/>
            <p:cNvPicPr/>
            <p:nvPr/>
          </p:nvPicPr>
          <p:blipFill>
            <a:blip r:embed="rId14" cstate="print"/>
            <a:stretch>
              <a:fillRect/>
            </a:stretch>
          </p:blipFill>
          <p:spPr>
            <a:xfrm>
              <a:off x="3396766" y="8659647"/>
              <a:ext cx="427114" cy="14411"/>
            </a:xfrm>
            <a:prstGeom prst="rect">
              <a:avLst/>
            </a:prstGeom>
          </p:spPr>
        </p:pic>
        <p:pic>
          <p:nvPicPr>
            <p:cNvPr id="87" name="object 87"/>
            <p:cNvPicPr/>
            <p:nvPr/>
          </p:nvPicPr>
          <p:blipFill>
            <a:blip r:embed="rId15" cstate="print"/>
            <a:stretch>
              <a:fillRect/>
            </a:stretch>
          </p:blipFill>
          <p:spPr>
            <a:xfrm>
              <a:off x="3778813" y="8658369"/>
              <a:ext cx="17134" cy="1677"/>
            </a:xfrm>
            <a:prstGeom prst="rect">
              <a:avLst/>
            </a:prstGeom>
          </p:spPr>
        </p:pic>
      </p:grpSp>
      <p:grpSp>
        <p:nvGrpSpPr>
          <p:cNvPr id="88" name="object 88"/>
          <p:cNvGrpSpPr/>
          <p:nvPr/>
        </p:nvGrpSpPr>
        <p:grpSpPr>
          <a:xfrm>
            <a:off x="6663432" y="7674039"/>
            <a:ext cx="492759" cy="481965"/>
            <a:chOff x="936525" y="7674038"/>
            <a:chExt cx="492759" cy="481965"/>
          </a:xfrm>
        </p:grpSpPr>
        <p:pic>
          <p:nvPicPr>
            <p:cNvPr id="89" name="object 89"/>
            <p:cNvPicPr/>
            <p:nvPr/>
          </p:nvPicPr>
          <p:blipFill>
            <a:blip r:embed="rId21" cstate="print"/>
            <a:stretch>
              <a:fillRect/>
            </a:stretch>
          </p:blipFill>
          <p:spPr>
            <a:xfrm>
              <a:off x="1045827" y="8112115"/>
              <a:ext cx="263491" cy="43570"/>
            </a:xfrm>
            <a:prstGeom prst="rect">
              <a:avLst/>
            </a:prstGeom>
          </p:spPr>
        </p:pic>
        <p:pic>
          <p:nvPicPr>
            <p:cNvPr id="90" name="object 90"/>
            <p:cNvPicPr/>
            <p:nvPr/>
          </p:nvPicPr>
          <p:blipFill>
            <a:blip r:embed="rId22" cstate="print"/>
            <a:stretch>
              <a:fillRect/>
            </a:stretch>
          </p:blipFill>
          <p:spPr>
            <a:xfrm>
              <a:off x="982281" y="8084185"/>
              <a:ext cx="443966" cy="28333"/>
            </a:xfrm>
            <a:prstGeom prst="rect">
              <a:avLst/>
            </a:prstGeom>
          </p:spPr>
        </p:pic>
        <p:sp>
          <p:nvSpPr>
            <p:cNvPr id="91" name="object 91"/>
            <p:cNvSpPr/>
            <p:nvPr/>
          </p:nvSpPr>
          <p:spPr>
            <a:xfrm>
              <a:off x="1305106" y="8082477"/>
              <a:ext cx="4445" cy="0"/>
            </a:xfrm>
            <a:custGeom>
              <a:avLst/>
              <a:gdLst/>
              <a:ahLst/>
              <a:cxnLst/>
              <a:rect l="l" t="t" r="r" b="b"/>
              <a:pathLst>
                <a:path w="4444">
                  <a:moveTo>
                    <a:pt x="0" y="0"/>
                  </a:moveTo>
                  <a:lnTo>
                    <a:pt x="4216" y="0"/>
                  </a:lnTo>
                </a:path>
              </a:pathLst>
            </a:custGeom>
            <a:ln w="4212">
              <a:solidFill>
                <a:srgbClr val="FEFEFE"/>
              </a:solidFill>
            </a:ln>
          </p:spPr>
          <p:txBody>
            <a:bodyPr wrap="square" lIns="0" tIns="0" rIns="0" bIns="0" rtlCol="0"/>
            <a:lstStyle/>
            <a:p>
              <a:endParaRPr/>
            </a:p>
          </p:txBody>
        </p:sp>
        <p:pic>
          <p:nvPicPr>
            <p:cNvPr id="92" name="object 92"/>
            <p:cNvPicPr/>
            <p:nvPr/>
          </p:nvPicPr>
          <p:blipFill>
            <a:blip r:embed="rId23" cstate="print"/>
            <a:stretch>
              <a:fillRect/>
            </a:stretch>
          </p:blipFill>
          <p:spPr>
            <a:xfrm>
              <a:off x="936525" y="7995294"/>
              <a:ext cx="489723" cy="89284"/>
            </a:xfrm>
            <a:prstGeom prst="rect">
              <a:avLst/>
            </a:prstGeom>
          </p:spPr>
        </p:pic>
        <p:pic>
          <p:nvPicPr>
            <p:cNvPr id="93" name="object 93"/>
            <p:cNvPicPr/>
            <p:nvPr/>
          </p:nvPicPr>
          <p:blipFill>
            <a:blip r:embed="rId24" cstate="print"/>
            <a:stretch>
              <a:fillRect/>
            </a:stretch>
          </p:blipFill>
          <p:spPr>
            <a:xfrm>
              <a:off x="936525" y="7948312"/>
              <a:ext cx="489727" cy="51194"/>
            </a:xfrm>
            <a:prstGeom prst="rect">
              <a:avLst/>
            </a:prstGeom>
          </p:spPr>
        </p:pic>
        <p:pic>
          <p:nvPicPr>
            <p:cNvPr id="94" name="object 94"/>
            <p:cNvPicPr/>
            <p:nvPr/>
          </p:nvPicPr>
          <p:blipFill>
            <a:blip r:embed="rId25" cstate="print"/>
            <a:stretch>
              <a:fillRect/>
            </a:stretch>
          </p:blipFill>
          <p:spPr>
            <a:xfrm>
              <a:off x="936525" y="7813714"/>
              <a:ext cx="492261" cy="134999"/>
            </a:xfrm>
            <a:prstGeom prst="rect">
              <a:avLst/>
            </a:prstGeom>
          </p:spPr>
        </p:pic>
        <p:sp>
          <p:nvSpPr>
            <p:cNvPr id="95" name="object 95"/>
            <p:cNvSpPr/>
            <p:nvPr/>
          </p:nvSpPr>
          <p:spPr>
            <a:xfrm>
              <a:off x="1408055" y="7815820"/>
              <a:ext cx="4445" cy="0"/>
            </a:xfrm>
            <a:custGeom>
              <a:avLst/>
              <a:gdLst/>
              <a:ahLst/>
              <a:cxnLst/>
              <a:rect l="l" t="t" r="r" b="b"/>
              <a:pathLst>
                <a:path w="4444">
                  <a:moveTo>
                    <a:pt x="0" y="0"/>
                  </a:moveTo>
                  <a:lnTo>
                    <a:pt x="4216" y="0"/>
                  </a:lnTo>
                </a:path>
              </a:pathLst>
            </a:custGeom>
            <a:ln w="4212">
              <a:solidFill>
                <a:srgbClr val="FEFEFE"/>
              </a:solidFill>
            </a:ln>
          </p:spPr>
          <p:txBody>
            <a:bodyPr wrap="square" lIns="0" tIns="0" rIns="0" bIns="0" rtlCol="0"/>
            <a:lstStyle/>
            <a:p>
              <a:endParaRPr/>
            </a:p>
          </p:txBody>
        </p:sp>
        <p:pic>
          <p:nvPicPr>
            <p:cNvPr id="96" name="object 96"/>
            <p:cNvPicPr/>
            <p:nvPr/>
          </p:nvPicPr>
          <p:blipFill>
            <a:blip r:embed="rId26" cstate="print"/>
            <a:stretch>
              <a:fillRect/>
            </a:stretch>
          </p:blipFill>
          <p:spPr>
            <a:xfrm>
              <a:off x="936525" y="7674038"/>
              <a:ext cx="454124" cy="140068"/>
            </a:xfrm>
            <a:prstGeom prst="rect">
              <a:avLst/>
            </a:prstGeom>
          </p:spPr>
        </p:pic>
      </p:grpSp>
      <p:grpSp>
        <p:nvGrpSpPr>
          <p:cNvPr id="97" name="object 97"/>
          <p:cNvGrpSpPr/>
          <p:nvPr/>
        </p:nvGrpSpPr>
        <p:grpSpPr>
          <a:xfrm>
            <a:off x="6663432" y="8820278"/>
            <a:ext cx="492759" cy="517525"/>
            <a:chOff x="936525" y="8820277"/>
            <a:chExt cx="492759" cy="517525"/>
          </a:xfrm>
        </p:grpSpPr>
        <p:sp>
          <p:nvSpPr>
            <p:cNvPr id="98" name="object 98"/>
            <p:cNvSpPr/>
            <p:nvPr/>
          </p:nvSpPr>
          <p:spPr>
            <a:xfrm>
              <a:off x="1061916" y="9297455"/>
              <a:ext cx="0" cy="10795"/>
            </a:xfrm>
            <a:custGeom>
              <a:avLst/>
              <a:gdLst/>
              <a:ahLst/>
              <a:cxnLst/>
              <a:rect l="l" t="t" r="r" b="b"/>
              <a:pathLst>
                <a:path h="10795">
                  <a:moveTo>
                    <a:pt x="0" y="10582"/>
                  </a:moveTo>
                  <a:lnTo>
                    <a:pt x="0" y="0"/>
                  </a:lnTo>
                </a:path>
              </a:pathLst>
            </a:custGeom>
            <a:ln w="4216">
              <a:solidFill>
                <a:srgbClr val="FEFEFE"/>
              </a:solidFill>
            </a:ln>
          </p:spPr>
          <p:txBody>
            <a:bodyPr wrap="square" lIns="0" tIns="0" rIns="0" bIns="0" rtlCol="0"/>
            <a:lstStyle/>
            <a:p>
              <a:endParaRPr/>
            </a:p>
          </p:txBody>
        </p:sp>
        <p:pic>
          <p:nvPicPr>
            <p:cNvPr id="99" name="object 99"/>
            <p:cNvPicPr/>
            <p:nvPr/>
          </p:nvPicPr>
          <p:blipFill>
            <a:blip r:embed="rId27" cstate="print"/>
            <a:stretch>
              <a:fillRect/>
            </a:stretch>
          </p:blipFill>
          <p:spPr>
            <a:xfrm>
              <a:off x="936525" y="9152387"/>
              <a:ext cx="492260" cy="184906"/>
            </a:xfrm>
            <a:prstGeom prst="rect">
              <a:avLst/>
            </a:prstGeom>
          </p:spPr>
        </p:pic>
        <p:pic>
          <p:nvPicPr>
            <p:cNvPr id="100" name="object 100"/>
            <p:cNvPicPr/>
            <p:nvPr/>
          </p:nvPicPr>
          <p:blipFill>
            <a:blip r:embed="rId28" cstate="print"/>
            <a:stretch>
              <a:fillRect/>
            </a:stretch>
          </p:blipFill>
          <p:spPr>
            <a:xfrm>
              <a:off x="942886" y="9009875"/>
              <a:ext cx="485896" cy="142913"/>
            </a:xfrm>
            <a:prstGeom prst="rect">
              <a:avLst/>
            </a:prstGeom>
          </p:spPr>
        </p:pic>
        <p:sp>
          <p:nvSpPr>
            <p:cNvPr id="101" name="object 101"/>
            <p:cNvSpPr/>
            <p:nvPr/>
          </p:nvSpPr>
          <p:spPr>
            <a:xfrm>
              <a:off x="1427318" y="9009869"/>
              <a:ext cx="0" cy="4445"/>
            </a:xfrm>
            <a:custGeom>
              <a:avLst/>
              <a:gdLst/>
              <a:ahLst/>
              <a:cxnLst/>
              <a:rect l="l" t="t" r="r" b="b"/>
              <a:pathLst>
                <a:path h="4445">
                  <a:moveTo>
                    <a:pt x="-1472" y="2110"/>
                  </a:moveTo>
                  <a:lnTo>
                    <a:pt x="1472" y="2110"/>
                  </a:lnTo>
                </a:path>
              </a:pathLst>
            </a:custGeom>
            <a:ln w="4220">
              <a:solidFill>
                <a:srgbClr val="FEFEFE"/>
              </a:solidFill>
            </a:ln>
          </p:spPr>
          <p:txBody>
            <a:bodyPr wrap="square" lIns="0" tIns="0" rIns="0" bIns="0" rtlCol="0"/>
            <a:lstStyle/>
            <a:p>
              <a:endParaRPr/>
            </a:p>
          </p:txBody>
        </p:sp>
        <p:pic>
          <p:nvPicPr>
            <p:cNvPr id="102" name="object 102"/>
            <p:cNvPicPr/>
            <p:nvPr/>
          </p:nvPicPr>
          <p:blipFill>
            <a:blip r:embed="rId29" cstate="print"/>
            <a:stretch>
              <a:fillRect/>
            </a:stretch>
          </p:blipFill>
          <p:spPr>
            <a:xfrm>
              <a:off x="946692" y="8885164"/>
              <a:ext cx="426164" cy="125104"/>
            </a:xfrm>
            <a:prstGeom prst="rect">
              <a:avLst/>
            </a:prstGeom>
          </p:spPr>
        </p:pic>
        <p:sp>
          <p:nvSpPr>
            <p:cNvPr id="103" name="object 103"/>
            <p:cNvSpPr/>
            <p:nvPr/>
          </p:nvSpPr>
          <p:spPr>
            <a:xfrm>
              <a:off x="1061916" y="8885164"/>
              <a:ext cx="0" cy="4445"/>
            </a:xfrm>
            <a:custGeom>
              <a:avLst/>
              <a:gdLst/>
              <a:ahLst/>
              <a:cxnLst/>
              <a:rect l="l" t="t" r="r" b="b"/>
              <a:pathLst>
                <a:path h="4445">
                  <a:moveTo>
                    <a:pt x="-2108" y="2110"/>
                  </a:moveTo>
                  <a:lnTo>
                    <a:pt x="2108" y="2110"/>
                  </a:lnTo>
                </a:path>
              </a:pathLst>
            </a:custGeom>
            <a:ln w="4220">
              <a:solidFill>
                <a:srgbClr val="FEFEFE"/>
              </a:solidFill>
            </a:ln>
          </p:spPr>
          <p:txBody>
            <a:bodyPr wrap="square" lIns="0" tIns="0" rIns="0" bIns="0" rtlCol="0"/>
            <a:lstStyle/>
            <a:p>
              <a:endParaRPr/>
            </a:p>
          </p:txBody>
        </p:sp>
        <p:pic>
          <p:nvPicPr>
            <p:cNvPr id="104" name="object 104"/>
            <p:cNvPicPr/>
            <p:nvPr/>
          </p:nvPicPr>
          <p:blipFill>
            <a:blip r:embed="rId30" cstate="print"/>
            <a:stretch>
              <a:fillRect/>
            </a:stretch>
          </p:blipFill>
          <p:spPr>
            <a:xfrm>
              <a:off x="1071247" y="8820277"/>
              <a:ext cx="234259" cy="69100"/>
            </a:xfrm>
            <a:prstGeom prst="rect">
              <a:avLst/>
            </a:prstGeom>
          </p:spPr>
        </p:pic>
      </p:grpSp>
      <p:grpSp>
        <p:nvGrpSpPr>
          <p:cNvPr id="105" name="object 105"/>
          <p:cNvGrpSpPr/>
          <p:nvPr/>
        </p:nvGrpSpPr>
        <p:grpSpPr>
          <a:xfrm>
            <a:off x="6663432" y="8249997"/>
            <a:ext cx="492759" cy="481965"/>
            <a:chOff x="936525" y="8249996"/>
            <a:chExt cx="492759" cy="481965"/>
          </a:xfrm>
        </p:grpSpPr>
        <p:pic>
          <p:nvPicPr>
            <p:cNvPr id="106" name="object 106"/>
            <p:cNvPicPr/>
            <p:nvPr/>
          </p:nvPicPr>
          <p:blipFill>
            <a:blip r:embed="rId31" cstate="print"/>
            <a:stretch>
              <a:fillRect/>
            </a:stretch>
          </p:blipFill>
          <p:spPr>
            <a:xfrm>
              <a:off x="1045827" y="8688070"/>
              <a:ext cx="263491" cy="43572"/>
            </a:xfrm>
            <a:prstGeom prst="rect">
              <a:avLst/>
            </a:prstGeom>
          </p:spPr>
        </p:pic>
        <p:pic>
          <p:nvPicPr>
            <p:cNvPr id="107" name="object 107"/>
            <p:cNvPicPr/>
            <p:nvPr/>
          </p:nvPicPr>
          <p:blipFill>
            <a:blip r:embed="rId22" cstate="print"/>
            <a:stretch>
              <a:fillRect/>
            </a:stretch>
          </p:blipFill>
          <p:spPr>
            <a:xfrm>
              <a:off x="982281" y="8660142"/>
              <a:ext cx="443966" cy="28327"/>
            </a:xfrm>
            <a:prstGeom prst="rect">
              <a:avLst/>
            </a:prstGeom>
          </p:spPr>
        </p:pic>
        <p:sp>
          <p:nvSpPr>
            <p:cNvPr id="108" name="object 108"/>
            <p:cNvSpPr/>
            <p:nvPr/>
          </p:nvSpPr>
          <p:spPr>
            <a:xfrm>
              <a:off x="1305106" y="8658428"/>
              <a:ext cx="4445" cy="0"/>
            </a:xfrm>
            <a:custGeom>
              <a:avLst/>
              <a:gdLst/>
              <a:ahLst/>
              <a:cxnLst/>
              <a:rect l="l" t="t" r="r" b="b"/>
              <a:pathLst>
                <a:path w="4444">
                  <a:moveTo>
                    <a:pt x="0" y="0"/>
                  </a:moveTo>
                  <a:lnTo>
                    <a:pt x="4216" y="0"/>
                  </a:lnTo>
                </a:path>
              </a:pathLst>
            </a:custGeom>
            <a:ln w="4212">
              <a:solidFill>
                <a:srgbClr val="FEFEFE"/>
              </a:solidFill>
            </a:ln>
          </p:spPr>
          <p:txBody>
            <a:bodyPr wrap="square" lIns="0" tIns="0" rIns="0" bIns="0" rtlCol="0"/>
            <a:lstStyle/>
            <a:p>
              <a:endParaRPr/>
            </a:p>
          </p:txBody>
        </p:sp>
        <p:pic>
          <p:nvPicPr>
            <p:cNvPr id="109" name="object 109"/>
            <p:cNvPicPr/>
            <p:nvPr/>
          </p:nvPicPr>
          <p:blipFill>
            <a:blip r:embed="rId23" cstate="print"/>
            <a:stretch>
              <a:fillRect/>
            </a:stretch>
          </p:blipFill>
          <p:spPr>
            <a:xfrm>
              <a:off x="936525" y="8571246"/>
              <a:ext cx="489723" cy="89289"/>
            </a:xfrm>
            <a:prstGeom prst="rect">
              <a:avLst/>
            </a:prstGeom>
          </p:spPr>
        </p:pic>
        <p:pic>
          <p:nvPicPr>
            <p:cNvPr id="110" name="object 110"/>
            <p:cNvPicPr/>
            <p:nvPr/>
          </p:nvPicPr>
          <p:blipFill>
            <a:blip r:embed="rId24" cstate="print"/>
            <a:stretch>
              <a:fillRect/>
            </a:stretch>
          </p:blipFill>
          <p:spPr>
            <a:xfrm>
              <a:off x="936525" y="8524278"/>
              <a:ext cx="489727" cy="51180"/>
            </a:xfrm>
            <a:prstGeom prst="rect">
              <a:avLst/>
            </a:prstGeom>
          </p:spPr>
        </p:pic>
        <p:pic>
          <p:nvPicPr>
            <p:cNvPr id="111" name="object 111"/>
            <p:cNvPicPr/>
            <p:nvPr/>
          </p:nvPicPr>
          <p:blipFill>
            <a:blip r:embed="rId32" cstate="print"/>
            <a:stretch>
              <a:fillRect/>
            </a:stretch>
          </p:blipFill>
          <p:spPr>
            <a:xfrm>
              <a:off x="936525" y="8389671"/>
              <a:ext cx="492261" cy="134995"/>
            </a:xfrm>
            <a:prstGeom prst="rect">
              <a:avLst/>
            </a:prstGeom>
          </p:spPr>
        </p:pic>
        <p:sp>
          <p:nvSpPr>
            <p:cNvPr id="112" name="object 112"/>
            <p:cNvSpPr/>
            <p:nvPr/>
          </p:nvSpPr>
          <p:spPr>
            <a:xfrm>
              <a:off x="1408055" y="8391773"/>
              <a:ext cx="4445" cy="0"/>
            </a:xfrm>
            <a:custGeom>
              <a:avLst/>
              <a:gdLst/>
              <a:ahLst/>
              <a:cxnLst/>
              <a:rect l="l" t="t" r="r" b="b"/>
              <a:pathLst>
                <a:path w="4444">
                  <a:moveTo>
                    <a:pt x="0" y="0"/>
                  </a:moveTo>
                  <a:lnTo>
                    <a:pt x="4216" y="0"/>
                  </a:lnTo>
                </a:path>
              </a:pathLst>
            </a:custGeom>
            <a:ln w="4212">
              <a:solidFill>
                <a:srgbClr val="FEFEFE"/>
              </a:solidFill>
            </a:ln>
          </p:spPr>
          <p:txBody>
            <a:bodyPr wrap="square" lIns="0" tIns="0" rIns="0" bIns="0" rtlCol="0"/>
            <a:lstStyle/>
            <a:p>
              <a:endParaRPr/>
            </a:p>
          </p:txBody>
        </p:sp>
        <p:pic>
          <p:nvPicPr>
            <p:cNvPr id="113" name="object 113"/>
            <p:cNvPicPr/>
            <p:nvPr/>
          </p:nvPicPr>
          <p:blipFill>
            <a:blip r:embed="rId26" cstate="print"/>
            <a:stretch>
              <a:fillRect/>
            </a:stretch>
          </p:blipFill>
          <p:spPr>
            <a:xfrm>
              <a:off x="936525" y="8249996"/>
              <a:ext cx="454124" cy="140068"/>
            </a:xfrm>
            <a:prstGeom prst="rect">
              <a:avLst/>
            </a:prstGeom>
          </p:spPr>
        </p:pic>
      </p:grpSp>
      <p:pic>
        <p:nvPicPr>
          <p:cNvPr id="114" name="object 114"/>
          <p:cNvPicPr/>
          <p:nvPr/>
        </p:nvPicPr>
        <p:blipFill>
          <a:blip r:embed="rId33" cstate="print"/>
          <a:stretch>
            <a:fillRect/>
          </a:stretch>
        </p:blipFill>
        <p:spPr>
          <a:xfrm>
            <a:off x="7621175" y="7899056"/>
            <a:ext cx="83400" cy="134213"/>
          </a:xfrm>
          <a:prstGeom prst="rect">
            <a:avLst/>
          </a:prstGeom>
        </p:spPr>
      </p:pic>
      <p:pic>
        <p:nvPicPr>
          <p:cNvPr id="115" name="object 115"/>
          <p:cNvPicPr/>
          <p:nvPr/>
        </p:nvPicPr>
        <p:blipFill>
          <a:blip r:embed="rId34" cstate="print"/>
          <a:stretch>
            <a:fillRect/>
          </a:stretch>
        </p:blipFill>
        <p:spPr>
          <a:xfrm>
            <a:off x="7621175" y="8288925"/>
            <a:ext cx="83400" cy="134213"/>
          </a:xfrm>
          <a:prstGeom prst="rect">
            <a:avLst/>
          </a:prstGeom>
        </p:spPr>
      </p:pic>
      <p:pic>
        <p:nvPicPr>
          <p:cNvPr id="116" name="object 116"/>
          <p:cNvPicPr/>
          <p:nvPr/>
        </p:nvPicPr>
        <p:blipFill>
          <a:blip r:embed="rId35" cstate="print"/>
          <a:stretch>
            <a:fillRect/>
          </a:stretch>
        </p:blipFill>
        <p:spPr>
          <a:xfrm>
            <a:off x="7621175" y="8754005"/>
            <a:ext cx="83400" cy="134213"/>
          </a:xfrm>
          <a:prstGeom prst="rect">
            <a:avLst/>
          </a:prstGeom>
        </p:spPr>
      </p:pic>
      <p:pic>
        <p:nvPicPr>
          <p:cNvPr id="117" name="object 117"/>
          <p:cNvPicPr/>
          <p:nvPr/>
        </p:nvPicPr>
        <p:blipFill>
          <a:blip r:embed="rId36" cstate="print"/>
          <a:stretch>
            <a:fillRect/>
          </a:stretch>
        </p:blipFill>
        <p:spPr>
          <a:xfrm>
            <a:off x="7621175" y="9134670"/>
            <a:ext cx="83400" cy="134213"/>
          </a:xfrm>
          <a:prstGeom prst="rect">
            <a:avLst/>
          </a:prstGeom>
        </p:spPr>
      </p:pic>
      <p:pic>
        <p:nvPicPr>
          <p:cNvPr id="118" name="object 118"/>
          <p:cNvPicPr/>
          <p:nvPr/>
        </p:nvPicPr>
        <p:blipFill>
          <a:blip r:embed="rId37" cstate="print"/>
          <a:stretch>
            <a:fillRect/>
          </a:stretch>
        </p:blipFill>
        <p:spPr>
          <a:xfrm>
            <a:off x="7816631" y="8274302"/>
            <a:ext cx="233006" cy="163449"/>
          </a:xfrm>
          <a:prstGeom prst="rect">
            <a:avLst/>
          </a:prstGeom>
        </p:spPr>
      </p:pic>
      <p:pic>
        <p:nvPicPr>
          <p:cNvPr id="119" name="object 119"/>
          <p:cNvPicPr/>
          <p:nvPr/>
        </p:nvPicPr>
        <p:blipFill>
          <a:blip r:embed="rId38" cstate="print"/>
          <a:stretch>
            <a:fillRect/>
          </a:stretch>
        </p:blipFill>
        <p:spPr>
          <a:xfrm>
            <a:off x="7816631" y="9120047"/>
            <a:ext cx="233006" cy="163449"/>
          </a:xfrm>
          <a:prstGeom prst="rect">
            <a:avLst/>
          </a:prstGeom>
        </p:spPr>
      </p:pic>
      <p:pic>
        <p:nvPicPr>
          <p:cNvPr id="120" name="object 120"/>
          <p:cNvPicPr/>
          <p:nvPr/>
        </p:nvPicPr>
        <p:blipFill>
          <a:blip r:embed="rId39" cstate="print"/>
          <a:stretch>
            <a:fillRect/>
          </a:stretch>
        </p:blipFill>
        <p:spPr>
          <a:xfrm>
            <a:off x="7354098" y="7845334"/>
            <a:ext cx="83400" cy="134213"/>
          </a:xfrm>
          <a:prstGeom prst="rect">
            <a:avLst/>
          </a:prstGeom>
        </p:spPr>
      </p:pic>
      <p:pic>
        <p:nvPicPr>
          <p:cNvPr id="121" name="object 121"/>
          <p:cNvPicPr/>
          <p:nvPr/>
        </p:nvPicPr>
        <p:blipFill>
          <a:blip r:embed="rId40" cstate="print"/>
          <a:stretch>
            <a:fillRect/>
          </a:stretch>
        </p:blipFill>
        <p:spPr>
          <a:xfrm>
            <a:off x="7354098" y="8421286"/>
            <a:ext cx="83400" cy="134213"/>
          </a:xfrm>
          <a:prstGeom prst="rect">
            <a:avLst/>
          </a:prstGeom>
        </p:spPr>
      </p:pic>
      <p:pic>
        <p:nvPicPr>
          <p:cNvPr id="122" name="object 122"/>
          <p:cNvPicPr/>
          <p:nvPr/>
        </p:nvPicPr>
        <p:blipFill>
          <a:blip r:embed="rId39" cstate="print"/>
          <a:stretch>
            <a:fillRect/>
          </a:stretch>
        </p:blipFill>
        <p:spPr>
          <a:xfrm>
            <a:off x="7354098" y="9047175"/>
            <a:ext cx="83400" cy="134213"/>
          </a:xfrm>
          <a:prstGeom prst="rect">
            <a:avLst/>
          </a:prstGeom>
        </p:spPr>
      </p:pic>
      <p:pic>
        <p:nvPicPr>
          <p:cNvPr id="123" name="object 123"/>
          <p:cNvPicPr/>
          <p:nvPr/>
        </p:nvPicPr>
        <p:blipFill>
          <a:blip r:embed="rId41" cstate="print"/>
          <a:stretch>
            <a:fillRect/>
          </a:stretch>
        </p:blipFill>
        <p:spPr>
          <a:xfrm>
            <a:off x="8837169" y="7899056"/>
            <a:ext cx="83400" cy="134213"/>
          </a:xfrm>
          <a:prstGeom prst="rect">
            <a:avLst/>
          </a:prstGeom>
        </p:spPr>
      </p:pic>
      <p:pic>
        <p:nvPicPr>
          <p:cNvPr id="124" name="object 124"/>
          <p:cNvPicPr/>
          <p:nvPr/>
        </p:nvPicPr>
        <p:blipFill>
          <a:blip r:embed="rId42" cstate="print"/>
          <a:stretch>
            <a:fillRect/>
          </a:stretch>
        </p:blipFill>
        <p:spPr>
          <a:xfrm>
            <a:off x="8837169" y="8288925"/>
            <a:ext cx="83400" cy="134213"/>
          </a:xfrm>
          <a:prstGeom prst="rect">
            <a:avLst/>
          </a:prstGeom>
        </p:spPr>
      </p:pic>
      <p:pic>
        <p:nvPicPr>
          <p:cNvPr id="125" name="object 125"/>
          <p:cNvPicPr/>
          <p:nvPr/>
        </p:nvPicPr>
        <p:blipFill>
          <a:blip r:embed="rId43" cstate="print"/>
          <a:stretch>
            <a:fillRect/>
          </a:stretch>
        </p:blipFill>
        <p:spPr>
          <a:xfrm>
            <a:off x="8837169" y="8754005"/>
            <a:ext cx="83400" cy="134213"/>
          </a:xfrm>
          <a:prstGeom prst="rect">
            <a:avLst/>
          </a:prstGeom>
        </p:spPr>
      </p:pic>
      <p:pic>
        <p:nvPicPr>
          <p:cNvPr id="126" name="object 126"/>
          <p:cNvPicPr/>
          <p:nvPr/>
        </p:nvPicPr>
        <p:blipFill>
          <a:blip r:embed="rId44" cstate="print"/>
          <a:stretch>
            <a:fillRect/>
          </a:stretch>
        </p:blipFill>
        <p:spPr>
          <a:xfrm>
            <a:off x="8837169" y="9134670"/>
            <a:ext cx="83400" cy="134213"/>
          </a:xfrm>
          <a:prstGeom prst="rect">
            <a:avLst/>
          </a:prstGeom>
        </p:spPr>
      </p:pic>
      <p:pic>
        <p:nvPicPr>
          <p:cNvPr id="127" name="object 127"/>
          <p:cNvPicPr/>
          <p:nvPr/>
        </p:nvPicPr>
        <p:blipFill>
          <a:blip r:embed="rId45" cstate="print"/>
          <a:stretch>
            <a:fillRect/>
          </a:stretch>
        </p:blipFill>
        <p:spPr>
          <a:xfrm>
            <a:off x="8996874" y="8274302"/>
            <a:ext cx="233006" cy="163449"/>
          </a:xfrm>
          <a:prstGeom prst="rect">
            <a:avLst/>
          </a:prstGeom>
        </p:spPr>
      </p:pic>
      <p:pic>
        <p:nvPicPr>
          <p:cNvPr id="128" name="object 128"/>
          <p:cNvPicPr/>
          <p:nvPr/>
        </p:nvPicPr>
        <p:blipFill>
          <a:blip r:embed="rId46" cstate="print"/>
          <a:stretch>
            <a:fillRect/>
          </a:stretch>
        </p:blipFill>
        <p:spPr>
          <a:xfrm>
            <a:off x="8996874" y="9120047"/>
            <a:ext cx="233006" cy="163449"/>
          </a:xfrm>
          <a:prstGeom prst="rect">
            <a:avLst/>
          </a:prstGeom>
        </p:spPr>
      </p:pic>
      <p:grpSp>
        <p:nvGrpSpPr>
          <p:cNvPr id="129" name="object 129"/>
          <p:cNvGrpSpPr/>
          <p:nvPr/>
        </p:nvGrpSpPr>
        <p:grpSpPr>
          <a:xfrm>
            <a:off x="10032988" y="7789129"/>
            <a:ext cx="553720" cy="301625"/>
            <a:chOff x="4306082" y="7789128"/>
            <a:chExt cx="553720" cy="301625"/>
          </a:xfrm>
        </p:grpSpPr>
        <p:pic>
          <p:nvPicPr>
            <p:cNvPr id="130" name="object 130"/>
            <p:cNvPicPr/>
            <p:nvPr/>
          </p:nvPicPr>
          <p:blipFill>
            <a:blip r:embed="rId47" cstate="print"/>
            <a:stretch>
              <a:fillRect/>
            </a:stretch>
          </p:blipFill>
          <p:spPr>
            <a:xfrm>
              <a:off x="4306082" y="7804429"/>
              <a:ext cx="553585" cy="285737"/>
            </a:xfrm>
            <a:prstGeom prst="rect">
              <a:avLst/>
            </a:prstGeom>
          </p:spPr>
        </p:pic>
        <p:pic>
          <p:nvPicPr>
            <p:cNvPr id="131" name="object 131"/>
            <p:cNvPicPr/>
            <p:nvPr/>
          </p:nvPicPr>
          <p:blipFill>
            <a:blip r:embed="rId48" cstate="print"/>
            <a:stretch>
              <a:fillRect/>
            </a:stretch>
          </p:blipFill>
          <p:spPr>
            <a:xfrm>
              <a:off x="4433080" y="7790408"/>
              <a:ext cx="426587" cy="14409"/>
            </a:xfrm>
            <a:prstGeom prst="rect">
              <a:avLst/>
            </a:prstGeom>
          </p:spPr>
        </p:pic>
        <p:pic>
          <p:nvPicPr>
            <p:cNvPr id="132" name="object 132"/>
            <p:cNvPicPr/>
            <p:nvPr/>
          </p:nvPicPr>
          <p:blipFill>
            <a:blip r:embed="rId15" cstate="print"/>
            <a:stretch>
              <a:fillRect/>
            </a:stretch>
          </p:blipFill>
          <p:spPr>
            <a:xfrm>
              <a:off x="4815534" y="7789128"/>
              <a:ext cx="16726" cy="1677"/>
            </a:xfrm>
            <a:prstGeom prst="rect">
              <a:avLst/>
            </a:prstGeom>
          </p:spPr>
        </p:pic>
      </p:grpSp>
      <p:grpSp>
        <p:nvGrpSpPr>
          <p:cNvPr id="133" name="object 133"/>
          <p:cNvGrpSpPr/>
          <p:nvPr/>
        </p:nvGrpSpPr>
        <p:grpSpPr>
          <a:xfrm>
            <a:off x="9662423" y="7286372"/>
            <a:ext cx="425450" cy="301625"/>
            <a:chOff x="3935517" y="7286371"/>
            <a:chExt cx="425450" cy="301625"/>
          </a:xfrm>
        </p:grpSpPr>
        <p:pic>
          <p:nvPicPr>
            <p:cNvPr id="134" name="object 134"/>
            <p:cNvPicPr/>
            <p:nvPr/>
          </p:nvPicPr>
          <p:blipFill>
            <a:blip r:embed="rId49" cstate="print"/>
            <a:stretch>
              <a:fillRect/>
            </a:stretch>
          </p:blipFill>
          <p:spPr>
            <a:xfrm>
              <a:off x="3935517" y="7305396"/>
              <a:ext cx="425027" cy="282003"/>
            </a:xfrm>
            <a:prstGeom prst="rect">
              <a:avLst/>
            </a:prstGeom>
          </p:spPr>
        </p:pic>
        <p:pic>
          <p:nvPicPr>
            <p:cNvPr id="135" name="object 135"/>
            <p:cNvPicPr/>
            <p:nvPr/>
          </p:nvPicPr>
          <p:blipFill>
            <a:blip r:embed="rId50" cstate="print"/>
            <a:stretch>
              <a:fillRect/>
            </a:stretch>
          </p:blipFill>
          <p:spPr>
            <a:xfrm>
              <a:off x="4018563" y="7302856"/>
              <a:ext cx="341981" cy="4205"/>
            </a:xfrm>
            <a:prstGeom prst="rect">
              <a:avLst/>
            </a:prstGeom>
          </p:spPr>
        </p:pic>
        <p:pic>
          <p:nvPicPr>
            <p:cNvPr id="136" name="object 136"/>
            <p:cNvPicPr/>
            <p:nvPr/>
          </p:nvPicPr>
          <p:blipFill>
            <a:blip r:embed="rId51" cstate="print"/>
            <a:stretch>
              <a:fillRect/>
            </a:stretch>
          </p:blipFill>
          <p:spPr>
            <a:xfrm>
              <a:off x="4042311" y="7290181"/>
              <a:ext cx="318233" cy="13074"/>
            </a:xfrm>
            <a:prstGeom prst="rect">
              <a:avLst/>
            </a:prstGeom>
          </p:spPr>
        </p:pic>
        <p:pic>
          <p:nvPicPr>
            <p:cNvPr id="137" name="object 137"/>
            <p:cNvPicPr/>
            <p:nvPr/>
          </p:nvPicPr>
          <p:blipFill>
            <a:blip r:embed="rId9" cstate="print"/>
            <a:stretch>
              <a:fillRect/>
            </a:stretch>
          </p:blipFill>
          <p:spPr>
            <a:xfrm>
              <a:off x="4269882" y="7286371"/>
              <a:ext cx="90670" cy="4197"/>
            </a:xfrm>
            <a:prstGeom prst="rect">
              <a:avLst/>
            </a:prstGeom>
          </p:spPr>
        </p:pic>
      </p:grpSp>
      <p:grpSp>
        <p:nvGrpSpPr>
          <p:cNvPr id="138" name="object 138"/>
          <p:cNvGrpSpPr/>
          <p:nvPr/>
        </p:nvGrpSpPr>
        <p:grpSpPr>
          <a:xfrm>
            <a:off x="10032988" y="8658370"/>
            <a:ext cx="553720" cy="301625"/>
            <a:chOff x="4306082" y="8658369"/>
            <a:chExt cx="553720" cy="301625"/>
          </a:xfrm>
        </p:grpSpPr>
        <p:pic>
          <p:nvPicPr>
            <p:cNvPr id="139" name="object 139"/>
            <p:cNvPicPr/>
            <p:nvPr/>
          </p:nvPicPr>
          <p:blipFill>
            <a:blip r:embed="rId52" cstate="print"/>
            <a:stretch>
              <a:fillRect/>
            </a:stretch>
          </p:blipFill>
          <p:spPr>
            <a:xfrm>
              <a:off x="4306082" y="8673668"/>
              <a:ext cx="553585" cy="285737"/>
            </a:xfrm>
            <a:prstGeom prst="rect">
              <a:avLst/>
            </a:prstGeom>
          </p:spPr>
        </p:pic>
        <p:pic>
          <p:nvPicPr>
            <p:cNvPr id="140" name="object 140"/>
            <p:cNvPicPr/>
            <p:nvPr/>
          </p:nvPicPr>
          <p:blipFill>
            <a:blip r:embed="rId48" cstate="print"/>
            <a:stretch>
              <a:fillRect/>
            </a:stretch>
          </p:blipFill>
          <p:spPr>
            <a:xfrm>
              <a:off x="4433080" y="8659647"/>
              <a:ext cx="426587" cy="14411"/>
            </a:xfrm>
            <a:prstGeom prst="rect">
              <a:avLst/>
            </a:prstGeom>
          </p:spPr>
        </p:pic>
        <p:pic>
          <p:nvPicPr>
            <p:cNvPr id="141" name="object 141"/>
            <p:cNvPicPr/>
            <p:nvPr/>
          </p:nvPicPr>
          <p:blipFill>
            <a:blip r:embed="rId15" cstate="print"/>
            <a:stretch>
              <a:fillRect/>
            </a:stretch>
          </p:blipFill>
          <p:spPr>
            <a:xfrm>
              <a:off x="4815534" y="8658369"/>
              <a:ext cx="16726" cy="1677"/>
            </a:xfrm>
            <a:prstGeom prst="rect">
              <a:avLst/>
            </a:prstGeom>
          </p:spPr>
        </p:pic>
      </p:grpSp>
      <p:pic>
        <p:nvPicPr>
          <p:cNvPr id="142" name="object 142"/>
          <p:cNvPicPr/>
          <p:nvPr/>
        </p:nvPicPr>
        <p:blipFill>
          <a:blip r:embed="rId33" cstate="print"/>
          <a:stretch>
            <a:fillRect/>
          </a:stretch>
        </p:blipFill>
        <p:spPr>
          <a:xfrm>
            <a:off x="9873482" y="7899056"/>
            <a:ext cx="83400" cy="134213"/>
          </a:xfrm>
          <a:prstGeom prst="rect">
            <a:avLst/>
          </a:prstGeom>
        </p:spPr>
      </p:pic>
      <p:pic>
        <p:nvPicPr>
          <p:cNvPr id="143" name="object 143"/>
          <p:cNvPicPr/>
          <p:nvPr/>
        </p:nvPicPr>
        <p:blipFill>
          <a:blip r:embed="rId34" cstate="print"/>
          <a:stretch>
            <a:fillRect/>
          </a:stretch>
        </p:blipFill>
        <p:spPr>
          <a:xfrm>
            <a:off x="9873482" y="8288925"/>
            <a:ext cx="83400" cy="134213"/>
          </a:xfrm>
          <a:prstGeom prst="rect">
            <a:avLst/>
          </a:prstGeom>
        </p:spPr>
      </p:pic>
      <p:pic>
        <p:nvPicPr>
          <p:cNvPr id="144" name="object 144"/>
          <p:cNvPicPr/>
          <p:nvPr/>
        </p:nvPicPr>
        <p:blipFill>
          <a:blip r:embed="rId35" cstate="print"/>
          <a:stretch>
            <a:fillRect/>
          </a:stretch>
        </p:blipFill>
        <p:spPr>
          <a:xfrm>
            <a:off x="9873482" y="8754005"/>
            <a:ext cx="83400" cy="134213"/>
          </a:xfrm>
          <a:prstGeom prst="rect">
            <a:avLst/>
          </a:prstGeom>
        </p:spPr>
      </p:pic>
      <p:pic>
        <p:nvPicPr>
          <p:cNvPr id="145" name="object 145"/>
          <p:cNvPicPr/>
          <p:nvPr/>
        </p:nvPicPr>
        <p:blipFill>
          <a:blip r:embed="rId36" cstate="print"/>
          <a:stretch>
            <a:fillRect/>
          </a:stretch>
        </p:blipFill>
        <p:spPr>
          <a:xfrm>
            <a:off x="9873482" y="9134670"/>
            <a:ext cx="83400" cy="134213"/>
          </a:xfrm>
          <a:prstGeom prst="rect">
            <a:avLst/>
          </a:prstGeom>
        </p:spPr>
      </p:pic>
      <p:pic>
        <p:nvPicPr>
          <p:cNvPr id="146" name="object 146"/>
          <p:cNvPicPr/>
          <p:nvPr/>
        </p:nvPicPr>
        <p:blipFill>
          <a:blip r:embed="rId53" cstate="print"/>
          <a:stretch>
            <a:fillRect/>
          </a:stretch>
        </p:blipFill>
        <p:spPr>
          <a:xfrm>
            <a:off x="10033187" y="8274302"/>
            <a:ext cx="233006" cy="163449"/>
          </a:xfrm>
          <a:prstGeom prst="rect">
            <a:avLst/>
          </a:prstGeom>
        </p:spPr>
      </p:pic>
      <p:pic>
        <p:nvPicPr>
          <p:cNvPr id="147" name="object 147"/>
          <p:cNvPicPr/>
          <p:nvPr/>
        </p:nvPicPr>
        <p:blipFill>
          <a:blip r:embed="rId38" cstate="print"/>
          <a:stretch>
            <a:fillRect/>
          </a:stretch>
        </p:blipFill>
        <p:spPr>
          <a:xfrm>
            <a:off x="10033187" y="9120047"/>
            <a:ext cx="233006" cy="163449"/>
          </a:xfrm>
          <a:prstGeom prst="rect">
            <a:avLst/>
          </a:prstGeom>
        </p:spPr>
      </p:pic>
      <p:sp>
        <p:nvSpPr>
          <p:cNvPr id="148" name="object 148"/>
          <p:cNvSpPr txBox="1"/>
          <p:nvPr/>
        </p:nvSpPr>
        <p:spPr>
          <a:xfrm>
            <a:off x="6182207" y="417124"/>
            <a:ext cx="4309745" cy="1212850"/>
          </a:xfrm>
          <a:prstGeom prst="rect">
            <a:avLst/>
          </a:prstGeom>
        </p:spPr>
        <p:txBody>
          <a:bodyPr vert="horz" wrap="square" lIns="0" tIns="12700" rIns="0" bIns="0" rtlCol="0">
            <a:spAutoFit/>
          </a:bodyPr>
          <a:lstStyle/>
          <a:p>
            <a:pPr marL="12700">
              <a:spcBef>
                <a:spcPts val="100"/>
              </a:spcBef>
            </a:pPr>
            <a:r>
              <a:rPr b="1" spc="-35" dirty="0">
                <a:solidFill>
                  <a:srgbClr val="001F40"/>
                </a:solidFill>
                <a:latin typeface="Arial"/>
                <a:cs typeface="Arial"/>
              </a:rPr>
              <a:t>APLICACIONES</a:t>
            </a:r>
            <a:r>
              <a:rPr b="1" spc="-90" dirty="0">
                <a:solidFill>
                  <a:srgbClr val="001F40"/>
                </a:solidFill>
                <a:latin typeface="Arial"/>
                <a:cs typeface="Arial"/>
              </a:rPr>
              <a:t> </a:t>
            </a:r>
            <a:r>
              <a:rPr b="1" spc="-30" dirty="0">
                <a:solidFill>
                  <a:srgbClr val="001F40"/>
                </a:solidFill>
                <a:latin typeface="Arial"/>
                <a:cs typeface="Arial"/>
              </a:rPr>
              <a:t>DIGITALES</a:t>
            </a:r>
            <a:endParaRPr dirty="0">
              <a:latin typeface="Arial"/>
              <a:cs typeface="Arial"/>
            </a:endParaRPr>
          </a:p>
          <a:p>
            <a:pPr marL="12700" marR="5080">
              <a:lnSpc>
                <a:spcPct val="166700"/>
              </a:lnSpc>
              <a:spcBef>
                <a:spcPts val="1190"/>
              </a:spcBef>
            </a:pPr>
            <a:r>
              <a:rPr sz="750" spc="-15"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instalación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mina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litio</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está</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equipada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completo</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control</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40" dirty="0" err="1" smtClean="0">
                <a:solidFill>
                  <a:srgbClr val="001F40"/>
                </a:solidFill>
                <a:latin typeface="Microsoft Sans Serif"/>
                <a:cs typeface="Microsoft Sans Serif"/>
              </a:rPr>
              <a:t>monitoreo</a:t>
            </a:r>
            <a:r>
              <a:rPr lang="es-ES" sz="750" spc="40" dirty="0" smtClean="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digital</a:t>
            </a:r>
            <a:r>
              <a:rPr sz="750" spc="25" dirty="0">
                <a:solidFill>
                  <a:srgbClr val="001F40"/>
                </a:solidFill>
                <a:latin typeface="Microsoft Sans Serif"/>
                <a:cs typeface="Microsoft Sans Serif"/>
              </a:rPr>
              <a:t>. </a:t>
            </a:r>
            <a:r>
              <a:rPr sz="750" spc="-35" dirty="0">
                <a:solidFill>
                  <a:srgbClr val="001F40"/>
                </a:solidFill>
                <a:latin typeface="Microsoft Sans Serif"/>
                <a:cs typeface="Microsoft Sans Serif"/>
              </a:rPr>
              <a:t>Si </a:t>
            </a:r>
            <a:r>
              <a:rPr sz="750" spc="25" dirty="0">
                <a:solidFill>
                  <a:srgbClr val="001F40"/>
                </a:solidFill>
                <a:latin typeface="Microsoft Sans Serif"/>
                <a:cs typeface="Microsoft Sans Serif"/>
              </a:rPr>
              <a:t>bien </a:t>
            </a:r>
            <a:r>
              <a:rPr sz="750" spc="20" dirty="0">
                <a:solidFill>
                  <a:srgbClr val="001F40"/>
                </a:solidFill>
                <a:latin typeface="Microsoft Sans Serif"/>
                <a:cs typeface="Microsoft Sans Serif"/>
              </a:rPr>
              <a:t>esto </a:t>
            </a:r>
            <a:r>
              <a:rPr sz="750" spc="25" dirty="0">
                <a:solidFill>
                  <a:srgbClr val="001F40"/>
                </a:solidFill>
                <a:latin typeface="Microsoft Sans Serif"/>
                <a:cs typeface="Microsoft Sans Serif"/>
              </a:rPr>
              <a:t>representa </a:t>
            </a:r>
            <a:r>
              <a:rPr sz="750" spc="45" dirty="0">
                <a:solidFill>
                  <a:srgbClr val="001F40"/>
                </a:solidFill>
                <a:latin typeface="Microsoft Sans Serif"/>
                <a:cs typeface="Microsoft Sans Serif"/>
              </a:rPr>
              <a:t>un </a:t>
            </a:r>
            <a:r>
              <a:rPr sz="750" spc="-60" dirty="0">
                <a:solidFill>
                  <a:srgbClr val="001F40"/>
                </a:solidFill>
                <a:latin typeface="Microsoft Sans Serif"/>
                <a:cs typeface="Microsoft Sans Serif"/>
              </a:rPr>
              <a:t>CAPEX </a:t>
            </a:r>
            <a:r>
              <a:rPr sz="750" spc="20" dirty="0">
                <a:solidFill>
                  <a:srgbClr val="001F40"/>
                </a:solidFill>
                <a:latin typeface="Microsoft Sans Serif"/>
                <a:cs typeface="Microsoft Sans Serif"/>
              </a:rPr>
              <a:t>más alto, </a:t>
            </a:r>
            <a:r>
              <a:rPr sz="750" spc="35" dirty="0">
                <a:solidFill>
                  <a:srgbClr val="001F40"/>
                </a:solidFill>
                <a:latin typeface="Microsoft Sans Serif"/>
                <a:cs typeface="Microsoft Sans Serif"/>
              </a:rPr>
              <a:t>permite </a:t>
            </a:r>
            <a:r>
              <a:rPr sz="750" spc="20" dirty="0">
                <a:solidFill>
                  <a:srgbClr val="001F40"/>
                </a:solidFill>
                <a:latin typeface="Microsoft Sans Serif"/>
                <a:cs typeface="Microsoft Sans Serif"/>
              </a:rPr>
              <a:t>beneficios </a:t>
            </a:r>
            <a:r>
              <a:rPr sz="750" spc="-50" dirty="0">
                <a:solidFill>
                  <a:srgbClr val="001F40"/>
                </a:solidFill>
                <a:latin typeface="Microsoft Sans Serif"/>
                <a:cs typeface="Microsoft Sans Serif"/>
              </a:rPr>
              <a:t>OPEX </a:t>
            </a:r>
            <a:r>
              <a:rPr sz="750" spc="20" dirty="0" err="1">
                <a:solidFill>
                  <a:srgbClr val="001F40"/>
                </a:solidFill>
                <a:latin typeface="Microsoft Sans Serif"/>
                <a:cs typeface="Microsoft Sans Serif"/>
              </a:rPr>
              <a:t>significativos</a:t>
            </a:r>
            <a:r>
              <a:rPr sz="750" spc="20" dirty="0">
                <a:solidFill>
                  <a:srgbClr val="001F40"/>
                </a:solidFill>
                <a:latin typeface="Microsoft Sans Serif"/>
                <a:cs typeface="Microsoft Sans Serif"/>
              </a:rPr>
              <a:t> </a:t>
            </a:r>
            <a:r>
              <a:rPr sz="750" spc="10" dirty="0" smtClean="0">
                <a:solidFill>
                  <a:srgbClr val="001F40"/>
                </a:solidFill>
                <a:latin typeface="Microsoft Sans Serif"/>
                <a:cs typeface="Microsoft Sans Serif"/>
              </a:rPr>
              <a:t>al</a:t>
            </a:r>
            <a:r>
              <a:rPr lang="es-ES" sz="750" spc="10" dirty="0" smtClean="0">
                <a:solidFill>
                  <a:srgbClr val="001F40"/>
                </a:solidFill>
                <a:latin typeface="Microsoft Sans Serif"/>
                <a:cs typeface="Microsoft Sans Serif"/>
              </a:rPr>
              <a:t> </a:t>
            </a:r>
            <a:r>
              <a:rPr sz="750" spc="40" dirty="0" err="1" smtClean="0">
                <a:solidFill>
                  <a:srgbClr val="001F40"/>
                </a:solidFill>
                <a:latin typeface="Microsoft Sans Serif"/>
                <a:cs typeface="Microsoft Sans Serif"/>
              </a:rPr>
              <a:t>permitir</a:t>
            </a:r>
            <a:r>
              <a:rPr sz="750" dirty="0" smtClean="0">
                <a:solidFill>
                  <a:srgbClr val="001F40"/>
                </a:solidFill>
                <a:latin typeface="Microsoft Sans Serif"/>
                <a:cs typeface="Microsoft Sans Serif"/>
              </a:rPr>
              <a:t> </a:t>
            </a:r>
            <a:r>
              <a:rPr sz="750" spc="30" dirty="0">
                <a:solidFill>
                  <a:srgbClr val="001F40"/>
                </a:solidFill>
                <a:latin typeface="Microsoft Sans Serif"/>
                <a:cs typeface="Microsoft Sans Serif"/>
              </a:rPr>
              <a:t>menores</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costos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mantenimiento,</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menor</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consumo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energía</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mayor</a:t>
            </a:r>
            <a:r>
              <a:rPr sz="750" spc="5"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disponibilidad</a:t>
            </a:r>
            <a:r>
              <a:rPr lang="es-ES" sz="750" spc="25" dirty="0" smtClean="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de</a:t>
            </a:r>
            <a:r>
              <a:rPr sz="750" spc="-5" dirty="0" smtClean="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planta</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al</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minimizar</a:t>
            </a:r>
            <a:r>
              <a:rPr sz="750" dirty="0">
                <a:solidFill>
                  <a:srgbClr val="001F40"/>
                </a:solidFill>
                <a:latin typeface="Microsoft Sans Serif"/>
                <a:cs typeface="Microsoft Sans Serif"/>
              </a:rPr>
              <a:t> las</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interrupciones</a:t>
            </a:r>
            <a:r>
              <a:rPr sz="750" dirty="0">
                <a:solidFill>
                  <a:srgbClr val="001F40"/>
                </a:solidFill>
                <a:latin typeface="Microsoft Sans Serif"/>
                <a:cs typeface="Microsoft Sans Serif"/>
              </a:rPr>
              <a:t> </a:t>
            </a:r>
            <a:r>
              <a:rPr sz="750" spc="40" dirty="0">
                <a:solidFill>
                  <a:srgbClr val="001F40"/>
                </a:solidFill>
                <a:latin typeface="Microsoft Sans Serif"/>
                <a:cs typeface="Microsoft Sans Serif"/>
              </a:rPr>
              <a:t>no</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planificadas</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suministro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energía.</a:t>
            </a:r>
            <a:endParaRPr sz="750" dirty="0">
              <a:latin typeface="Microsoft Sans Serif"/>
              <a:cs typeface="Microsoft Sans Serif"/>
            </a:endParaRPr>
          </a:p>
        </p:txBody>
      </p:sp>
      <p:sp>
        <p:nvSpPr>
          <p:cNvPr id="169" name="object 169"/>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24</a:t>
            </a:fld>
            <a:endParaRPr spc="10" dirty="0"/>
          </a:p>
        </p:txBody>
      </p:sp>
      <p:sp>
        <p:nvSpPr>
          <p:cNvPr id="170" name="object 170"/>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149" name="object 149"/>
          <p:cNvSpPr txBox="1"/>
          <p:nvPr/>
        </p:nvSpPr>
        <p:spPr>
          <a:xfrm>
            <a:off x="6182207" y="2061729"/>
            <a:ext cx="4377055" cy="1854200"/>
          </a:xfrm>
          <a:prstGeom prst="rect">
            <a:avLst/>
          </a:prstGeom>
        </p:spPr>
        <p:txBody>
          <a:bodyPr vert="horz" wrap="square" lIns="0" tIns="12700" rIns="0" bIns="0" rtlCol="0">
            <a:spAutoFit/>
          </a:bodyPr>
          <a:lstStyle/>
          <a:p>
            <a:pPr marL="12700">
              <a:spcBef>
                <a:spcPts val="100"/>
              </a:spcBef>
            </a:pPr>
            <a:r>
              <a:rPr sz="750" spc="-15"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arquitectura</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control,</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ilustrada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Figura</a:t>
            </a:r>
            <a:r>
              <a:rPr sz="750" spc="5" dirty="0">
                <a:solidFill>
                  <a:srgbClr val="001F40"/>
                </a:solidFill>
                <a:latin typeface="Microsoft Sans Serif"/>
                <a:cs typeface="Microsoft Sans Serif"/>
              </a:rPr>
              <a:t> </a:t>
            </a:r>
            <a:r>
              <a:rPr sz="750" dirty="0">
                <a:solidFill>
                  <a:srgbClr val="001F40"/>
                </a:solidFill>
                <a:latin typeface="Microsoft Sans Serif"/>
                <a:cs typeface="Microsoft Sans Serif"/>
              </a:rPr>
              <a:t>7,</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se</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seleccionó</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para</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minimizar</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los</a:t>
            </a:r>
            <a:endParaRPr sz="750" dirty="0">
              <a:latin typeface="Microsoft Sans Serif"/>
              <a:cs typeface="Microsoft Sans Serif"/>
            </a:endParaRPr>
          </a:p>
          <a:p>
            <a:pPr marL="12700" marR="5080">
              <a:lnSpc>
                <a:spcPct val="166700"/>
              </a:lnSpc>
            </a:pPr>
            <a:r>
              <a:rPr sz="750" spc="15" dirty="0">
                <a:solidFill>
                  <a:srgbClr val="001F40"/>
                </a:solidFill>
                <a:latin typeface="Microsoft Sans Serif"/>
                <a:cs typeface="Microsoft Sans Serif"/>
              </a:rPr>
              <a:t>gastos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capital</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mientras</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proporcionaba</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buen</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nivel</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disponibilidad</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Se</a:t>
            </a:r>
            <a:r>
              <a:rPr sz="750" dirty="0">
                <a:solidFill>
                  <a:srgbClr val="001F40"/>
                </a:solidFill>
                <a:latin typeface="Microsoft Sans Serif"/>
                <a:cs typeface="Microsoft Sans Serif"/>
              </a:rPr>
              <a:t> </a:t>
            </a:r>
            <a:r>
              <a:rPr sz="750" spc="5" dirty="0" err="1">
                <a:solidFill>
                  <a:srgbClr val="001F40"/>
                </a:solidFill>
                <a:latin typeface="Microsoft Sans Serif"/>
                <a:cs typeface="Microsoft Sans Serif"/>
              </a:rPr>
              <a:t>basa</a:t>
            </a:r>
            <a:r>
              <a:rPr sz="750" spc="5"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en</a:t>
            </a:r>
            <a:r>
              <a:rPr lang="es-ES" sz="750" spc="25"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estándares</a:t>
            </a:r>
            <a:r>
              <a:rPr sz="750" spc="-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abiertos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comunicación,</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como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Ethernet</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Modbus</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TCP/IP,</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lo</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que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reduce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spc="-5" dirty="0">
                <a:solidFill>
                  <a:srgbClr val="001F40"/>
                </a:solidFill>
                <a:latin typeface="Microsoft Sans Serif"/>
                <a:cs typeface="Microsoft Sans Serif"/>
              </a:rPr>
              <a:t> </a:t>
            </a:r>
            <a:r>
              <a:rPr sz="750" spc="20" dirty="0" err="1">
                <a:solidFill>
                  <a:srgbClr val="001F40"/>
                </a:solidFill>
                <a:latin typeface="Microsoft Sans Serif"/>
                <a:cs typeface="Microsoft Sans Serif"/>
              </a:rPr>
              <a:t>costo</a:t>
            </a:r>
            <a:r>
              <a:rPr sz="750" dirty="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de</a:t>
            </a:r>
            <a:r>
              <a:rPr lang="es-ES" sz="750" spc="25"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ingeniería</a:t>
            </a:r>
            <a:r>
              <a:rPr sz="750" spc="20" dirty="0">
                <a:solidFill>
                  <a:srgbClr val="001F40"/>
                </a:solidFill>
                <a:latin typeface="Microsoft Sans Serif"/>
                <a:cs typeface="Microsoft Sans Serif"/>
              </a:rPr>
              <a:t>, </a:t>
            </a:r>
            <a:r>
              <a:rPr sz="750" spc="35" dirty="0">
                <a:solidFill>
                  <a:srgbClr val="001F40"/>
                </a:solidFill>
                <a:latin typeface="Microsoft Sans Serif"/>
                <a:cs typeface="Microsoft Sans Serif"/>
              </a:rPr>
              <a:t>permite </a:t>
            </a:r>
            <a:r>
              <a:rPr sz="750" spc="30" dirty="0">
                <a:solidFill>
                  <a:srgbClr val="001F40"/>
                </a:solidFill>
                <a:latin typeface="Microsoft Sans Serif"/>
                <a:cs typeface="Microsoft Sans Serif"/>
              </a:rPr>
              <a:t>una </a:t>
            </a:r>
            <a:r>
              <a:rPr sz="750" spc="15" dirty="0">
                <a:solidFill>
                  <a:srgbClr val="001F40"/>
                </a:solidFill>
                <a:latin typeface="Microsoft Sans Serif"/>
                <a:cs typeface="Microsoft Sans Serif"/>
              </a:rPr>
              <a:t>fácil </a:t>
            </a:r>
            <a:r>
              <a:rPr sz="750" spc="30" dirty="0">
                <a:solidFill>
                  <a:srgbClr val="001F40"/>
                </a:solidFill>
                <a:latin typeface="Microsoft Sans Serif"/>
                <a:cs typeface="Microsoft Sans Serif"/>
              </a:rPr>
              <a:t>integración </a:t>
            </a:r>
            <a:r>
              <a:rPr sz="750" spc="5" dirty="0">
                <a:solidFill>
                  <a:srgbClr val="001F40"/>
                </a:solidFill>
                <a:latin typeface="Microsoft Sans Serif"/>
                <a:cs typeface="Microsoft Sans Serif"/>
              </a:rPr>
              <a:t>y </a:t>
            </a:r>
            <a:r>
              <a:rPr sz="750" spc="20" dirty="0">
                <a:solidFill>
                  <a:srgbClr val="001F40"/>
                </a:solidFill>
                <a:latin typeface="Microsoft Sans Serif"/>
                <a:cs typeface="Microsoft Sans Serif"/>
              </a:rPr>
              <a:t>asegura </a:t>
            </a:r>
            <a:r>
              <a:rPr sz="750" spc="10" dirty="0">
                <a:solidFill>
                  <a:srgbClr val="001F40"/>
                </a:solidFill>
                <a:latin typeface="Microsoft Sans Serif"/>
                <a:cs typeface="Microsoft Sans Serif"/>
              </a:rPr>
              <a:t>la </a:t>
            </a:r>
            <a:r>
              <a:rPr sz="750" spc="20" dirty="0">
                <a:solidFill>
                  <a:srgbClr val="001F40"/>
                </a:solidFill>
                <a:latin typeface="Microsoft Sans Serif"/>
                <a:cs typeface="Microsoft Sans Serif"/>
              </a:rPr>
              <a:t>evolución </a:t>
            </a:r>
            <a:r>
              <a:rPr sz="750" spc="35" dirty="0">
                <a:solidFill>
                  <a:srgbClr val="001F40"/>
                </a:solidFill>
                <a:latin typeface="Microsoft Sans Serif"/>
                <a:cs typeface="Microsoft Sans Serif"/>
              </a:rPr>
              <a:t>futura. </a:t>
            </a:r>
            <a:r>
              <a:rPr sz="750" spc="-15" dirty="0">
                <a:solidFill>
                  <a:srgbClr val="001F40"/>
                </a:solidFill>
                <a:latin typeface="Microsoft Sans Serif"/>
                <a:cs typeface="Microsoft Sans Serif"/>
              </a:rPr>
              <a:t>La </a:t>
            </a:r>
            <a:r>
              <a:rPr sz="750" spc="30" dirty="0" err="1">
                <a:solidFill>
                  <a:srgbClr val="001F40"/>
                </a:solidFill>
                <a:latin typeface="Microsoft Sans Serif"/>
                <a:cs typeface="Microsoft Sans Serif"/>
              </a:rPr>
              <a:t>arquitectura</a:t>
            </a:r>
            <a:r>
              <a:rPr sz="750" spc="30" dirty="0">
                <a:solidFill>
                  <a:srgbClr val="001F40"/>
                </a:solidFill>
                <a:latin typeface="Microsoft Sans Serif"/>
                <a:cs typeface="Microsoft Sans Serif"/>
              </a:rPr>
              <a:t> </a:t>
            </a:r>
            <a:r>
              <a:rPr sz="750" spc="35" dirty="0" err="1" smtClean="0">
                <a:solidFill>
                  <a:srgbClr val="001F40"/>
                </a:solidFill>
                <a:latin typeface="Microsoft Sans Serif"/>
                <a:cs typeface="Microsoft Sans Serif"/>
              </a:rPr>
              <a:t>permite</a:t>
            </a:r>
            <a:r>
              <a:rPr lang="es-ES" sz="750" spc="35" dirty="0" smtClean="0">
                <a:solidFill>
                  <a:srgbClr val="001F40"/>
                </a:solidFill>
                <a:latin typeface="Microsoft Sans Serif"/>
                <a:cs typeface="Microsoft Sans Serif"/>
              </a:rPr>
              <a:t> </a:t>
            </a:r>
            <a:r>
              <a:rPr sz="750" spc="35" dirty="0" err="1" smtClean="0">
                <a:solidFill>
                  <a:srgbClr val="001F40"/>
                </a:solidFill>
                <a:latin typeface="Microsoft Sans Serif"/>
                <a:cs typeface="Microsoft Sans Serif"/>
              </a:rPr>
              <a:t>compartir</a:t>
            </a:r>
            <a:r>
              <a:rPr sz="750" spc="35" dirty="0" smtClean="0">
                <a:solidFill>
                  <a:srgbClr val="001F40"/>
                </a:solidFill>
                <a:latin typeface="Microsoft Sans Serif"/>
                <a:cs typeface="Microsoft Sans Serif"/>
              </a:rPr>
              <a:t> </a:t>
            </a:r>
            <a:r>
              <a:rPr sz="750" spc="35" dirty="0">
                <a:solidFill>
                  <a:srgbClr val="001F40"/>
                </a:solidFill>
                <a:latin typeface="Microsoft Sans Serif"/>
                <a:cs typeface="Microsoft Sans Serif"/>
              </a:rPr>
              <a:t>información entre </a:t>
            </a:r>
            <a:r>
              <a:rPr sz="750" spc="10" dirty="0">
                <a:solidFill>
                  <a:srgbClr val="001F40"/>
                </a:solidFill>
                <a:latin typeface="Microsoft Sans Serif"/>
                <a:cs typeface="Microsoft Sans Serif"/>
              </a:rPr>
              <a:t>el </a:t>
            </a:r>
            <a:r>
              <a:rPr sz="750" spc="20" dirty="0">
                <a:solidFill>
                  <a:srgbClr val="001F40"/>
                </a:solidFill>
                <a:latin typeface="Microsoft Sans Serif"/>
                <a:cs typeface="Microsoft Sans Serif"/>
              </a:rPr>
              <a:t>proceso </a:t>
            </a:r>
            <a:r>
              <a:rPr sz="750" spc="40" dirty="0">
                <a:solidFill>
                  <a:srgbClr val="001F40"/>
                </a:solidFill>
                <a:latin typeface="Microsoft Sans Serif"/>
                <a:cs typeface="Microsoft Sans Serif"/>
              </a:rPr>
              <a:t>minero </a:t>
            </a:r>
            <a:r>
              <a:rPr sz="750" spc="5" dirty="0">
                <a:solidFill>
                  <a:srgbClr val="001F40"/>
                </a:solidFill>
                <a:latin typeface="Microsoft Sans Serif"/>
                <a:cs typeface="Microsoft Sans Serif"/>
              </a:rPr>
              <a:t>y </a:t>
            </a:r>
            <a:r>
              <a:rPr sz="750" spc="10" dirty="0">
                <a:solidFill>
                  <a:srgbClr val="001F40"/>
                </a:solidFill>
                <a:latin typeface="Microsoft Sans Serif"/>
                <a:cs typeface="Microsoft Sans Serif"/>
              </a:rPr>
              <a:t>el </a:t>
            </a:r>
            <a:r>
              <a:rPr sz="750" spc="35" dirty="0">
                <a:solidFill>
                  <a:srgbClr val="001F40"/>
                </a:solidFill>
                <a:latin typeface="Microsoft Sans Serif"/>
                <a:cs typeface="Microsoft Sans Serif"/>
              </a:rPr>
              <a:t>control </a:t>
            </a:r>
            <a:r>
              <a:rPr sz="750" spc="25" dirty="0">
                <a:solidFill>
                  <a:srgbClr val="001F40"/>
                </a:solidFill>
                <a:latin typeface="Microsoft Sans Serif"/>
                <a:cs typeface="Microsoft Sans Serif"/>
              </a:rPr>
              <a:t>de </a:t>
            </a:r>
            <a:r>
              <a:rPr sz="750" spc="10" dirty="0">
                <a:solidFill>
                  <a:srgbClr val="001F40"/>
                </a:solidFill>
                <a:latin typeface="Microsoft Sans Serif"/>
                <a:cs typeface="Microsoft Sans Serif"/>
              </a:rPr>
              <a:t>la </a:t>
            </a:r>
            <a:r>
              <a:rPr sz="750" spc="35" dirty="0">
                <a:solidFill>
                  <a:srgbClr val="001F40"/>
                </a:solidFill>
                <a:latin typeface="Microsoft Sans Serif"/>
                <a:cs typeface="Microsoft Sans Serif"/>
              </a:rPr>
              <a:t>red </a:t>
            </a:r>
            <a:r>
              <a:rPr sz="750" spc="10" dirty="0">
                <a:solidFill>
                  <a:srgbClr val="001F40"/>
                </a:solidFill>
                <a:latin typeface="Microsoft Sans Serif"/>
                <a:cs typeface="Microsoft Sans Serif"/>
              </a:rPr>
              <a:t>eléctrica, </a:t>
            </a:r>
            <a:r>
              <a:rPr sz="750" dirty="0">
                <a:solidFill>
                  <a:srgbClr val="001F40"/>
                </a:solidFill>
                <a:latin typeface="Microsoft Sans Serif"/>
                <a:cs typeface="Microsoft Sans Serif"/>
              </a:rPr>
              <a:t>así </a:t>
            </a:r>
            <a:r>
              <a:rPr sz="750" spc="30" dirty="0">
                <a:solidFill>
                  <a:srgbClr val="001F40"/>
                </a:solidFill>
                <a:latin typeface="Microsoft Sans Serif"/>
                <a:cs typeface="Microsoft Sans Serif"/>
              </a:rPr>
              <a:t>como </a:t>
            </a:r>
            <a:r>
              <a:rPr sz="750" spc="20" dirty="0">
                <a:solidFill>
                  <a:srgbClr val="001F40"/>
                </a:solidFill>
                <a:latin typeface="Microsoft Sans Serif"/>
                <a:cs typeface="Microsoft Sans Serif"/>
              </a:rPr>
              <a:t>con </a:t>
            </a:r>
            <a:r>
              <a:rPr sz="750" spc="10" dirty="0" err="1" smtClean="0">
                <a:solidFill>
                  <a:srgbClr val="001F40"/>
                </a:solidFill>
                <a:latin typeface="Microsoft Sans Serif"/>
                <a:cs typeface="Microsoft Sans Serif"/>
              </a:rPr>
              <a:t>los</a:t>
            </a:r>
            <a:r>
              <a:rPr lang="es-ES" sz="750" spc="10" dirty="0" smtClean="0">
                <a:solidFill>
                  <a:srgbClr val="001F40"/>
                </a:solidFill>
                <a:latin typeface="Microsoft Sans Serif"/>
                <a:cs typeface="Microsoft Sans Serif"/>
              </a:rPr>
              <a:t> </a:t>
            </a:r>
            <a:r>
              <a:rPr sz="750" spc="15" dirty="0" err="1" smtClean="0">
                <a:solidFill>
                  <a:srgbClr val="001F40"/>
                </a:solidFill>
                <a:latin typeface="Microsoft Sans Serif"/>
                <a:cs typeface="Microsoft Sans Serif"/>
              </a:rPr>
              <a:t>sistemas</a:t>
            </a:r>
            <a:r>
              <a:rPr sz="750" spc="1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de gestión de </a:t>
            </a:r>
            <a:r>
              <a:rPr sz="750" spc="10" dirty="0">
                <a:solidFill>
                  <a:srgbClr val="001F40"/>
                </a:solidFill>
                <a:latin typeface="Microsoft Sans Serif"/>
                <a:cs typeface="Microsoft Sans Serif"/>
              </a:rPr>
              <a:t>activos. </a:t>
            </a:r>
            <a:r>
              <a:rPr sz="750" spc="-35" dirty="0">
                <a:solidFill>
                  <a:srgbClr val="001F40"/>
                </a:solidFill>
                <a:latin typeface="Microsoft Sans Serif"/>
                <a:cs typeface="Microsoft Sans Serif"/>
              </a:rPr>
              <a:t>El </a:t>
            </a:r>
            <a:r>
              <a:rPr sz="750" spc="15" dirty="0">
                <a:solidFill>
                  <a:srgbClr val="001F40"/>
                </a:solidFill>
                <a:latin typeface="Microsoft Sans Serif"/>
                <a:cs typeface="Microsoft Sans Serif"/>
              </a:rPr>
              <a:t>sistema </a:t>
            </a:r>
            <a:r>
              <a:rPr sz="750" spc="35" dirty="0">
                <a:solidFill>
                  <a:srgbClr val="001F40"/>
                </a:solidFill>
                <a:latin typeface="Microsoft Sans Serif"/>
                <a:cs typeface="Microsoft Sans Serif"/>
              </a:rPr>
              <a:t>integrado </a:t>
            </a:r>
            <a:r>
              <a:rPr sz="750" spc="30" dirty="0">
                <a:solidFill>
                  <a:srgbClr val="001F40"/>
                </a:solidFill>
                <a:latin typeface="Microsoft Sans Serif"/>
                <a:cs typeface="Microsoft Sans Serif"/>
              </a:rPr>
              <a:t>proporciona </a:t>
            </a:r>
            <a:r>
              <a:rPr sz="750" dirty="0">
                <a:solidFill>
                  <a:srgbClr val="001F40"/>
                </a:solidFill>
                <a:latin typeface="Microsoft Sans Serif"/>
                <a:cs typeface="Microsoft Sans Serif"/>
              </a:rPr>
              <a:t>a </a:t>
            </a:r>
            <a:r>
              <a:rPr sz="750" spc="10" dirty="0">
                <a:solidFill>
                  <a:srgbClr val="001F40"/>
                </a:solidFill>
                <a:latin typeface="Microsoft Sans Serif"/>
                <a:cs typeface="Microsoft Sans Serif"/>
              </a:rPr>
              <a:t>los </a:t>
            </a:r>
            <a:r>
              <a:rPr sz="750" spc="25" dirty="0">
                <a:solidFill>
                  <a:srgbClr val="001F40"/>
                </a:solidFill>
                <a:latin typeface="Microsoft Sans Serif"/>
                <a:cs typeface="Microsoft Sans Serif"/>
              </a:rPr>
              <a:t>ingenieros de </a:t>
            </a:r>
            <a:r>
              <a:rPr sz="750" spc="35" dirty="0">
                <a:solidFill>
                  <a:srgbClr val="001F40"/>
                </a:solidFill>
                <a:latin typeface="Microsoft Sans Serif"/>
                <a:cs typeface="Microsoft Sans Serif"/>
              </a:rPr>
              <a:t>control </a:t>
            </a:r>
            <a:r>
              <a:rPr sz="750" spc="25" dirty="0" smtClean="0">
                <a:solidFill>
                  <a:srgbClr val="001F40"/>
                </a:solidFill>
                <a:latin typeface="Microsoft Sans Serif"/>
                <a:cs typeface="Microsoft Sans Serif"/>
              </a:rPr>
              <a:t>de</a:t>
            </a:r>
            <a:r>
              <a:rPr lang="es-ES" sz="750" spc="25" dirty="0" smtClean="0">
                <a:solidFill>
                  <a:srgbClr val="001F40"/>
                </a:solidFill>
                <a:latin typeface="Microsoft Sans Serif"/>
                <a:cs typeface="Microsoft Sans Serif"/>
              </a:rPr>
              <a:t> </a:t>
            </a:r>
            <a:r>
              <a:rPr sz="750" spc="15" dirty="0" err="1" smtClean="0">
                <a:solidFill>
                  <a:srgbClr val="001F40"/>
                </a:solidFill>
                <a:latin typeface="Microsoft Sans Serif"/>
                <a:cs typeface="Microsoft Sans Serif"/>
              </a:rPr>
              <a:t>procesos</a:t>
            </a:r>
            <a:r>
              <a:rPr sz="750" spc="15" dirty="0" smtClean="0">
                <a:solidFill>
                  <a:srgbClr val="001F40"/>
                </a:solidFill>
                <a:latin typeface="Microsoft Sans Serif"/>
                <a:cs typeface="Microsoft Sans Serif"/>
              </a:rPr>
              <a:t> </a:t>
            </a:r>
            <a:r>
              <a:rPr sz="750" spc="35" dirty="0">
                <a:solidFill>
                  <a:srgbClr val="001F40"/>
                </a:solidFill>
                <a:latin typeface="Microsoft Sans Serif"/>
                <a:cs typeface="Microsoft Sans Serif"/>
              </a:rPr>
              <a:t>información </a:t>
            </a:r>
            <a:r>
              <a:rPr sz="750" spc="25" dirty="0">
                <a:solidFill>
                  <a:srgbClr val="001F40"/>
                </a:solidFill>
                <a:latin typeface="Microsoft Sans Serif"/>
                <a:cs typeface="Microsoft Sans Serif"/>
              </a:rPr>
              <a:t>en </a:t>
            </a:r>
            <a:r>
              <a:rPr sz="750" spc="40" dirty="0">
                <a:solidFill>
                  <a:srgbClr val="001F40"/>
                </a:solidFill>
                <a:latin typeface="Microsoft Sans Serif"/>
                <a:cs typeface="Microsoft Sans Serif"/>
              </a:rPr>
              <a:t>tiempo </a:t>
            </a:r>
            <a:r>
              <a:rPr sz="750" spc="20" dirty="0">
                <a:solidFill>
                  <a:srgbClr val="001F40"/>
                </a:solidFill>
                <a:latin typeface="Microsoft Sans Serif"/>
                <a:cs typeface="Microsoft Sans Serif"/>
              </a:rPr>
              <a:t>real </a:t>
            </a:r>
            <a:r>
              <a:rPr sz="750" spc="25" dirty="0">
                <a:solidFill>
                  <a:srgbClr val="001F40"/>
                </a:solidFill>
                <a:latin typeface="Microsoft Sans Serif"/>
                <a:cs typeface="Microsoft Sans Serif"/>
              </a:rPr>
              <a:t>sobre </a:t>
            </a:r>
            <a:r>
              <a:rPr sz="750" spc="10" dirty="0">
                <a:solidFill>
                  <a:srgbClr val="001F40"/>
                </a:solidFill>
                <a:latin typeface="Microsoft Sans Serif"/>
                <a:cs typeface="Microsoft Sans Serif"/>
              </a:rPr>
              <a:t>el </a:t>
            </a:r>
            <a:r>
              <a:rPr sz="750" spc="20" dirty="0">
                <a:solidFill>
                  <a:srgbClr val="001F40"/>
                </a:solidFill>
                <a:latin typeface="Microsoft Sans Serif"/>
                <a:cs typeface="Microsoft Sans Serif"/>
              </a:rPr>
              <a:t>estado del </a:t>
            </a:r>
            <a:r>
              <a:rPr sz="750" spc="30" dirty="0">
                <a:solidFill>
                  <a:srgbClr val="001F40"/>
                </a:solidFill>
                <a:latin typeface="Microsoft Sans Serif"/>
                <a:cs typeface="Microsoft Sans Serif"/>
              </a:rPr>
              <a:t>alimentador </a:t>
            </a:r>
            <a:r>
              <a:rPr sz="750" spc="20" dirty="0">
                <a:solidFill>
                  <a:srgbClr val="001F40"/>
                </a:solidFill>
                <a:latin typeface="Microsoft Sans Serif"/>
                <a:cs typeface="Microsoft Sans Serif"/>
              </a:rPr>
              <a:t>del </a:t>
            </a:r>
            <a:r>
              <a:rPr sz="750" spc="50" dirty="0">
                <a:solidFill>
                  <a:srgbClr val="001F40"/>
                </a:solidFill>
                <a:latin typeface="Microsoft Sans Serif"/>
                <a:cs typeface="Microsoft Sans Serif"/>
              </a:rPr>
              <a:t>motor </a:t>
            </a:r>
            <a:r>
              <a:rPr sz="750" spc="25" dirty="0">
                <a:solidFill>
                  <a:srgbClr val="001F40"/>
                </a:solidFill>
                <a:latin typeface="Microsoft Sans Serif"/>
                <a:cs typeface="Microsoft Sans Serif"/>
              </a:rPr>
              <a:t>de </a:t>
            </a:r>
            <a:r>
              <a:rPr sz="750" spc="5" dirty="0">
                <a:solidFill>
                  <a:srgbClr val="001F40"/>
                </a:solidFill>
                <a:latin typeface="Microsoft Sans Serif"/>
                <a:cs typeface="Microsoft Sans Serif"/>
              </a:rPr>
              <a:t>MT y </a:t>
            </a:r>
            <a:r>
              <a:rPr sz="750" spc="-25" dirty="0">
                <a:solidFill>
                  <a:srgbClr val="001F40"/>
                </a:solidFill>
                <a:latin typeface="Microsoft Sans Serif"/>
                <a:cs typeface="Microsoft Sans Serif"/>
              </a:rPr>
              <a:t>BT, </a:t>
            </a:r>
            <a:r>
              <a:rPr sz="750" spc="10" dirty="0" smtClean="0">
                <a:solidFill>
                  <a:srgbClr val="001F40"/>
                </a:solidFill>
                <a:latin typeface="Microsoft Sans Serif"/>
                <a:cs typeface="Microsoft Sans Serif"/>
              </a:rPr>
              <a:t>el</a:t>
            </a:r>
            <a:r>
              <a:rPr lang="es-ES" sz="750" spc="10"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costo</a:t>
            </a:r>
            <a:r>
              <a:rPr sz="750" spc="20"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de </a:t>
            </a:r>
            <a:r>
              <a:rPr sz="750" spc="10" dirty="0">
                <a:solidFill>
                  <a:srgbClr val="001F40"/>
                </a:solidFill>
                <a:latin typeface="Microsoft Sans Serif"/>
                <a:cs typeface="Microsoft Sans Serif"/>
              </a:rPr>
              <a:t>la </a:t>
            </a:r>
            <a:r>
              <a:rPr sz="750" spc="20" dirty="0">
                <a:solidFill>
                  <a:srgbClr val="001F40"/>
                </a:solidFill>
                <a:latin typeface="Microsoft Sans Serif"/>
                <a:cs typeface="Microsoft Sans Serif"/>
              </a:rPr>
              <a:t>energía, </a:t>
            </a:r>
            <a:r>
              <a:rPr sz="750" spc="10" dirty="0">
                <a:solidFill>
                  <a:srgbClr val="001F40"/>
                </a:solidFill>
                <a:latin typeface="Microsoft Sans Serif"/>
                <a:cs typeface="Microsoft Sans Serif"/>
              </a:rPr>
              <a:t>el </a:t>
            </a:r>
            <a:r>
              <a:rPr sz="750" spc="20" dirty="0">
                <a:solidFill>
                  <a:srgbClr val="001F40"/>
                </a:solidFill>
                <a:latin typeface="Microsoft Sans Serif"/>
                <a:cs typeface="Microsoft Sans Serif"/>
              </a:rPr>
              <a:t>estado del </a:t>
            </a:r>
            <a:r>
              <a:rPr sz="750" spc="50" dirty="0">
                <a:solidFill>
                  <a:srgbClr val="001F40"/>
                </a:solidFill>
                <a:latin typeface="Microsoft Sans Serif"/>
                <a:cs typeface="Microsoft Sans Serif"/>
              </a:rPr>
              <a:t>motor </a:t>
            </a:r>
            <a:r>
              <a:rPr sz="750" spc="20" dirty="0">
                <a:solidFill>
                  <a:srgbClr val="001F40"/>
                </a:solidFill>
                <a:latin typeface="Microsoft Sans Serif"/>
                <a:cs typeface="Microsoft Sans Serif"/>
              </a:rPr>
              <a:t>eléctrico </a:t>
            </a:r>
            <a:r>
              <a:rPr sz="750" spc="5" dirty="0">
                <a:solidFill>
                  <a:srgbClr val="001F40"/>
                </a:solidFill>
                <a:latin typeface="Microsoft Sans Serif"/>
                <a:cs typeface="Microsoft Sans Serif"/>
              </a:rPr>
              <a:t>y </a:t>
            </a:r>
            <a:r>
              <a:rPr sz="750" spc="10" dirty="0">
                <a:solidFill>
                  <a:srgbClr val="001F40"/>
                </a:solidFill>
                <a:latin typeface="Microsoft Sans Serif"/>
                <a:cs typeface="Microsoft Sans Serif"/>
              </a:rPr>
              <a:t>el </a:t>
            </a:r>
            <a:r>
              <a:rPr sz="750" spc="35" dirty="0">
                <a:solidFill>
                  <a:srgbClr val="001F40"/>
                </a:solidFill>
                <a:latin typeface="Microsoft Sans Serif"/>
                <a:cs typeface="Microsoft Sans Serif"/>
              </a:rPr>
              <a:t>control </a:t>
            </a:r>
            <a:r>
              <a:rPr sz="750" spc="25" dirty="0">
                <a:solidFill>
                  <a:srgbClr val="001F40"/>
                </a:solidFill>
                <a:latin typeface="Microsoft Sans Serif"/>
                <a:cs typeface="Microsoft Sans Serif"/>
              </a:rPr>
              <a:t>de </a:t>
            </a:r>
            <a:r>
              <a:rPr sz="750" spc="-30" dirty="0">
                <a:solidFill>
                  <a:srgbClr val="001F40"/>
                </a:solidFill>
                <a:latin typeface="Microsoft Sans Serif"/>
                <a:cs typeface="Microsoft Sans Serif"/>
              </a:rPr>
              <a:t>ARRANQUE-PARADA. </a:t>
            </a:r>
            <a:r>
              <a:rPr sz="750" dirty="0" err="1" smtClean="0">
                <a:solidFill>
                  <a:srgbClr val="001F40"/>
                </a:solidFill>
                <a:latin typeface="Microsoft Sans Serif"/>
                <a:cs typeface="Microsoft Sans Serif"/>
              </a:rPr>
              <a:t>Esto</a:t>
            </a:r>
            <a:r>
              <a:rPr lang="es-ES" sz="750" dirty="0" smtClean="0">
                <a:solidFill>
                  <a:srgbClr val="001F40"/>
                </a:solidFill>
                <a:latin typeface="Microsoft Sans Serif"/>
                <a:cs typeface="Microsoft Sans Serif"/>
              </a:rPr>
              <a:t> </a:t>
            </a:r>
            <a:r>
              <a:rPr sz="750" spc="35" dirty="0" err="1" smtClean="0">
                <a:solidFill>
                  <a:srgbClr val="001F40"/>
                </a:solidFill>
                <a:latin typeface="Microsoft Sans Serif"/>
                <a:cs typeface="Microsoft Sans Serif"/>
              </a:rPr>
              <a:t>permite</a:t>
            </a:r>
            <a:r>
              <a:rPr sz="750" spc="35" dirty="0" smtClean="0">
                <a:solidFill>
                  <a:srgbClr val="001F40"/>
                </a:solidFill>
                <a:latin typeface="Microsoft Sans Serif"/>
                <a:cs typeface="Microsoft Sans Serif"/>
              </a:rPr>
              <a:t> </a:t>
            </a:r>
            <a:r>
              <a:rPr sz="750" spc="45" dirty="0">
                <a:solidFill>
                  <a:srgbClr val="001F40"/>
                </a:solidFill>
                <a:latin typeface="Microsoft Sans Serif"/>
                <a:cs typeface="Microsoft Sans Serif"/>
              </a:rPr>
              <a:t>tomar </a:t>
            </a:r>
            <a:r>
              <a:rPr sz="750" spc="10" dirty="0">
                <a:solidFill>
                  <a:srgbClr val="001F40"/>
                </a:solidFill>
                <a:latin typeface="Microsoft Sans Serif"/>
                <a:cs typeface="Microsoft Sans Serif"/>
              </a:rPr>
              <a:t>decisiones </a:t>
            </a:r>
            <a:r>
              <a:rPr sz="750" spc="30" dirty="0">
                <a:solidFill>
                  <a:srgbClr val="001F40"/>
                </a:solidFill>
                <a:latin typeface="Microsoft Sans Serif"/>
                <a:cs typeface="Microsoft Sans Serif"/>
              </a:rPr>
              <a:t>informadas </a:t>
            </a:r>
            <a:r>
              <a:rPr sz="750" spc="25" dirty="0">
                <a:solidFill>
                  <a:srgbClr val="001F40"/>
                </a:solidFill>
                <a:latin typeface="Microsoft Sans Serif"/>
                <a:cs typeface="Microsoft Sans Serif"/>
              </a:rPr>
              <a:t>para </a:t>
            </a:r>
            <a:r>
              <a:rPr sz="750" spc="30" dirty="0">
                <a:solidFill>
                  <a:srgbClr val="001F40"/>
                </a:solidFill>
                <a:latin typeface="Microsoft Sans Serif"/>
                <a:cs typeface="Microsoft Sans Serif"/>
              </a:rPr>
              <a:t>optimizar </a:t>
            </a:r>
            <a:r>
              <a:rPr sz="750" spc="10" dirty="0">
                <a:solidFill>
                  <a:srgbClr val="001F40"/>
                </a:solidFill>
                <a:latin typeface="Microsoft Sans Serif"/>
                <a:cs typeface="Microsoft Sans Serif"/>
              </a:rPr>
              <a:t>el </a:t>
            </a:r>
            <a:r>
              <a:rPr sz="750" spc="20" dirty="0">
                <a:solidFill>
                  <a:srgbClr val="001F40"/>
                </a:solidFill>
                <a:latin typeface="Microsoft Sans Serif"/>
                <a:cs typeface="Microsoft Sans Serif"/>
              </a:rPr>
              <a:t>costo </a:t>
            </a:r>
            <a:r>
              <a:rPr sz="750" spc="45" dirty="0">
                <a:solidFill>
                  <a:srgbClr val="001F40"/>
                </a:solidFill>
                <a:latin typeface="Microsoft Sans Serif"/>
                <a:cs typeface="Microsoft Sans Serif"/>
              </a:rPr>
              <a:t>por </a:t>
            </a:r>
            <a:r>
              <a:rPr sz="750" spc="25" dirty="0">
                <a:solidFill>
                  <a:srgbClr val="001F40"/>
                </a:solidFill>
                <a:latin typeface="Microsoft Sans Serif"/>
                <a:cs typeface="Microsoft Sans Serif"/>
              </a:rPr>
              <a:t>tonelada de </a:t>
            </a:r>
            <a:r>
              <a:rPr sz="750" spc="30" dirty="0">
                <a:solidFill>
                  <a:srgbClr val="001F40"/>
                </a:solidFill>
                <a:latin typeface="Microsoft Sans Serif"/>
                <a:cs typeface="Microsoft Sans Serif"/>
              </a:rPr>
              <a:t>litio </a:t>
            </a:r>
            <a:r>
              <a:rPr sz="750" spc="35" dirty="0" err="1">
                <a:solidFill>
                  <a:srgbClr val="001F40"/>
                </a:solidFill>
                <a:latin typeface="Microsoft Sans Serif"/>
                <a:cs typeface="Microsoft Sans Serif"/>
              </a:rPr>
              <a:t>producido</a:t>
            </a:r>
            <a:r>
              <a:rPr sz="750" spc="35" dirty="0">
                <a:solidFill>
                  <a:srgbClr val="001F40"/>
                </a:solidFill>
                <a:latin typeface="Microsoft Sans Serif"/>
                <a:cs typeface="Microsoft Sans Serif"/>
              </a:rPr>
              <a:t> </a:t>
            </a:r>
            <a:r>
              <a:rPr sz="750" spc="5" dirty="0" smtClean="0">
                <a:solidFill>
                  <a:srgbClr val="001F40"/>
                </a:solidFill>
                <a:latin typeface="Microsoft Sans Serif"/>
                <a:cs typeface="Microsoft Sans Serif"/>
              </a:rPr>
              <a:t>y</a:t>
            </a:r>
            <a:r>
              <a:rPr lang="es-ES" sz="750" spc="5" dirty="0" smtClean="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minimizar</a:t>
            </a:r>
            <a:r>
              <a:rPr sz="750" spc="-10" dirty="0" smtClean="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riesgo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interrupciones</a:t>
            </a:r>
            <a:r>
              <a:rPr sz="750" spc="-5" dirty="0">
                <a:solidFill>
                  <a:srgbClr val="001F40"/>
                </a:solidFill>
                <a:latin typeface="Microsoft Sans Serif"/>
                <a:cs typeface="Microsoft Sans Serif"/>
              </a:rPr>
              <a:t> </a:t>
            </a:r>
            <a:r>
              <a:rPr sz="750" spc="40" dirty="0">
                <a:solidFill>
                  <a:srgbClr val="001F40"/>
                </a:solidFill>
                <a:latin typeface="Microsoft Sans Serif"/>
                <a:cs typeface="Microsoft Sans Serif"/>
              </a:rPr>
              <a:t>no</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planificadas.</a:t>
            </a:r>
            <a:endParaRPr sz="750" dirty="0">
              <a:latin typeface="Microsoft Sans Serif"/>
              <a:cs typeface="Microsoft Sans Serif"/>
            </a:endParaRPr>
          </a:p>
        </p:txBody>
      </p:sp>
      <p:sp>
        <p:nvSpPr>
          <p:cNvPr id="150" name="object 150"/>
          <p:cNvSpPr txBox="1"/>
          <p:nvPr/>
        </p:nvSpPr>
        <p:spPr>
          <a:xfrm>
            <a:off x="6182207" y="4347729"/>
            <a:ext cx="4286885" cy="1282700"/>
          </a:xfrm>
          <a:prstGeom prst="rect">
            <a:avLst/>
          </a:prstGeom>
        </p:spPr>
        <p:txBody>
          <a:bodyPr vert="horz" wrap="square" lIns="0" tIns="12700" rIns="0" bIns="0" rtlCol="0">
            <a:spAutoFit/>
          </a:bodyPr>
          <a:lstStyle/>
          <a:p>
            <a:pPr marL="12700">
              <a:spcBef>
                <a:spcPts val="100"/>
              </a:spcBef>
            </a:pPr>
            <a:r>
              <a:rPr sz="750" spc="-15"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arquitectura</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se</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basa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dirty="0">
                <a:solidFill>
                  <a:srgbClr val="001F40"/>
                </a:solidFill>
                <a:latin typeface="Microsoft Sans Serif"/>
                <a:cs typeface="Microsoft Sans Serif"/>
              </a:rPr>
              <a:t> </a:t>
            </a:r>
            <a:r>
              <a:rPr sz="750" spc="-50" dirty="0">
                <a:solidFill>
                  <a:srgbClr val="001F40"/>
                </a:solidFill>
                <a:latin typeface="Microsoft Sans Serif"/>
                <a:cs typeface="Microsoft Sans Serif"/>
              </a:rPr>
              <a:t>PLC</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conectados</a:t>
            </a:r>
            <a:r>
              <a:rPr sz="750" dirty="0">
                <a:solidFill>
                  <a:srgbClr val="001F40"/>
                </a:solidFill>
                <a:latin typeface="Microsoft Sans Serif"/>
                <a:cs typeface="Microsoft Sans Serif"/>
              </a:rPr>
              <a:t> a </a:t>
            </a:r>
            <a:r>
              <a:rPr sz="750" spc="30" dirty="0">
                <a:solidFill>
                  <a:srgbClr val="001F40"/>
                </a:solidFill>
                <a:latin typeface="Microsoft Sans Serif"/>
                <a:cs typeface="Microsoft Sans Serif"/>
              </a:rPr>
              <a:t>una</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red</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anillo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Ethernet</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que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utiliza</a:t>
            </a:r>
            <a:r>
              <a:rPr sz="750" dirty="0">
                <a:solidFill>
                  <a:srgbClr val="001F40"/>
                </a:solidFill>
                <a:latin typeface="Microsoft Sans Serif"/>
                <a:cs typeface="Microsoft Sans Serif"/>
              </a:rPr>
              <a:t> </a:t>
            </a:r>
            <a:r>
              <a:rPr sz="750" spc="45" dirty="0">
                <a:solidFill>
                  <a:srgbClr val="001F40"/>
                </a:solidFill>
                <a:latin typeface="Microsoft Sans Serif"/>
                <a:cs typeface="Microsoft Sans Serif"/>
              </a:rPr>
              <a:t>un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Protocolo</a:t>
            </a:r>
            <a:endParaRPr sz="750" dirty="0">
              <a:latin typeface="Microsoft Sans Serif"/>
              <a:cs typeface="Microsoft Sans Serif"/>
            </a:endParaRPr>
          </a:p>
          <a:p>
            <a:pPr marL="12700" marR="45720">
              <a:lnSpc>
                <a:spcPct val="166700"/>
              </a:lnSpc>
            </a:pPr>
            <a:r>
              <a:rPr sz="750" spc="25" dirty="0">
                <a:solidFill>
                  <a:srgbClr val="001F40"/>
                </a:solidFill>
                <a:latin typeface="Microsoft Sans Serif"/>
                <a:cs typeface="Microsoft Sans Serif"/>
              </a:rPr>
              <a:t>de </a:t>
            </a:r>
            <a:r>
              <a:rPr sz="750" spc="30" dirty="0">
                <a:solidFill>
                  <a:srgbClr val="001F40"/>
                </a:solidFill>
                <a:latin typeface="Microsoft Sans Serif"/>
                <a:cs typeface="Microsoft Sans Serif"/>
              </a:rPr>
              <a:t>árbol </a:t>
            </a:r>
            <a:r>
              <a:rPr sz="750" spc="25" dirty="0">
                <a:solidFill>
                  <a:srgbClr val="001F40"/>
                </a:solidFill>
                <a:latin typeface="Microsoft Sans Serif"/>
                <a:cs typeface="Microsoft Sans Serif"/>
              </a:rPr>
              <a:t>de </a:t>
            </a:r>
            <a:r>
              <a:rPr sz="750" spc="20" dirty="0">
                <a:solidFill>
                  <a:srgbClr val="001F40"/>
                </a:solidFill>
                <a:latin typeface="Microsoft Sans Serif"/>
                <a:cs typeface="Microsoft Sans Serif"/>
              </a:rPr>
              <a:t>expansión </a:t>
            </a:r>
            <a:r>
              <a:rPr sz="750" spc="35" dirty="0">
                <a:solidFill>
                  <a:srgbClr val="001F40"/>
                </a:solidFill>
                <a:latin typeface="Microsoft Sans Serif"/>
                <a:cs typeface="Microsoft Sans Serif"/>
              </a:rPr>
              <a:t>rápido </a:t>
            </a:r>
            <a:r>
              <a:rPr sz="750" spc="-55" dirty="0">
                <a:solidFill>
                  <a:srgbClr val="001F40"/>
                </a:solidFill>
                <a:latin typeface="Microsoft Sans Serif"/>
                <a:cs typeface="Microsoft Sans Serif"/>
              </a:rPr>
              <a:t>(RSTP) </a:t>
            </a:r>
            <a:r>
              <a:rPr sz="750" spc="25" dirty="0">
                <a:solidFill>
                  <a:srgbClr val="001F40"/>
                </a:solidFill>
                <a:latin typeface="Microsoft Sans Serif"/>
                <a:cs typeface="Microsoft Sans Serif"/>
              </a:rPr>
              <a:t>para </a:t>
            </a:r>
            <a:r>
              <a:rPr sz="750" spc="35" dirty="0">
                <a:solidFill>
                  <a:srgbClr val="001F40"/>
                </a:solidFill>
                <a:latin typeface="Microsoft Sans Serif"/>
                <a:cs typeface="Microsoft Sans Serif"/>
              </a:rPr>
              <a:t>administrar </a:t>
            </a:r>
            <a:r>
              <a:rPr sz="750" spc="10" dirty="0">
                <a:solidFill>
                  <a:srgbClr val="001F40"/>
                </a:solidFill>
                <a:latin typeface="Microsoft Sans Serif"/>
                <a:cs typeface="Microsoft Sans Serif"/>
              </a:rPr>
              <a:t>el </a:t>
            </a:r>
            <a:r>
              <a:rPr sz="750" spc="20" dirty="0">
                <a:solidFill>
                  <a:srgbClr val="001F40"/>
                </a:solidFill>
                <a:latin typeface="Microsoft Sans Serif"/>
                <a:cs typeface="Microsoft Sans Serif"/>
              </a:rPr>
              <a:t>bucle </a:t>
            </a:r>
            <a:r>
              <a:rPr sz="750" spc="25" dirty="0">
                <a:solidFill>
                  <a:srgbClr val="001F40"/>
                </a:solidFill>
                <a:latin typeface="Microsoft Sans Serif"/>
                <a:cs typeface="Microsoft Sans Serif"/>
              </a:rPr>
              <a:t>Ethernet </a:t>
            </a:r>
            <a:r>
              <a:rPr sz="750" spc="5" dirty="0">
                <a:solidFill>
                  <a:srgbClr val="001F40"/>
                </a:solidFill>
                <a:latin typeface="Microsoft Sans Serif"/>
                <a:cs typeface="Microsoft Sans Serif"/>
              </a:rPr>
              <a:t>y </a:t>
            </a:r>
            <a:r>
              <a:rPr sz="750" spc="35" dirty="0" err="1">
                <a:solidFill>
                  <a:srgbClr val="001F40"/>
                </a:solidFill>
                <a:latin typeface="Microsoft Sans Serif"/>
                <a:cs typeface="Microsoft Sans Serif"/>
              </a:rPr>
              <a:t>proporcionar</a:t>
            </a:r>
            <a:r>
              <a:rPr sz="750" spc="35" dirty="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una</a:t>
            </a:r>
            <a:r>
              <a:rPr lang="es-ES" sz="750" spc="30" dirty="0" smtClean="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buena</a:t>
            </a:r>
            <a:r>
              <a:rPr sz="750" spc="2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disponibilidad. </a:t>
            </a:r>
            <a:r>
              <a:rPr sz="750" spc="-5" dirty="0">
                <a:solidFill>
                  <a:srgbClr val="001F40"/>
                </a:solidFill>
                <a:latin typeface="Microsoft Sans Serif"/>
                <a:cs typeface="Microsoft Sans Serif"/>
              </a:rPr>
              <a:t>Cada </a:t>
            </a:r>
            <a:r>
              <a:rPr sz="750" spc="-50" dirty="0">
                <a:solidFill>
                  <a:srgbClr val="001F40"/>
                </a:solidFill>
                <a:latin typeface="Microsoft Sans Serif"/>
                <a:cs typeface="Microsoft Sans Serif"/>
              </a:rPr>
              <a:t>PLC </a:t>
            </a:r>
            <a:r>
              <a:rPr sz="750" spc="20" dirty="0">
                <a:solidFill>
                  <a:srgbClr val="001F40"/>
                </a:solidFill>
                <a:latin typeface="Microsoft Sans Serif"/>
                <a:cs typeface="Microsoft Sans Serif"/>
              </a:rPr>
              <a:t>actúa </a:t>
            </a:r>
            <a:r>
              <a:rPr sz="750" spc="30" dirty="0">
                <a:solidFill>
                  <a:srgbClr val="001F40"/>
                </a:solidFill>
                <a:latin typeface="Microsoft Sans Serif"/>
                <a:cs typeface="Microsoft Sans Serif"/>
              </a:rPr>
              <a:t>como una </a:t>
            </a:r>
            <a:r>
              <a:rPr sz="750" spc="25" dirty="0">
                <a:solidFill>
                  <a:srgbClr val="001F40"/>
                </a:solidFill>
                <a:latin typeface="Microsoft Sans Serif"/>
                <a:cs typeface="Microsoft Sans Serif"/>
              </a:rPr>
              <a:t>"Unidad de </a:t>
            </a:r>
            <a:r>
              <a:rPr sz="750" spc="35" dirty="0">
                <a:solidFill>
                  <a:srgbClr val="001F40"/>
                </a:solidFill>
                <a:latin typeface="Microsoft Sans Serif"/>
                <a:cs typeface="Microsoft Sans Serif"/>
              </a:rPr>
              <a:t>control" </a:t>
            </a:r>
            <a:r>
              <a:rPr sz="750" spc="30" dirty="0">
                <a:solidFill>
                  <a:srgbClr val="001F40"/>
                </a:solidFill>
                <a:latin typeface="Microsoft Sans Serif"/>
                <a:cs typeface="Microsoft Sans Serif"/>
              </a:rPr>
              <a:t>que </a:t>
            </a:r>
            <a:r>
              <a:rPr sz="750" spc="35" dirty="0">
                <a:solidFill>
                  <a:srgbClr val="001F40"/>
                </a:solidFill>
                <a:latin typeface="Microsoft Sans Serif"/>
                <a:cs typeface="Microsoft Sans Serif"/>
              </a:rPr>
              <a:t>integra </a:t>
            </a:r>
            <a:r>
              <a:rPr sz="750" spc="25" dirty="0">
                <a:solidFill>
                  <a:srgbClr val="001F40"/>
                </a:solidFill>
                <a:latin typeface="Microsoft Sans Serif"/>
                <a:cs typeface="Microsoft Sans Serif"/>
              </a:rPr>
              <a:t>datos de </a:t>
            </a:r>
            <a:r>
              <a:rPr sz="750" spc="10" dirty="0" err="1" smtClean="0">
                <a:solidFill>
                  <a:srgbClr val="001F40"/>
                </a:solidFill>
                <a:latin typeface="Microsoft Sans Serif"/>
                <a:cs typeface="Microsoft Sans Serif"/>
              </a:rPr>
              <a:t>los</a:t>
            </a:r>
            <a:r>
              <a:rPr lang="es-ES" sz="750" spc="10" dirty="0" smtClean="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controladores</a:t>
            </a:r>
            <a:r>
              <a:rPr sz="750" spc="25"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de </a:t>
            </a:r>
            <a:r>
              <a:rPr sz="750" spc="15" dirty="0">
                <a:solidFill>
                  <a:srgbClr val="001F40"/>
                </a:solidFill>
                <a:latin typeface="Microsoft Sans Serif"/>
                <a:cs typeface="Microsoft Sans Serif"/>
              </a:rPr>
              <a:t>proceso, </a:t>
            </a:r>
            <a:r>
              <a:rPr sz="750" spc="35" dirty="0">
                <a:solidFill>
                  <a:srgbClr val="001F40"/>
                </a:solidFill>
                <a:latin typeface="Microsoft Sans Serif"/>
                <a:cs typeface="Microsoft Sans Serif"/>
              </a:rPr>
              <a:t>instrumentos </a:t>
            </a:r>
            <a:r>
              <a:rPr sz="750" spc="25" dirty="0">
                <a:solidFill>
                  <a:srgbClr val="001F40"/>
                </a:solidFill>
                <a:latin typeface="Microsoft Sans Serif"/>
                <a:cs typeface="Microsoft Sans Serif"/>
              </a:rPr>
              <a:t>de campo </a:t>
            </a:r>
            <a:r>
              <a:rPr sz="750" spc="5" dirty="0">
                <a:solidFill>
                  <a:srgbClr val="001F40"/>
                </a:solidFill>
                <a:latin typeface="Microsoft Sans Serif"/>
                <a:cs typeface="Microsoft Sans Serif"/>
              </a:rPr>
              <a:t>y </a:t>
            </a:r>
            <a:r>
              <a:rPr sz="750" spc="25" dirty="0">
                <a:solidFill>
                  <a:srgbClr val="001F40"/>
                </a:solidFill>
                <a:latin typeface="Microsoft Sans Serif"/>
                <a:cs typeface="Microsoft Sans Serif"/>
              </a:rPr>
              <a:t>equipos </a:t>
            </a:r>
            <a:r>
              <a:rPr sz="750" spc="10" dirty="0">
                <a:solidFill>
                  <a:srgbClr val="001F40"/>
                </a:solidFill>
                <a:latin typeface="Microsoft Sans Serif"/>
                <a:cs typeface="Microsoft Sans Serif"/>
              </a:rPr>
              <a:t>eléctricos. Todos los </a:t>
            </a:r>
            <a:r>
              <a:rPr sz="750" spc="-15" dirty="0">
                <a:solidFill>
                  <a:srgbClr val="001F40"/>
                </a:solidFill>
                <a:latin typeface="Microsoft Sans Serif"/>
                <a:cs typeface="Microsoft Sans Serif"/>
              </a:rPr>
              <a:t>IED </a:t>
            </a:r>
            <a:r>
              <a:rPr sz="750" spc="25" dirty="0">
                <a:solidFill>
                  <a:srgbClr val="001F40"/>
                </a:solidFill>
                <a:latin typeface="Microsoft Sans Serif"/>
                <a:cs typeface="Microsoft Sans Serif"/>
              </a:rPr>
              <a:t>de </a:t>
            </a:r>
            <a:r>
              <a:rPr sz="750" spc="35" dirty="0" smtClean="0">
                <a:solidFill>
                  <a:srgbClr val="001F40"/>
                </a:solidFill>
                <a:latin typeface="Microsoft Sans Serif"/>
                <a:cs typeface="Microsoft Sans Serif"/>
              </a:rPr>
              <a:t>red</a:t>
            </a:r>
            <a:r>
              <a:rPr lang="es-ES" sz="750" spc="35" dirty="0" smtClean="0">
                <a:solidFill>
                  <a:srgbClr val="001F40"/>
                </a:solidFill>
                <a:latin typeface="Microsoft Sans Serif"/>
                <a:cs typeface="Microsoft Sans Serif"/>
              </a:rPr>
              <a:t> </a:t>
            </a:r>
            <a:r>
              <a:rPr sz="750" spc="15" dirty="0" err="1" smtClean="0">
                <a:solidFill>
                  <a:srgbClr val="001F40"/>
                </a:solidFill>
                <a:latin typeface="Microsoft Sans Serif"/>
                <a:cs typeface="Microsoft Sans Serif"/>
              </a:rPr>
              <a:t>eléctrica</a:t>
            </a:r>
            <a:r>
              <a:rPr sz="750" spc="15" dirty="0" smtClean="0">
                <a:solidFill>
                  <a:srgbClr val="001F40"/>
                </a:solidFill>
                <a:latin typeface="Microsoft Sans Serif"/>
                <a:cs typeface="Microsoft Sans Serif"/>
              </a:rPr>
              <a:t> </a:t>
            </a:r>
            <a:r>
              <a:rPr sz="750" spc="30" dirty="0">
                <a:solidFill>
                  <a:srgbClr val="001F40"/>
                </a:solidFill>
                <a:latin typeface="Microsoft Sans Serif"/>
                <a:cs typeface="Microsoft Sans Serif"/>
              </a:rPr>
              <a:t>tienen </a:t>
            </a:r>
            <a:r>
              <a:rPr sz="750" spc="20" dirty="0">
                <a:solidFill>
                  <a:srgbClr val="001F40"/>
                </a:solidFill>
                <a:latin typeface="Microsoft Sans Serif"/>
                <a:cs typeface="Microsoft Sans Serif"/>
              </a:rPr>
              <a:t>comunicación </a:t>
            </a:r>
            <a:r>
              <a:rPr sz="750" spc="25" dirty="0">
                <a:solidFill>
                  <a:srgbClr val="001F40"/>
                </a:solidFill>
                <a:latin typeface="Microsoft Sans Serif"/>
                <a:cs typeface="Microsoft Sans Serif"/>
              </a:rPr>
              <a:t>Ethernet </a:t>
            </a:r>
            <a:r>
              <a:rPr sz="750" spc="20" dirty="0">
                <a:solidFill>
                  <a:srgbClr val="001F40"/>
                </a:solidFill>
                <a:latin typeface="Microsoft Sans Serif"/>
                <a:cs typeface="Microsoft Sans Serif"/>
              </a:rPr>
              <a:t>con </a:t>
            </a:r>
            <a:r>
              <a:rPr sz="750" spc="25" dirty="0">
                <a:solidFill>
                  <a:srgbClr val="001F40"/>
                </a:solidFill>
                <a:latin typeface="Microsoft Sans Serif"/>
                <a:cs typeface="Microsoft Sans Serif"/>
              </a:rPr>
              <a:t>Ethernet/IP nativo </a:t>
            </a:r>
            <a:r>
              <a:rPr sz="750" spc="35" dirty="0">
                <a:solidFill>
                  <a:srgbClr val="001F40"/>
                </a:solidFill>
                <a:latin typeface="Microsoft Sans Serif"/>
                <a:cs typeface="Microsoft Sans Serif"/>
              </a:rPr>
              <a:t>o Modbus </a:t>
            </a:r>
            <a:r>
              <a:rPr sz="750" spc="-15" dirty="0">
                <a:solidFill>
                  <a:srgbClr val="001F40"/>
                </a:solidFill>
                <a:latin typeface="Microsoft Sans Serif"/>
                <a:cs typeface="Microsoft Sans Serif"/>
              </a:rPr>
              <a:t>TCP/IP, </a:t>
            </a:r>
            <a:r>
              <a:rPr sz="750" dirty="0" err="1">
                <a:solidFill>
                  <a:srgbClr val="001F40"/>
                </a:solidFill>
                <a:latin typeface="Microsoft Sans Serif"/>
                <a:cs typeface="Microsoft Sans Serif"/>
              </a:rPr>
              <a:t>así</a:t>
            </a:r>
            <a:r>
              <a:rPr sz="750" dirty="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como</a:t>
            </a:r>
            <a:r>
              <a:rPr lang="es-ES" sz="750" spc="30" dirty="0" smtClean="0">
                <a:solidFill>
                  <a:srgbClr val="001F40"/>
                </a:solidFill>
                <a:latin typeface="Microsoft Sans Serif"/>
                <a:cs typeface="Microsoft Sans Serif"/>
              </a:rPr>
              <a:t> </a:t>
            </a:r>
            <a:r>
              <a:rPr sz="750" spc="20" dirty="0" err="1" smtClean="0">
                <a:solidFill>
                  <a:srgbClr val="001F40"/>
                </a:solidFill>
                <a:latin typeface="Microsoft Sans Serif"/>
                <a:cs typeface="Microsoft Sans Serif"/>
              </a:rPr>
              <a:t>servidores</a:t>
            </a:r>
            <a:r>
              <a:rPr sz="750" dirty="0" smtClean="0">
                <a:solidFill>
                  <a:srgbClr val="001F40"/>
                </a:solidFill>
                <a:latin typeface="Microsoft Sans Serif"/>
                <a:cs typeface="Microsoft Sans Serif"/>
              </a:rPr>
              <a:t> </a:t>
            </a:r>
            <a:r>
              <a:rPr sz="750" spc="30" dirty="0">
                <a:solidFill>
                  <a:srgbClr val="001F40"/>
                </a:solidFill>
                <a:latin typeface="Microsoft Sans Serif"/>
                <a:cs typeface="Microsoft Sans Serif"/>
              </a:rPr>
              <a:t>web</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integrados.</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Esta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opción</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minimiza</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uso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puertas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enlace</a:t>
            </a:r>
            <a:r>
              <a:rPr sz="750" spc="5" dirty="0">
                <a:solidFill>
                  <a:srgbClr val="001F40"/>
                </a:solidFill>
                <a:latin typeface="Microsoft Sans Serif"/>
                <a:cs typeface="Microsoft Sans Serif"/>
              </a:rPr>
              <a:t> y</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reduce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15" dirty="0" err="1" smtClean="0">
                <a:solidFill>
                  <a:srgbClr val="001F40"/>
                </a:solidFill>
                <a:latin typeface="Microsoft Sans Serif"/>
                <a:cs typeface="Microsoft Sans Serif"/>
              </a:rPr>
              <a:t>carga</a:t>
            </a:r>
            <a:r>
              <a:rPr lang="es-ES" sz="750" spc="15" dirty="0" smtClean="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de</a:t>
            </a:r>
            <a:r>
              <a:rPr sz="750" spc="-5" dirty="0" smtClean="0">
                <a:solidFill>
                  <a:srgbClr val="001F40"/>
                </a:solidFill>
                <a:latin typeface="Microsoft Sans Serif"/>
                <a:cs typeface="Microsoft Sans Serif"/>
              </a:rPr>
              <a:t> </a:t>
            </a:r>
            <a:r>
              <a:rPr sz="750" spc="30" dirty="0">
                <a:solidFill>
                  <a:srgbClr val="001F40"/>
                </a:solidFill>
                <a:latin typeface="Microsoft Sans Serif"/>
                <a:cs typeface="Microsoft Sans Serif"/>
              </a:rPr>
              <a:t>trabajo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ingeniería</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del</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sistema</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costo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integración.</a:t>
            </a:r>
            <a:endParaRPr sz="750" dirty="0">
              <a:latin typeface="Microsoft Sans Serif"/>
              <a:cs typeface="Microsoft Sans Serif"/>
            </a:endParaRPr>
          </a:p>
        </p:txBody>
      </p:sp>
      <p:sp>
        <p:nvSpPr>
          <p:cNvPr id="151" name="object 151"/>
          <p:cNvSpPr txBox="1"/>
          <p:nvPr/>
        </p:nvSpPr>
        <p:spPr>
          <a:xfrm>
            <a:off x="6918668" y="5845516"/>
            <a:ext cx="539750" cy="97463"/>
          </a:xfrm>
          <a:prstGeom prst="rect">
            <a:avLst/>
          </a:prstGeom>
        </p:spPr>
        <p:txBody>
          <a:bodyPr vert="horz" wrap="square" lIns="0" tIns="12700" rIns="0" bIns="0" rtlCol="0">
            <a:spAutoFit/>
          </a:bodyPr>
          <a:lstStyle/>
          <a:p>
            <a:pPr marL="12700">
              <a:spcBef>
                <a:spcPts val="100"/>
              </a:spcBef>
            </a:pPr>
            <a:r>
              <a:rPr sz="550" b="1" spc="5" dirty="0">
                <a:solidFill>
                  <a:srgbClr val="171927"/>
                </a:solidFill>
                <a:latin typeface="Arial"/>
                <a:cs typeface="Arial"/>
              </a:rPr>
              <a:t>sala</a:t>
            </a:r>
            <a:r>
              <a:rPr sz="550" b="1" spc="-40" dirty="0">
                <a:solidFill>
                  <a:srgbClr val="171927"/>
                </a:solidFill>
                <a:latin typeface="Arial"/>
                <a:cs typeface="Arial"/>
              </a:rPr>
              <a:t> </a:t>
            </a:r>
            <a:r>
              <a:rPr sz="550" b="1" spc="15" dirty="0">
                <a:solidFill>
                  <a:srgbClr val="171927"/>
                </a:solidFill>
                <a:latin typeface="Arial"/>
                <a:cs typeface="Arial"/>
              </a:rPr>
              <a:t>de</a:t>
            </a:r>
            <a:r>
              <a:rPr sz="550" b="1" spc="-35" dirty="0">
                <a:solidFill>
                  <a:srgbClr val="171927"/>
                </a:solidFill>
                <a:latin typeface="Arial"/>
                <a:cs typeface="Arial"/>
              </a:rPr>
              <a:t> </a:t>
            </a:r>
            <a:r>
              <a:rPr sz="550" b="1" spc="15" dirty="0">
                <a:solidFill>
                  <a:srgbClr val="171927"/>
                </a:solidFill>
                <a:latin typeface="Arial"/>
                <a:cs typeface="Arial"/>
              </a:rPr>
              <a:t>control</a:t>
            </a:r>
            <a:endParaRPr sz="550">
              <a:latin typeface="Arial"/>
              <a:cs typeface="Arial"/>
            </a:endParaRPr>
          </a:p>
        </p:txBody>
      </p:sp>
      <p:sp>
        <p:nvSpPr>
          <p:cNvPr id="152" name="object 152"/>
          <p:cNvSpPr txBox="1"/>
          <p:nvPr/>
        </p:nvSpPr>
        <p:spPr>
          <a:xfrm>
            <a:off x="9578634" y="6037869"/>
            <a:ext cx="330835" cy="291465"/>
          </a:xfrm>
          <a:prstGeom prst="rect">
            <a:avLst/>
          </a:prstGeom>
        </p:spPr>
        <p:txBody>
          <a:bodyPr vert="horz" wrap="square" lIns="0" tIns="25400" rIns="0" bIns="0" rtlCol="0">
            <a:spAutoFit/>
          </a:bodyPr>
          <a:lstStyle/>
          <a:p>
            <a:pPr marL="12700" marR="5080">
              <a:lnSpc>
                <a:spcPts val="500"/>
              </a:lnSpc>
              <a:spcBef>
                <a:spcPts val="200"/>
              </a:spcBef>
            </a:pPr>
            <a:r>
              <a:rPr sz="500" spc="15" dirty="0" err="1" smtClean="0">
                <a:solidFill>
                  <a:srgbClr val="171927"/>
                </a:solidFill>
                <a:latin typeface="Microsoft Sans Serif"/>
                <a:cs typeface="Microsoft Sans Serif"/>
              </a:rPr>
              <a:t>Ingeniería</a:t>
            </a:r>
            <a:r>
              <a:rPr lang="es-ES" sz="500" spc="15" dirty="0" smtClean="0">
                <a:solidFill>
                  <a:srgbClr val="171927"/>
                </a:solidFill>
                <a:latin typeface="Microsoft Sans Serif"/>
                <a:cs typeface="Microsoft Sans Serif"/>
              </a:rPr>
              <a:t> </a:t>
            </a:r>
            <a:r>
              <a:rPr sz="400" spc="10" dirty="0" err="1" smtClean="0">
                <a:solidFill>
                  <a:srgbClr val="171927"/>
                </a:solidFill>
                <a:latin typeface="Microsoft Sans Serif"/>
                <a:cs typeface="Microsoft Sans Serif"/>
              </a:rPr>
              <a:t>estación</a:t>
            </a:r>
            <a:r>
              <a:rPr sz="400" spc="10" dirty="0" smtClean="0">
                <a:solidFill>
                  <a:srgbClr val="171927"/>
                </a:solidFill>
                <a:latin typeface="Microsoft Sans Serif"/>
                <a:cs typeface="Microsoft Sans Serif"/>
              </a:rPr>
              <a:t>/</a:t>
            </a:r>
            <a:r>
              <a:rPr lang="es-ES" sz="400" spc="10" dirty="0" smtClean="0">
                <a:solidFill>
                  <a:srgbClr val="171927"/>
                </a:solidFill>
                <a:latin typeface="Microsoft Sans Serif"/>
                <a:cs typeface="Microsoft Sans Serif"/>
              </a:rPr>
              <a:t> </a:t>
            </a:r>
            <a:r>
              <a:rPr sz="450" spc="10" dirty="0" err="1" smtClean="0">
                <a:solidFill>
                  <a:srgbClr val="171927"/>
                </a:solidFill>
                <a:latin typeface="Microsoft Sans Serif"/>
                <a:cs typeface="Microsoft Sans Serif"/>
              </a:rPr>
              <a:t>activo</a:t>
            </a:r>
            <a:r>
              <a:rPr lang="es-ES" sz="450" spc="10" dirty="0" smtClean="0">
                <a:solidFill>
                  <a:srgbClr val="171927"/>
                </a:solidFill>
                <a:latin typeface="Microsoft Sans Serif"/>
                <a:cs typeface="Microsoft Sans Serif"/>
              </a:rPr>
              <a:t> </a:t>
            </a:r>
            <a:r>
              <a:rPr sz="500" spc="15" dirty="0" err="1" smtClean="0">
                <a:solidFill>
                  <a:srgbClr val="171927"/>
                </a:solidFill>
                <a:latin typeface="Microsoft Sans Serif"/>
                <a:cs typeface="Microsoft Sans Serif"/>
              </a:rPr>
              <a:t>gestión</a:t>
            </a:r>
            <a:endParaRPr sz="500" dirty="0">
              <a:latin typeface="Microsoft Sans Serif"/>
              <a:cs typeface="Microsoft Sans Serif"/>
            </a:endParaRPr>
          </a:p>
        </p:txBody>
      </p:sp>
      <p:sp>
        <p:nvSpPr>
          <p:cNvPr id="153" name="object 153"/>
          <p:cNvSpPr txBox="1"/>
          <p:nvPr/>
        </p:nvSpPr>
        <p:spPr>
          <a:xfrm>
            <a:off x="8666626" y="6163822"/>
            <a:ext cx="243204" cy="158377"/>
          </a:xfrm>
          <a:prstGeom prst="rect">
            <a:avLst/>
          </a:prstGeom>
        </p:spPr>
        <p:txBody>
          <a:bodyPr vert="horz" wrap="square" lIns="0" tIns="19685" rIns="0" bIns="0" rtlCol="0">
            <a:spAutoFit/>
          </a:bodyPr>
          <a:lstStyle/>
          <a:p>
            <a:pPr marL="12700">
              <a:spcBef>
                <a:spcPts val="155"/>
              </a:spcBef>
            </a:pPr>
            <a:r>
              <a:rPr sz="550" spc="10" dirty="0">
                <a:solidFill>
                  <a:srgbClr val="171927"/>
                </a:solidFill>
                <a:latin typeface="Microsoft Sans Serif"/>
                <a:cs typeface="Microsoft Sans Serif"/>
              </a:rPr>
              <a:t>Lote</a:t>
            </a:r>
            <a:endParaRPr sz="550">
              <a:latin typeface="Microsoft Sans Serif"/>
              <a:cs typeface="Microsoft Sans Serif"/>
            </a:endParaRPr>
          </a:p>
          <a:p>
            <a:pPr marL="12700">
              <a:spcBef>
                <a:spcPts val="40"/>
              </a:spcBef>
            </a:pPr>
            <a:r>
              <a:rPr sz="350" spc="5" dirty="0">
                <a:solidFill>
                  <a:srgbClr val="171927"/>
                </a:solidFill>
                <a:latin typeface="Microsoft Sans Serif"/>
                <a:cs typeface="Microsoft Sans Serif"/>
              </a:rPr>
              <a:t>servidores</a:t>
            </a:r>
            <a:endParaRPr sz="350">
              <a:latin typeface="Microsoft Sans Serif"/>
              <a:cs typeface="Microsoft Sans Serif"/>
            </a:endParaRPr>
          </a:p>
        </p:txBody>
      </p:sp>
      <p:sp>
        <p:nvSpPr>
          <p:cNvPr id="154" name="object 154"/>
          <p:cNvSpPr txBox="1"/>
          <p:nvPr/>
        </p:nvSpPr>
        <p:spPr>
          <a:xfrm>
            <a:off x="7323281" y="6253394"/>
            <a:ext cx="295275" cy="74379"/>
          </a:xfrm>
          <a:prstGeom prst="rect">
            <a:avLst/>
          </a:prstGeom>
        </p:spPr>
        <p:txBody>
          <a:bodyPr vert="horz" wrap="square" lIns="0" tIns="12700" rIns="0" bIns="0" rtlCol="0">
            <a:spAutoFit/>
          </a:bodyPr>
          <a:lstStyle/>
          <a:p>
            <a:pPr marL="12700">
              <a:spcBef>
                <a:spcPts val="100"/>
              </a:spcBef>
            </a:pPr>
            <a:r>
              <a:rPr sz="400" spc="15" dirty="0">
                <a:solidFill>
                  <a:srgbClr val="171927"/>
                </a:solidFill>
                <a:latin typeface="Microsoft Sans Serif"/>
                <a:cs typeface="Microsoft Sans Serif"/>
              </a:rPr>
              <a:t>Historiador</a:t>
            </a:r>
            <a:endParaRPr sz="400">
              <a:latin typeface="Microsoft Sans Serif"/>
              <a:cs typeface="Microsoft Sans Serif"/>
            </a:endParaRPr>
          </a:p>
        </p:txBody>
      </p:sp>
      <p:sp>
        <p:nvSpPr>
          <p:cNvPr id="155" name="object 155"/>
          <p:cNvSpPr txBox="1"/>
          <p:nvPr/>
        </p:nvSpPr>
        <p:spPr>
          <a:xfrm>
            <a:off x="6864906" y="6426605"/>
            <a:ext cx="453390" cy="334010"/>
          </a:xfrm>
          <a:prstGeom prst="rect">
            <a:avLst/>
          </a:prstGeom>
        </p:spPr>
        <p:txBody>
          <a:bodyPr vert="horz" wrap="square" lIns="0" tIns="30480" rIns="0" bIns="0" rtlCol="0">
            <a:spAutoFit/>
          </a:bodyPr>
          <a:lstStyle/>
          <a:p>
            <a:pPr marL="12700">
              <a:spcBef>
                <a:spcPts val="240"/>
              </a:spcBef>
            </a:pPr>
            <a:r>
              <a:rPr sz="400" spc="5" dirty="0">
                <a:solidFill>
                  <a:srgbClr val="171927"/>
                </a:solidFill>
                <a:latin typeface="Microsoft Sans Serif"/>
                <a:cs typeface="Microsoft Sans Serif"/>
              </a:rPr>
              <a:t>Servidores</a:t>
            </a:r>
            <a:r>
              <a:rPr sz="400" spc="-5" dirty="0">
                <a:solidFill>
                  <a:srgbClr val="171927"/>
                </a:solidFill>
                <a:latin typeface="Microsoft Sans Serif"/>
                <a:cs typeface="Microsoft Sans Serif"/>
              </a:rPr>
              <a:t> </a:t>
            </a:r>
            <a:r>
              <a:rPr sz="400" spc="-25" dirty="0">
                <a:solidFill>
                  <a:srgbClr val="171927"/>
                </a:solidFill>
                <a:latin typeface="Microsoft Sans Serif"/>
                <a:cs typeface="Microsoft Sans Serif"/>
              </a:rPr>
              <a:t>SCADA</a:t>
            </a:r>
            <a:endParaRPr sz="400">
              <a:latin typeface="Microsoft Sans Serif"/>
              <a:cs typeface="Microsoft Sans Serif"/>
            </a:endParaRPr>
          </a:p>
          <a:p>
            <a:pPr marL="13970">
              <a:spcBef>
                <a:spcPts val="125"/>
              </a:spcBef>
            </a:pPr>
            <a:r>
              <a:rPr sz="350" spc="10" dirty="0">
                <a:solidFill>
                  <a:srgbClr val="171927"/>
                </a:solidFill>
                <a:latin typeface="Microsoft Sans Serif"/>
                <a:cs typeface="Microsoft Sans Serif"/>
              </a:rPr>
              <a:t>Redundante</a:t>
            </a:r>
            <a:endParaRPr sz="350">
              <a:latin typeface="Microsoft Sans Serif"/>
              <a:cs typeface="Microsoft Sans Serif"/>
            </a:endParaRPr>
          </a:p>
          <a:p>
            <a:pPr marL="13970">
              <a:spcBef>
                <a:spcPts val="55"/>
              </a:spcBef>
            </a:pPr>
            <a:r>
              <a:rPr sz="250" spc="5" dirty="0">
                <a:solidFill>
                  <a:srgbClr val="171927"/>
                </a:solidFill>
                <a:latin typeface="Microsoft Sans Serif"/>
                <a:cs typeface="Microsoft Sans Serif"/>
              </a:rPr>
              <a:t>servidor</a:t>
            </a:r>
            <a:r>
              <a:rPr sz="250" spc="-5" dirty="0">
                <a:solidFill>
                  <a:srgbClr val="171927"/>
                </a:solidFill>
                <a:latin typeface="Microsoft Sans Serif"/>
                <a:cs typeface="Microsoft Sans Serif"/>
              </a:rPr>
              <a:t> </a:t>
            </a:r>
            <a:r>
              <a:rPr sz="250" spc="5" dirty="0">
                <a:solidFill>
                  <a:srgbClr val="171927"/>
                </a:solidFill>
                <a:latin typeface="Microsoft Sans Serif"/>
                <a:cs typeface="Microsoft Sans Serif"/>
              </a:rPr>
              <a:t>de</a:t>
            </a:r>
            <a:r>
              <a:rPr sz="250" spc="-5" dirty="0">
                <a:solidFill>
                  <a:srgbClr val="171927"/>
                </a:solidFill>
                <a:latin typeface="Microsoft Sans Serif"/>
                <a:cs typeface="Microsoft Sans Serif"/>
              </a:rPr>
              <a:t> E/</a:t>
            </a:r>
            <a:r>
              <a:rPr sz="250" spc="-30" dirty="0">
                <a:solidFill>
                  <a:srgbClr val="171927"/>
                </a:solidFill>
                <a:latin typeface="Microsoft Sans Serif"/>
                <a:cs typeface="Microsoft Sans Serif"/>
              </a:rPr>
              <a:t>S</a:t>
            </a:r>
            <a:endParaRPr sz="250">
              <a:latin typeface="Microsoft Sans Serif"/>
              <a:cs typeface="Microsoft Sans Serif"/>
            </a:endParaRPr>
          </a:p>
          <a:p>
            <a:pPr marL="13970">
              <a:spcBef>
                <a:spcPts val="160"/>
              </a:spcBef>
            </a:pPr>
            <a:r>
              <a:rPr sz="250" spc="5" dirty="0">
                <a:solidFill>
                  <a:srgbClr val="171927"/>
                </a:solidFill>
                <a:latin typeface="Microsoft Sans Serif"/>
                <a:cs typeface="Microsoft Sans Serif"/>
              </a:rPr>
              <a:t>servidor</a:t>
            </a:r>
            <a:r>
              <a:rPr sz="250" spc="-5" dirty="0">
                <a:solidFill>
                  <a:srgbClr val="171927"/>
                </a:solidFill>
                <a:latin typeface="Microsoft Sans Serif"/>
                <a:cs typeface="Microsoft Sans Serif"/>
              </a:rPr>
              <a:t> </a:t>
            </a:r>
            <a:r>
              <a:rPr sz="250" spc="5" dirty="0">
                <a:solidFill>
                  <a:srgbClr val="171927"/>
                </a:solidFill>
                <a:latin typeface="Microsoft Sans Serif"/>
                <a:cs typeface="Microsoft Sans Serif"/>
              </a:rPr>
              <a:t>de</a:t>
            </a:r>
            <a:r>
              <a:rPr sz="250" spc="-5" dirty="0">
                <a:solidFill>
                  <a:srgbClr val="171927"/>
                </a:solidFill>
                <a:latin typeface="Microsoft Sans Serif"/>
                <a:cs typeface="Microsoft Sans Serif"/>
              </a:rPr>
              <a:t> </a:t>
            </a:r>
            <a:r>
              <a:rPr sz="250" spc="5" dirty="0">
                <a:solidFill>
                  <a:srgbClr val="171927"/>
                </a:solidFill>
                <a:latin typeface="Microsoft Sans Serif"/>
                <a:cs typeface="Microsoft Sans Serif"/>
              </a:rPr>
              <a:t>alarma</a:t>
            </a:r>
            <a:endParaRPr sz="250">
              <a:latin typeface="Microsoft Sans Serif"/>
              <a:cs typeface="Microsoft Sans Serif"/>
            </a:endParaRPr>
          </a:p>
          <a:p>
            <a:pPr marL="13970">
              <a:spcBef>
                <a:spcPts val="204"/>
              </a:spcBef>
            </a:pPr>
            <a:r>
              <a:rPr sz="200" spc="5" dirty="0">
                <a:solidFill>
                  <a:srgbClr val="171927"/>
                </a:solidFill>
                <a:latin typeface="Microsoft Sans Serif"/>
                <a:cs typeface="Microsoft Sans Serif"/>
              </a:rPr>
              <a:t>servidor</a:t>
            </a:r>
            <a:r>
              <a:rPr sz="200" spc="-5" dirty="0">
                <a:solidFill>
                  <a:srgbClr val="171927"/>
                </a:solidFill>
                <a:latin typeface="Microsoft Sans Serif"/>
                <a:cs typeface="Microsoft Sans Serif"/>
              </a:rPr>
              <a:t> </a:t>
            </a:r>
            <a:r>
              <a:rPr sz="200" spc="5" dirty="0">
                <a:solidFill>
                  <a:srgbClr val="171927"/>
                </a:solidFill>
                <a:latin typeface="Microsoft Sans Serif"/>
                <a:cs typeface="Microsoft Sans Serif"/>
              </a:rPr>
              <a:t>de</a:t>
            </a:r>
            <a:r>
              <a:rPr sz="200" spc="-5" dirty="0">
                <a:solidFill>
                  <a:srgbClr val="171927"/>
                </a:solidFill>
                <a:latin typeface="Microsoft Sans Serif"/>
                <a:cs typeface="Microsoft Sans Serif"/>
              </a:rPr>
              <a:t> </a:t>
            </a:r>
            <a:r>
              <a:rPr sz="200" spc="5" dirty="0">
                <a:solidFill>
                  <a:srgbClr val="171927"/>
                </a:solidFill>
                <a:latin typeface="Microsoft Sans Serif"/>
                <a:cs typeface="Microsoft Sans Serif"/>
              </a:rPr>
              <a:t>tendencias</a:t>
            </a:r>
            <a:endParaRPr sz="200">
              <a:latin typeface="Microsoft Sans Serif"/>
              <a:cs typeface="Microsoft Sans Serif"/>
            </a:endParaRPr>
          </a:p>
        </p:txBody>
      </p:sp>
      <p:sp>
        <p:nvSpPr>
          <p:cNvPr id="156" name="object 156"/>
          <p:cNvSpPr txBox="1"/>
          <p:nvPr/>
        </p:nvSpPr>
        <p:spPr>
          <a:xfrm>
            <a:off x="8227499" y="6596048"/>
            <a:ext cx="408305" cy="153246"/>
          </a:xfrm>
          <a:prstGeom prst="rect">
            <a:avLst/>
          </a:prstGeom>
        </p:spPr>
        <p:txBody>
          <a:bodyPr vert="horz" wrap="square" lIns="0" tIns="32384" rIns="0" bIns="0" rtlCol="0">
            <a:spAutoFit/>
          </a:bodyPr>
          <a:lstStyle/>
          <a:p>
            <a:pPr marL="54610">
              <a:spcBef>
                <a:spcPts val="254"/>
              </a:spcBef>
            </a:pPr>
            <a:r>
              <a:rPr sz="400" spc="10" dirty="0">
                <a:solidFill>
                  <a:srgbClr val="171927"/>
                </a:solidFill>
                <a:latin typeface="Microsoft Sans Serif"/>
                <a:cs typeface="Microsoft Sans Serif"/>
              </a:rPr>
              <a:t>Operadores</a:t>
            </a:r>
            <a:endParaRPr sz="400">
              <a:latin typeface="Microsoft Sans Serif"/>
              <a:cs typeface="Microsoft Sans Serif"/>
            </a:endParaRPr>
          </a:p>
          <a:p>
            <a:pPr marL="12700">
              <a:spcBef>
                <a:spcPts val="114"/>
              </a:spcBef>
            </a:pPr>
            <a:r>
              <a:rPr sz="300" spc="5" dirty="0">
                <a:solidFill>
                  <a:srgbClr val="171927"/>
                </a:solidFill>
                <a:latin typeface="Microsoft Sans Serif"/>
                <a:cs typeface="Microsoft Sans Serif"/>
              </a:rPr>
              <a:t>estaciones</a:t>
            </a:r>
            <a:r>
              <a:rPr sz="300" spc="-5" dirty="0">
                <a:solidFill>
                  <a:srgbClr val="171927"/>
                </a:solidFill>
                <a:latin typeface="Microsoft Sans Serif"/>
                <a:cs typeface="Microsoft Sans Serif"/>
              </a:rPr>
              <a:t> </a:t>
            </a:r>
            <a:r>
              <a:rPr sz="300" spc="10" dirty="0">
                <a:solidFill>
                  <a:srgbClr val="171927"/>
                </a:solidFill>
                <a:latin typeface="Microsoft Sans Serif"/>
                <a:cs typeface="Microsoft Sans Serif"/>
              </a:rPr>
              <a:t>de</a:t>
            </a:r>
            <a:r>
              <a:rPr sz="300" spc="-5" dirty="0">
                <a:solidFill>
                  <a:srgbClr val="171927"/>
                </a:solidFill>
                <a:latin typeface="Microsoft Sans Serif"/>
                <a:cs typeface="Microsoft Sans Serif"/>
              </a:rPr>
              <a:t> </a:t>
            </a:r>
            <a:r>
              <a:rPr sz="300" spc="10" dirty="0">
                <a:solidFill>
                  <a:srgbClr val="171927"/>
                </a:solidFill>
                <a:latin typeface="Microsoft Sans Serif"/>
                <a:cs typeface="Microsoft Sans Serif"/>
              </a:rPr>
              <a:t>trabajo</a:t>
            </a:r>
            <a:endParaRPr sz="300">
              <a:latin typeface="Microsoft Sans Serif"/>
              <a:cs typeface="Microsoft Sans Serif"/>
            </a:endParaRPr>
          </a:p>
        </p:txBody>
      </p:sp>
      <p:sp>
        <p:nvSpPr>
          <p:cNvPr id="157" name="object 157"/>
          <p:cNvSpPr txBox="1"/>
          <p:nvPr/>
        </p:nvSpPr>
        <p:spPr>
          <a:xfrm>
            <a:off x="6432149" y="6889229"/>
            <a:ext cx="4001770" cy="176330"/>
          </a:xfrm>
          <a:prstGeom prst="rect">
            <a:avLst/>
          </a:prstGeom>
          <a:ln w="15049">
            <a:solidFill>
              <a:srgbClr val="F5821F"/>
            </a:solidFill>
          </a:ln>
        </p:spPr>
        <p:txBody>
          <a:bodyPr vert="horz" wrap="square" lIns="0" tIns="83185" rIns="0" bIns="0" rtlCol="0">
            <a:spAutoFit/>
          </a:bodyPr>
          <a:lstStyle/>
          <a:p>
            <a:pPr marL="132715" algn="ctr">
              <a:spcBef>
                <a:spcPts val="655"/>
              </a:spcBef>
            </a:pPr>
            <a:r>
              <a:rPr sz="600" b="1" spc="20" dirty="0">
                <a:solidFill>
                  <a:srgbClr val="171927"/>
                </a:solidFill>
                <a:latin typeface="Arial"/>
                <a:cs typeface="Arial"/>
              </a:rPr>
              <a:t>IP</a:t>
            </a:r>
            <a:r>
              <a:rPr sz="600" b="1" spc="-15" dirty="0">
                <a:solidFill>
                  <a:srgbClr val="171927"/>
                </a:solidFill>
                <a:latin typeface="Arial"/>
                <a:cs typeface="Arial"/>
              </a:rPr>
              <a:t> </a:t>
            </a:r>
            <a:r>
              <a:rPr sz="600" b="1" spc="20" dirty="0">
                <a:solidFill>
                  <a:srgbClr val="171927"/>
                </a:solidFill>
                <a:latin typeface="Arial"/>
                <a:cs typeface="Arial"/>
              </a:rPr>
              <a:t>Ethernet</a:t>
            </a:r>
            <a:endParaRPr sz="600">
              <a:latin typeface="Arial"/>
              <a:cs typeface="Arial"/>
            </a:endParaRPr>
          </a:p>
        </p:txBody>
      </p:sp>
      <p:sp>
        <p:nvSpPr>
          <p:cNvPr id="158" name="object 158"/>
          <p:cNvSpPr txBox="1"/>
          <p:nvPr/>
        </p:nvSpPr>
        <p:spPr>
          <a:xfrm>
            <a:off x="7305344" y="7198867"/>
            <a:ext cx="2553335" cy="97463"/>
          </a:xfrm>
          <a:prstGeom prst="rect">
            <a:avLst/>
          </a:prstGeom>
        </p:spPr>
        <p:txBody>
          <a:bodyPr vert="horz" wrap="square" lIns="0" tIns="12700" rIns="0" bIns="0" rtlCol="0">
            <a:spAutoFit/>
          </a:bodyPr>
          <a:lstStyle/>
          <a:p>
            <a:pPr marL="12700">
              <a:spcBef>
                <a:spcPts val="100"/>
              </a:spcBef>
              <a:tabLst>
                <a:tab pos="1320165" algn="l"/>
                <a:tab pos="2356485" algn="l"/>
              </a:tabLst>
            </a:pPr>
            <a:r>
              <a:rPr sz="550" spc="15" dirty="0">
                <a:solidFill>
                  <a:srgbClr val="171927"/>
                </a:solidFill>
                <a:latin typeface="Microsoft Sans Serif"/>
                <a:cs typeface="Microsoft Sans Serif"/>
              </a:rPr>
              <a:t>M580	M580	M580</a:t>
            </a:r>
            <a:endParaRPr sz="550">
              <a:latin typeface="Microsoft Sans Serif"/>
              <a:cs typeface="Microsoft Sans Serif"/>
            </a:endParaRPr>
          </a:p>
        </p:txBody>
      </p:sp>
      <p:sp>
        <p:nvSpPr>
          <p:cNvPr id="159" name="object 159"/>
          <p:cNvSpPr txBox="1"/>
          <p:nvPr/>
        </p:nvSpPr>
        <p:spPr>
          <a:xfrm>
            <a:off x="7798961" y="7662882"/>
            <a:ext cx="212725" cy="89768"/>
          </a:xfrm>
          <a:prstGeom prst="rect">
            <a:avLst/>
          </a:prstGeom>
        </p:spPr>
        <p:txBody>
          <a:bodyPr vert="horz" wrap="square" lIns="0" tIns="12700" rIns="0" bIns="0" rtlCol="0">
            <a:spAutoFit/>
          </a:bodyPr>
          <a:lstStyle/>
          <a:p>
            <a:pPr marL="12700">
              <a:spcBef>
                <a:spcPts val="100"/>
              </a:spcBef>
            </a:pPr>
            <a:r>
              <a:rPr sz="500" spc="5" dirty="0">
                <a:solidFill>
                  <a:srgbClr val="171927"/>
                </a:solidFill>
                <a:latin typeface="Microsoft Sans Serif"/>
                <a:cs typeface="Microsoft Sans Serif"/>
              </a:rPr>
              <a:t>MCset</a:t>
            </a:r>
            <a:endParaRPr sz="500">
              <a:latin typeface="Microsoft Sans Serif"/>
              <a:cs typeface="Microsoft Sans Serif"/>
            </a:endParaRPr>
          </a:p>
        </p:txBody>
      </p:sp>
      <p:sp>
        <p:nvSpPr>
          <p:cNvPr id="160" name="object 160"/>
          <p:cNvSpPr txBox="1"/>
          <p:nvPr/>
        </p:nvSpPr>
        <p:spPr>
          <a:xfrm>
            <a:off x="8981730" y="7686115"/>
            <a:ext cx="171450" cy="97463"/>
          </a:xfrm>
          <a:prstGeom prst="rect">
            <a:avLst/>
          </a:prstGeom>
        </p:spPr>
        <p:txBody>
          <a:bodyPr vert="horz" wrap="square" lIns="0" tIns="12700" rIns="0" bIns="0" rtlCol="0">
            <a:spAutoFit/>
          </a:bodyPr>
          <a:lstStyle/>
          <a:p>
            <a:pPr marL="12700">
              <a:spcBef>
                <a:spcPts val="100"/>
              </a:spcBef>
            </a:pPr>
            <a:r>
              <a:rPr sz="550" spc="10" dirty="0">
                <a:solidFill>
                  <a:srgbClr val="171927"/>
                </a:solidFill>
                <a:latin typeface="Microsoft Sans Serif"/>
                <a:cs typeface="Microsoft Sans Serif"/>
              </a:rPr>
              <a:t>Bien</a:t>
            </a:r>
            <a:endParaRPr sz="550">
              <a:latin typeface="Microsoft Sans Serif"/>
              <a:cs typeface="Microsoft Sans Serif"/>
            </a:endParaRPr>
          </a:p>
        </p:txBody>
      </p:sp>
      <p:sp>
        <p:nvSpPr>
          <p:cNvPr id="161" name="object 161"/>
          <p:cNvSpPr txBox="1"/>
          <p:nvPr/>
        </p:nvSpPr>
        <p:spPr>
          <a:xfrm>
            <a:off x="10018083" y="7686127"/>
            <a:ext cx="171450" cy="97463"/>
          </a:xfrm>
          <a:prstGeom prst="rect">
            <a:avLst/>
          </a:prstGeom>
        </p:spPr>
        <p:txBody>
          <a:bodyPr vert="horz" wrap="square" lIns="0" tIns="12700" rIns="0" bIns="0" rtlCol="0">
            <a:spAutoFit/>
          </a:bodyPr>
          <a:lstStyle/>
          <a:p>
            <a:pPr marL="12700">
              <a:spcBef>
                <a:spcPts val="100"/>
              </a:spcBef>
            </a:pPr>
            <a:r>
              <a:rPr sz="550" spc="10" dirty="0">
                <a:solidFill>
                  <a:srgbClr val="171927"/>
                </a:solidFill>
                <a:latin typeface="Microsoft Sans Serif"/>
                <a:cs typeface="Microsoft Sans Serif"/>
              </a:rPr>
              <a:t>Bien</a:t>
            </a:r>
            <a:endParaRPr sz="550">
              <a:latin typeface="Microsoft Sans Serif"/>
              <a:cs typeface="Microsoft Sans Serif"/>
            </a:endParaRPr>
          </a:p>
        </p:txBody>
      </p:sp>
      <p:sp>
        <p:nvSpPr>
          <p:cNvPr id="162" name="object 162"/>
          <p:cNvSpPr txBox="1"/>
          <p:nvPr/>
        </p:nvSpPr>
        <p:spPr>
          <a:xfrm>
            <a:off x="6220422" y="7809885"/>
            <a:ext cx="347980" cy="212879"/>
          </a:xfrm>
          <a:prstGeom prst="rect">
            <a:avLst/>
          </a:prstGeom>
        </p:spPr>
        <p:txBody>
          <a:bodyPr vert="horz" wrap="square" lIns="0" tIns="12700" rIns="0" bIns="0" rtlCol="0">
            <a:spAutoFit/>
          </a:bodyPr>
          <a:lstStyle/>
          <a:p>
            <a:pPr marL="34290">
              <a:spcBef>
                <a:spcPts val="100"/>
              </a:spcBef>
            </a:pPr>
            <a:r>
              <a:rPr sz="350" spc="5" dirty="0">
                <a:solidFill>
                  <a:srgbClr val="171927"/>
                </a:solidFill>
                <a:latin typeface="Microsoft Sans Serif"/>
                <a:cs typeface="Microsoft Sans Serif"/>
              </a:rPr>
              <a:t>al</a:t>
            </a:r>
            <a:r>
              <a:rPr sz="350" spc="-5" dirty="0">
                <a:solidFill>
                  <a:srgbClr val="171927"/>
                </a:solidFill>
                <a:latin typeface="Microsoft Sans Serif"/>
                <a:cs typeface="Microsoft Sans Serif"/>
              </a:rPr>
              <a:t> </a:t>
            </a:r>
            <a:r>
              <a:rPr sz="350" spc="10" dirty="0">
                <a:solidFill>
                  <a:srgbClr val="171927"/>
                </a:solidFill>
                <a:latin typeface="Microsoft Sans Serif"/>
                <a:cs typeface="Microsoft Sans Serif"/>
              </a:rPr>
              <a:t>aire</a:t>
            </a:r>
            <a:r>
              <a:rPr sz="350" spc="-5" dirty="0">
                <a:solidFill>
                  <a:srgbClr val="171927"/>
                </a:solidFill>
                <a:latin typeface="Microsoft Sans Serif"/>
                <a:cs typeface="Microsoft Sans Serif"/>
              </a:rPr>
              <a:t> </a:t>
            </a:r>
            <a:r>
              <a:rPr sz="350" spc="10" dirty="0">
                <a:solidFill>
                  <a:srgbClr val="171927"/>
                </a:solidFill>
                <a:latin typeface="Microsoft Sans Serif"/>
                <a:cs typeface="Microsoft Sans Serif"/>
              </a:rPr>
              <a:t>libre</a:t>
            </a:r>
            <a:endParaRPr sz="350">
              <a:latin typeface="Microsoft Sans Serif"/>
              <a:cs typeface="Microsoft Sans Serif"/>
            </a:endParaRPr>
          </a:p>
          <a:p>
            <a:pPr marL="20320">
              <a:spcBef>
                <a:spcPts val="25"/>
              </a:spcBef>
            </a:pPr>
            <a:r>
              <a:rPr sz="500" spc="20" dirty="0">
                <a:solidFill>
                  <a:srgbClr val="171927"/>
                </a:solidFill>
                <a:latin typeface="Microsoft Sans Serif"/>
                <a:cs typeface="Microsoft Sans Serif"/>
              </a:rPr>
              <a:t>paquete</a:t>
            </a:r>
            <a:endParaRPr sz="500">
              <a:latin typeface="Microsoft Sans Serif"/>
              <a:cs typeface="Microsoft Sans Serif"/>
            </a:endParaRPr>
          </a:p>
          <a:p>
            <a:pPr marL="12700">
              <a:spcBef>
                <a:spcPts val="45"/>
              </a:spcBef>
            </a:pPr>
            <a:r>
              <a:rPr sz="450" spc="10" dirty="0">
                <a:solidFill>
                  <a:srgbClr val="171927"/>
                </a:solidFill>
                <a:latin typeface="Microsoft Sans Serif"/>
                <a:cs typeface="Microsoft Sans Serif"/>
              </a:rPr>
              <a:t>subestación</a:t>
            </a:r>
            <a:endParaRPr sz="450">
              <a:latin typeface="Microsoft Sans Serif"/>
              <a:cs typeface="Microsoft Sans Serif"/>
            </a:endParaRPr>
          </a:p>
        </p:txBody>
      </p:sp>
      <p:sp>
        <p:nvSpPr>
          <p:cNvPr id="163" name="object 163"/>
          <p:cNvSpPr txBox="1"/>
          <p:nvPr/>
        </p:nvSpPr>
        <p:spPr>
          <a:xfrm>
            <a:off x="6220422" y="8385836"/>
            <a:ext cx="347980" cy="212879"/>
          </a:xfrm>
          <a:prstGeom prst="rect">
            <a:avLst/>
          </a:prstGeom>
        </p:spPr>
        <p:txBody>
          <a:bodyPr vert="horz" wrap="square" lIns="0" tIns="12700" rIns="0" bIns="0" rtlCol="0">
            <a:spAutoFit/>
          </a:bodyPr>
          <a:lstStyle/>
          <a:p>
            <a:pPr marL="34290">
              <a:spcBef>
                <a:spcPts val="100"/>
              </a:spcBef>
            </a:pPr>
            <a:r>
              <a:rPr sz="350" spc="5" dirty="0">
                <a:solidFill>
                  <a:srgbClr val="171927"/>
                </a:solidFill>
                <a:latin typeface="Microsoft Sans Serif"/>
                <a:cs typeface="Microsoft Sans Serif"/>
              </a:rPr>
              <a:t>al</a:t>
            </a:r>
            <a:r>
              <a:rPr sz="350" spc="-5" dirty="0">
                <a:solidFill>
                  <a:srgbClr val="171927"/>
                </a:solidFill>
                <a:latin typeface="Microsoft Sans Serif"/>
                <a:cs typeface="Microsoft Sans Serif"/>
              </a:rPr>
              <a:t> </a:t>
            </a:r>
            <a:r>
              <a:rPr sz="350" spc="10" dirty="0">
                <a:solidFill>
                  <a:srgbClr val="171927"/>
                </a:solidFill>
                <a:latin typeface="Microsoft Sans Serif"/>
                <a:cs typeface="Microsoft Sans Serif"/>
              </a:rPr>
              <a:t>aire</a:t>
            </a:r>
            <a:r>
              <a:rPr sz="350" spc="-5" dirty="0">
                <a:solidFill>
                  <a:srgbClr val="171927"/>
                </a:solidFill>
                <a:latin typeface="Microsoft Sans Serif"/>
                <a:cs typeface="Microsoft Sans Serif"/>
              </a:rPr>
              <a:t> </a:t>
            </a:r>
            <a:r>
              <a:rPr sz="350" spc="10" dirty="0">
                <a:solidFill>
                  <a:srgbClr val="171927"/>
                </a:solidFill>
                <a:latin typeface="Microsoft Sans Serif"/>
                <a:cs typeface="Microsoft Sans Serif"/>
              </a:rPr>
              <a:t>libre</a:t>
            </a:r>
            <a:endParaRPr sz="350">
              <a:latin typeface="Microsoft Sans Serif"/>
              <a:cs typeface="Microsoft Sans Serif"/>
            </a:endParaRPr>
          </a:p>
          <a:p>
            <a:pPr marL="20320">
              <a:spcBef>
                <a:spcPts val="25"/>
              </a:spcBef>
            </a:pPr>
            <a:r>
              <a:rPr sz="500" spc="20" dirty="0">
                <a:solidFill>
                  <a:srgbClr val="171927"/>
                </a:solidFill>
                <a:latin typeface="Microsoft Sans Serif"/>
                <a:cs typeface="Microsoft Sans Serif"/>
              </a:rPr>
              <a:t>paquete</a:t>
            </a:r>
            <a:endParaRPr sz="500">
              <a:latin typeface="Microsoft Sans Serif"/>
              <a:cs typeface="Microsoft Sans Serif"/>
            </a:endParaRPr>
          </a:p>
          <a:p>
            <a:pPr marL="12700">
              <a:spcBef>
                <a:spcPts val="45"/>
              </a:spcBef>
            </a:pPr>
            <a:r>
              <a:rPr sz="450" spc="10" dirty="0">
                <a:solidFill>
                  <a:srgbClr val="171927"/>
                </a:solidFill>
                <a:latin typeface="Microsoft Sans Serif"/>
                <a:cs typeface="Microsoft Sans Serif"/>
              </a:rPr>
              <a:t>subestación</a:t>
            </a:r>
            <a:endParaRPr sz="450">
              <a:latin typeface="Microsoft Sans Serif"/>
              <a:cs typeface="Microsoft Sans Serif"/>
            </a:endParaRPr>
          </a:p>
        </p:txBody>
      </p:sp>
      <p:sp>
        <p:nvSpPr>
          <p:cNvPr id="164" name="object 164"/>
          <p:cNvSpPr txBox="1"/>
          <p:nvPr/>
        </p:nvSpPr>
        <p:spPr>
          <a:xfrm>
            <a:off x="7798819" y="8548537"/>
            <a:ext cx="246379" cy="51296"/>
          </a:xfrm>
          <a:prstGeom prst="rect">
            <a:avLst/>
          </a:prstGeom>
        </p:spPr>
        <p:txBody>
          <a:bodyPr vert="horz" wrap="square" lIns="0" tIns="12700" rIns="0" bIns="0" rtlCol="0">
            <a:spAutoFit/>
          </a:bodyPr>
          <a:lstStyle/>
          <a:p>
            <a:pPr marL="12700">
              <a:spcBef>
                <a:spcPts val="100"/>
              </a:spcBef>
            </a:pPr>
            <a:r>
              <a:rPr sz="250" spc="5" dirty="0">
                <a:solidFill>
                  <a:srgbClr val="171927"/>
                </a:solidFill>
                <a:latin typeface="Microsoft Sans Serif"/>
                <a:cs typeface="Microsoft Sans Serif"/>
              </a:rPr>
              <a:t>preestablecido</a:t>
            </a:r>
            <a:endParaRPr sz="250">
              <a:latin typeface="Microsoft Sans Serif"/>
              <a:cs typeface="Microsoft Sans Serif"/>
            </a:endParaRPr>
          </a:p>
        </p:txBody>
      </p:sp>
      <p:sp>
        <p:nvSpPr>
          <p:cNvPr id="165" name="object 165"/>
          <p:cNvSpPr txBox="1"/>
          <p:nvPr/>
        </p:nvSpPr>
        <p:spPr>
          <a:xfrm>
            <a:off x="8981770" y="8553132"/>
            <a:ext cx="171450" cy="97463"/>
          </a:xfrm>
          <a:prstGeom prst="rect">
            <a:avLst/>
          </a:prstGeom>
        </p:spPr>
        <p:txBody>
          <a:bodyPr vert="horz" wrap="square" lIns="0" tIns="12700" rIns="0" bIns="0" rtlCol="0">
            <a:spAutoFit/>
          </a:bodyPr>
          <a:lstStyle/>
          <a:p>
            <a:pPr marL="12700">
              <a:spcBef>
                <a:spcPts val="100"/>
              </a:spcBef>
            </a:pPr>
            <a:r>
              <a:rPr sz="550" spc="10" dirty="0">
                <a:solidFill>
                  <a:srgbClr val="171927"/>
                </a:solidFill>
                <a:latin typeface="Microsoft Sans Serif"/>
                <a:cs typeface="Microsoft Sans Serif"/>
              </a:rPr>
              <a:t>Bien</a:t>
            </a:r>
            <a:endParaRPr sz="550">
              <a:latin typeface="Microsoft Sans Serif"/>
              <a:cs typeface="Microsoft Sans Serif"/>
            </a:endParaRPr>
          </a:p>
        </p:txBody>
      </p:sp>
      <p:sp>
        <p:nvSpPr>
          <p:cNvPr id="166" name="object 166"/>
          <p:cNvSpPr txBox="1"/>
          <p:nvPr/>
        </p:nvSpPr>
        <p:spPr>
          <a:xfrm>
            <a:off x="10018083" y="8553124"/>
            <a:ext cx="171450" cy="97463"/>
          </a:xfrm>
          <a:prstGeom prst="rect">
            <a:avLst/>
          </a:prstGeom>
        </p:spPr>
        <p:txBody>
          <a:bodyPr vert="horz" wrap="square" lIns="0" tIns="12700" rIns="0" bIns="0" rtlCol="0">
            <a:spAutoFit/>
          </a:bodyPr>
          <a:lstStyle/>
          <a:p>
            <a:pPr marL="12700">
              <a:spcBef>
                <a:spcPts val="100"/>
              </a:spcBef>
            </a:pPr>
            <a:r>
              <a:rPr sz="550" spc="10" dirty="0">
                <a:solidFill>
                  <a:srgbClr val="171927"/>
                </a:solidFill>
                <a:latin typeface="Microsoft Sans Serif"/>
                <a:cs typeface="Microsoft Sans Serif"/>
              </a:rPr>
              <a:t>Bien</a:t>
            </a:r>
            <a:endParaRPr sz="550">
              <a:latin typeface="Microsoft Sans Serif"/>
              <a:cs typeface="Microsoft Sans Serif"/>
            </a:endParaRPr>
          </a:p>
        </p:txBody>
      </p:sp>
      <p:sp>
        <p:nvSpPr>
          <p:cNvPr id="167" name="object 167"/>
          <p:cNvSpPr txBox="1"/>
          <p:nvPr/>
        </p:nvSpPr>
        <p:spPr>
          <a:xfrm>
            <a:off x="6182630" y="8998389"/>
            <a:ext cx="432434" cy="248285"/>
          </a:xfrm>
          <a:prstGeom prst="rect">
            <a:avLst/>
          </a:prstGeom>
        </p:spPr>
        <p:txBody>
          <a:bodyPr vert="horz" wrap="square" lIns="0" tIns="8890" rIns="0" bIns="0" rtlCol="0">
            <a:spAutoFit/>
          </a:bodyPr>
          <a:lstStyle/>
          <a:p>
            <a:pPr marL="12700" marR="5080">
              <a:lnSpc>
                <a:spcPts val="600"/>
              </a:lnSpc>
              <a:spcBef>
                <a:spcPts val="70"/>
              </a:spcBef>
            </a:pPr>
            <a:r>
              <a:rPr sz="450" spc="15" dirty="0" err="1" smtClean="0">
                <a:solidFill>
                  <a:srgbClr val="171927"/>
                </a:solidFill>
                <a:latin typeface="Microsoft Sans Serif"/>
                <a:cs typeface="Microsoft Sans Serif"/>
              </a:rPr>
              <a:t>Transformador</a:t>
            </a:r>
            <a:r>
              <a:rPr lang="es-ES" sz="450" spc="15" dirty="0" smtClean="0">
                <a:solidFill>
                  <a:srgbClr val="171927"/>
                </a:solidFill>
                <a:latin typeface="Microsoft Sans Serif"/>
                <a:cs typeface="Microsoft Sans Serif"/>
              </a:rPr>
              <a:t> </a:t>
            </a:r>
            <a:r>
              <a:rPr sz="550" spc="15" dirty="0" err="1" smtClean="0">
                <a:solidFill>
                  <a:srgbClr val="171927"/>
                </a:solidFill>
                <a:latin typeface="Microsoft Sans Serif"/>
                <a:cs typeface="Microsoft Sans Serif"/>
              </a:rPr>
              <a:t>condición</a:t>
            </a:r>
            <a:r>
              <a:rPr lang="es-ES" sz="550" spc="15" dirty="0" smtClean="0">
                <a:solidFill>
                  <a:srgbClr val="171927"/>
                </a:solidFill>
                <a:latin typeface="Microsoft Sans Serif"/>
                <a:cs typeface="Microsoft Sans Serif"/>
              </a:rPr>
              <a:t> </a:t>
            </a:r>
            <a:r>
              <a:rPr sz="550" spc="35" dirty="0" smtClean="0">
                <a:solidFill>
                  <a:srgbClr val="171927"/>
                </a:solidFill>
                <a:latin typeface="Microsoft Sans Serif"/>
                <a:cs typeface="Microsoft Sans Serif"/>
              </a:rPr>
              <a:t>monitor</a:t>
            </a:r>
            <a:endParaRPr sz="550" dirty="0">
              <a:latin typeface="Microsoft Sans Serif"/>
              <a:cs typeface="Microsoft Sans Serif"/>
            </a:endParaRPr>
          </a:p>
        </p:txBody>
      </p:sp>
      <p:sp>
        <p:nvSpPr>
          <p:cNvPr id="168" name="object 168"/>
          <p:cNvSpPr txBox="1"/>
          <p:nvPr/>
        </p:nvSpPr>
        <p:spPr>
          <a:xfrm>
            <a:off x="6182206" y="9441244"/>
            <a:ext cx="4154804" cy="544830"/>
          </a:xfrm>
          <a:prstGeom prst="rect">
            <a:avLst/>
          </a:prstGeom>
        </p:spPr>
        <p:txBody>
          <a:bodyPr vert="horz" wrap="square" lIns="0" tIns="12700" rIns="0" bIns="0" rtlCol="0">
            <a:spAutoFit/>
          </a:bodyPr>
          <a:lstStyle/>
          <a:p>
            <a:pPr marL="1090930">
              <a:spcBef>
                <a:spcPts val="100"/>
              </a:spcBef>
              <a:tabLst>
                <a:tab pos="2651125" algn="l"/>
                <a:tab pos="3687445" algn="l"/>
              </a:tabLst>
            </a:pPr>
            <a:r>
              <a:rPr sz="400" spc="10" dirty="0">
                <a:solidFill>
                  <a:srgbClr val="171927"/>
                </a:solidFill>
                <a:latin typeface="Microsoft Sans Serif"/>
                <a:cs typeface="Microsoft Sans Serif"/>
              </a:rPr>
              <a:t>Unidad</a:t>
            </a:r>
            <a:r>
              <a:rPr sz="400" spc="5" dirty="0">
                <a:solidFill>
                  <a:srgbClr val="171927"/>
                </a:solidFill>
                <a:latin typeface="Microsoft Sans Serif"/>
                <a:cs typeface="Microsoft Sans Serif"/>
              </a:rPr>
              <a:t> </a:t>
            </a:r>
            <a:r>
              <a:rPr sz="400" spc="10" dirty="0">
                <a:solidFill>
                  <a:srgbClr val="171927"/>
                </a:solidFill>
                <a:latin typeface="Microsoft Sans Serif"/>
                <a:cs typeface="Microsoft Sans Serif"/>
              </a:rPr>
              <a:t>de </a:t>
            </a:r>
            <a:r>
              <a:rPr sz="400" spc="15" dirty="0">
                <a:solidFill>
                  <a:srgbClr val="171927"/>
                </a:solidFill>
                <a:latin typeface="Microsoft Sans Serif"/>
                <a:cs typeface="Microsoft Sans Serif"/>
              </a:rPr>
              <a:t>control</a:t>
            </a:r>
            <a:r>
              <a:rPr sz="400" spc="5" dirty="0">
                <a:solidFill>
                  <a:srgbClr val="171927"/>
                </a:solidFill>
                <a:latin typeface="Microsoft Sans Serif"/>
                <a:cs typeface="Microsoft Sans Serif"/>
              </a:rPr>
              <a:t> 1	</a:t>
            </a:r>
            <a:r>
              <a:rPr sz="400" spc="10" dirty="0">
                <a:solidFill>
                  <a:srgbClr val="171927"/>
                </a:solidFill>
                <a:latin typeface="Microsoft Sans Serif"/>
                <a:cs typeface="Microsoft Sans Serif"/>
              </a:rPr>
              <a:t>Unidad</a:t>
            </a:r>
            <a:r>
              <a:rPr sz="400" spc="5" dirty="0">
                <a:solidFill>
                  <a:srgbClr val="171927"/>
                </a:solidFill>
                <a:latin typeface="Microsoft Sans Serif"/>
                <a:cs typeface="Microsoft Sans Serif"/>
              </a:rPr>
              <a:t> </a:t>
            </a:r>
            <a:r>
              <a:rPr sz="400" spc="10" dirty="0">
                <a:solidFill>
                  <a:srgbClr val="171927"/>
                </a:solidFill>
                <a:latin typeface="Microsoft Sans Serif"/>
                <a:cs typeface="Microsoft Sans Serif"/>
              </a:rPr>
              <a:t>de </a:t>
            </a:r>
            <a:r>
              <a:rPr sz="400" spc="15" dirty="0">
                <a:solidFill>
                  <a:srgbClr val="171927"/>
                </a:solidFill>
                <a:latin typeface="Microsoft Sans Serif"/>
                <a:cs typeface="Microsoft Sans Serif"/>
              </a:rPr>
              <a:t>control</a:t>
            </a:r>
            <a:r>
              <a:rPr sz="400" spc="5" dirty="0">
                <a:solidFill>
                  <a:srgbClr val="171927"/>
                </a:solidFill>
                <a:latin typeface="Microsoft Sans Serif"/>
                <a:cs typeface="Microsoft Sans Serif"/>
              </a:rPr>
              <a:t> 2	</a:t>
            </a:r>
            <a:r>
              <a:rPr sz="400" spc="15" dirty="0">
                <a:solidFill>
                  <a:srgbClr val="171927"/>
                </a:solidFill>
                <a:latin typeface="Microsoft Sans Serif"/>
                <a:cs typeface="Microsoft Sans Serif"/>
              </a:rPr>
              <a:t>unidad</a:t>
            </a:r>
            <a:r>
              <a:rPr sz="400" spc="-15" dirty="0">
                <a:solidFill>
                  <a:srgbClr val="171927"/>
                </a:solidFill>
                <a:latin typeface="Microsoft Sans Serif"/>
                <a:cs typeface="Microsoft Sans Serif"/>
              </a:rPr>
              <a:t> </a:t>
            </a:r>
            <a:r>
              <a:rPr sz="400" spc="10" dirty="0">
                <a:solidFill>
                  <a:srgbClr val="171927"/>
                </a:solidFill>
                <a:latin typeface="Microsoft Sans Serif"/>
                <a:cs typeface="Microsoft Sans Serif"/>
              </a:rPr>
              <a:t>de</a:t>
            </a:r>
            <a:r>
              <a:rPr sz="400" spc="-15" dirty="0">
                <a:solidFill>
                  <a:srgbClr val="171927"/>
                </a:solidFill>
                <a:latin typeface="Microsoft Sans Serif"/>
                <a:cs typeface="Microsoft Sans Serif"/>
              </a:rPr>
              <a:t> </a:t>
            </a:r>
            <a:r>
              <a:rPr sz="400" spc="15" dirty="0">
                <a:solidFill>
                  <a:srgbClr val="171927"/>
                </a:solidFill>
                <a:latin typeface="Microsoft Sans Serif"/>
                <a:cs typeface="Microsoft Sans Serif"/>
              </a:rPr>
              <a:t>control</a:t>
            </a:r>
            <a:r>
              <a:rPr sz="400" spc="-15" dirty="0">
                <a:solidFill>
                  <a:srgbClr val="171927"/>
                </a:solidFill>
                <a:latin typeface="Microsoft Sans Serif"/>
                <a:cs typeface="Microsoft Sans Serif"/>
              </a:rPr>
              <a:t> </a:t>
            </a:r>
            <a:r>
              <a:rPr sz="400" spc="25" dirty="0">
                <a:solidFill>
                  <a:srgbClr val="171927"/>
                </a:solidFill>
                <a:latin typeface="Microsoft Sans Serif"/>
                <a:cs typeface="Microsoft Sans Serif"/>
              </a:rPr>
              <a:t>f</a:t>
            </a:r>
            <a:endParaRPr sz="400" dirty="0">
              <a:latin typeface="Microsoft Sans Serif"/>
              <a:cs typeface="Microsoft Sans Serif"/>
            </a:endParaRPr>
          </a:p>
          <a:p>
            <a:pPr>
              <a:spcBef>
                <a:spcPts val="10"/>
              </a:spcBef>
            </a:pPr>
            <a:endParaRPr sz="700" dirty="0">
              <a:latin typeface="Microsoft Sans Serif"/>
              <a:cs typeface="Microsoft Sans Serif"/>
            </a:endParaRPr>
          </a:p>
          <a:p>
            <a:pPr marL="12700" marR="288925">
              <a:lnSpc>
                <a:spcPct val="145800"/>
              </a:lnSpc>
            </a:pPr>
            <a:r>
              <a:rPr sz="800" b="1" spc="15" dirty="0">
                <a:solidFill>
                  <a:srgbClr val="001F40"/>
                </a:solidFill>
                <a:latin typeface="Arial"/>
                <a:cs typeface="Arial"/>
              </a:rPr>
              <a:t>Figura</a:t>
            </a:r>
            <a:r>
              <a:rPr sz="800" b="1" spc="-10" dirty="0">
                <a:solidFill>
                  <a:srgbClr val="001F40"/>
                </a:solidFill>
                <a:latin typeface="Arial"/>
                <a:cs typeface="Arial"/>
              </a:rPr>
              <a:t> </a:t>
            </a:r>
            <a:r>
              <a:rPr sz="800" b="1" spc="5" dirty="0">
                <a:solidFill>
                  <a:srgbClr val="001F40"/>
                </a:solidFill>
                <a:latin typeface="Arial"/>
                <a:cs typeface="Arial"/>
              </a:rPr>
              <a:t>7.</a:t>
            </a:r>
            <a:r>
              <a:rPr sz="800" b="1" spc="-5" dirty="0">
                <a:solidFill>
                  <a:srgbClr val="001F40"/>
                </a:solidFill>
                <a:latin typeface="Arial"/>
                <a:cs typeface="Arial"/>
              </a:rPr>
              <a:t> </a:t>
            </a:r>
            <a:r>
              <a:rPr sz="800" b="1" spc="30" dirty="0">
                <a:solidFill>
                  <a:srgbClr val="001F40"/>
                </a:solidFill>
                <a:latin typeface="Arial"/>
                <a:cs typeface="Arial"/>
              </a:rPr>
              <a:t>Arquitectura</a:t>
            </a:r>
            <a:r>
              <a:rPr sz="800" b="1" spc="-10" dirty="0">
                <a:solidFill>
                  <a:srgbClr val="001F40"/>
                </a:solidFill>
                <a:latin typeface="Arial"/>
                <a:cs typeface="Arial"/>
              </a:rPr>
              <a:t> </a:t>
            </a:r>
            <a:r>
              <a:rPr sz="800" b="1" spc="20" dirty="0">
                <a:solidFill>
                  <a:srgbClr val="001F40"/>
                </a:solidFill>
                <a:latin typeface="Arial"/>
                <a:cs typeface="Arial"/>
              </a:rPr>
              <a:t>del</a:t>
            </a:r>
            <a:r>
              <a:rPr sz="800" b="1" spc="-5" dirty="0">
                <a:solidFill>
                  <a:srgbClr val="001F40"/>
                </a:solidFill>
                <a:latin typeface="Arial"/>
                <a:cs typeface="Arial"/>
              </a:rPr>
              <a:t> </a:t>
            </a:r>
            <a:r>
              <a:rPr sz="800" b="1" spc="20" dirty="0">
                <a:solidFill>
                  <a:srgbClr val="001F40"/>
                </a:solidFill>
                <a:latin typeface="Arial"/>
                <a:cs typeface="Arial"/>
              </a:rPr>
              <a:t>sistema</a:t>
            </a:r>
            <a:r>
              <a:rPr sz="800" b="1" spc="-10" dirty="0">
                <a:solidFill>
                  <a:srgbClr val="001F40"/>
                </a:solidFill>
                <a:latin typeface="Arial"/>
                <a:cs typeface="Arial"/>
              </a:rPr>
              <a:t> </a:t>
            </a:r>
            <a:r>
              <a:rPr sz="800" b="1" spc="20" dirty="0">
                <a:solidFill>
                  <a:srgbClr val="001F40"/>
                </a:solidFill>
                <a:latin typeface="Arial"/>
                <a:cs typeface="Arial"/>
              </a:rPr>
              <a:t>de</a:t>
            </a:r>
            <a:r>
              <a:rPr sz="800" b="1" spc="-5" dirty="0">
                <a:solidFill>
                  <a:srgbClr val="001F40"/>
                </a:solidFill>
                <a:latin typeface="Arial"/>
                <a:cs typeface="Arial"/>
              </a:rPr>
              <a:t> </a:t>
            </a:r>
            <a:r>
              <a:rPr sz="800" b="1" spc="30" dirty="0">
                <a:solidFill>
                  <a:srgbClr val="001F40"/>
                </a:solidFill>
                <a:latin typeface="Arial"/>
                <a:cs typeface="Arial"/>
              </a:rPr>
              <a:t>monitoreo</a:t>
            </a:r>
            <a:r>
              <a:rPr sz="800" b="1" spc="-10" dirty="0">
                <a:solidFill>
                  <a:srgbClr val="001F40"/>
                </a:solidFill>
                <a:latin typeface="Arial"/>
                <a:cs typeface="Arial"/>
              </a:rPr>
              <a:t> </a:t>
            </a:r>
            <a:r>
              <a:rPr sz="800" b="1" spc="10" dirty="0">
                <a:solidFill>
                  <a:srgbClr val="001F40"/>
                </a:solidFill>
                <a:latin typeface="Arial"/>
                <a:cs typeface="Arial"/>
              </a:rPr>
              <a:t>y</a:t>
            </a:r>
            <a:r>
              <a:rPr sz="800" b="1" spc="-5" dirty="0">
                <a:solidFill>
                  <a:srgbClr val="001F40"/>
                </a:solidFill>
                <a:latin typeface="Arial"/>
                <a:cs typeface="Arial"/>
              </a:rPr>
              <a:t> </a:t>
            </a:r>
            <a:r>
              <a:rPr sz="800" b="1" spc="20" dirty="0">
                <a:solidFill>
                  <a:srgbClr val="001F40"/>
                </a:solidFill>
                <a:latin typeface="Arial"/>
                <a:cs typeface="Arial"/>
              </a:rPr>
              <a:t>control</a:t>
            </a:r>
            <a:r>
              <a:rPr sz="800" b="1" spc="-10" dirty="0">
                <a:solidFill>
                  <a:srgbClr val="001F40"/>
                </a:solidFill>
                <a:latin typeface="Arial"/>
                <a:cs typeface="Arial"/>
              </a:rPr>
              <a:t> </a:t>
            </a:r>
            <a:r>
              <a:rPr sz="800" b="1" spc="20" dirty="0">
                <a:solidFill>
                  <a:srgbClr val="001F40"/>
                </a:solidFill>
                <a:latin typeface="Arial"/>
                <a:cs typeface="Arial"/>
              </a:rPr>
              <a:t>de</a:t>
            </a:r>
            <a:r>
              <a:rPr sz="800" b="1" spc="-5" dirty="0">
                <a:solidFill>
                  <a:srgbClr val="001F40"/>
                </a:solidFill>
                <a:latin typeface="Arial"/>
                <a:cs typeface="Arial"/>
              </a:rPr>
              <a:t> </a:t>
            </a:r>
            <a:r>
              <a:rPr sz="800" b="1" spc="30" dirty="0">
                <a:solidFill>
                  <a:srgbClr val="001F40"/>
                </a:solidFill>
                <a:latin typeface="Arial"/>
                <a:cs typeface="Arial"/>
              </a:rPr>
              <a:t>la</a:t>
            </a:r>
            <a:r>
              <a:rPr sz="800" b="1" spc="-10" dirty="0">
                <a:solidFill>
                  <a:srgbClr val="001F40"/>
                </a:solidFill>
                <a:latin typeface="Arial"/>
                <a:cs typeface="Arial"/>
              </a:rPr>
              <a:t> </a:t>
            </a:r>
            <a:r>
              <a:rPr sz="800" b="1" spc="30" dirty="0">
                <a:solidFill>
                  <a:srgbClr val="001F40"/>
                </a:solidFill>
                <a:latin typeface="Arial"/>
                <a:cs typeface="Arial"/>
              </a:rPr>
              <a:t>red</a:t>
            </a:r>
            <a:r>
              <a:rPr sz="800" b="1" spc="-5" dirty="0">
                <a:solidFill>
                  <a:srgbClr val="001F40"/>
                </a:solidFill>
                <a:latin typeface="Arial"/>
                <a:cs typeface="Arial"/>
              </a:rPr>
              <a:t> </a:t>
            </a:r>
            <a:r>
              <a:rPr sz="800" b="1" spc="20" dirty="0" err="1" smtClean="0">
                <a:solidFill>
                  <a:srgbClr val="001F40"/>
                </a:solidFill>
                <a:latin typeface="Arial"/>
                <a:cs typeface="Arial"/>
              </a:rPr>
              <a:t>eléctrica</a:t>
            </a:r>
            <a:r>
              <a:rPr lang="es-ES" sz="800" b="1" spc="20" dirty="0" smtClean="0">
                <a:solidFill>
                  <a:srgbClr val="001F40"/>
                </a:solidFill>
                <a:latin typeface="Arial"/>
                <a:cs typeface="Arial"/>
              </a:rPr>
              <a:t> </a:t>
            </a:r>
            <a:r>
              <a:rPr sz="800" b="1" spc="35" dirty="0" err="1" smtClean="0">
                <a:solidFill>
                  <a:srgbClr val="001F40"/>
                </a:solidFill>
                <a:latin typeface="Arial"/>
                <a:cs typeface="Arial"/>
              </a:rPr>
              <a:t>integrada</a:t>
            </a:r>
            <a:r>
              <a:rPr sz="800" b="1" spc="-15" dirty="0" smtClean="0">
                <a:solidFill>
                  <a:srgbClr val="001F40"/>
                </a:solidFill>
                <a:latin typeface="Arial"/>
                <a:cs typeface="Arial"/>
              </a:rPr>
              <a:t> </a:t>
            </a:r>
            <a:r>
              <a:rPr sz="800" b="1" spc="35" dirty="0">
                <a:solidFill>
                  <a:srgbClr val="001F40"/>
                </a:solidFill>
                <a:latin typeface="Arial"/>
                <a:cs typeface="Arial"/>
              </a:rPr>
              <a:t>dentro</a:t>
            </a:r>
            <a:r>
              <a:rPr sz="800" b="1" spc="-15" dirty="0">
                <a:solidFill>
                  <a:srgbClr val="001F40"/>
                </a:solidFill>
                <a:latin typeface="Arial"/>
                <a:cs typeface="Arial"/>
              </a:rPr>
              <a:t> </a:t>
            </a:r>
            <a:r>
              <a:rPr sz="800" b="1" spc="20" dirty="0">
                <a:solidFill>
                  <a:srgbClr val="001F40"/>
                </a:solidFill>
                <a:latin typeface="Arial"/>
                <a:cs typeface="Arial"/>
              </a:rPr>
              <a:t>del</a:t>
            </a:r>
            <a:r>
              <a:rPr sz="800" b="1" spc="-15" dirty="0">
                <a:solidFill>
                  <a:srgbClr val="001F40"/>
                </a:solidFill>
                <a:latin typeface="Arial"/>
                <a:cs typeface="Arial"/>
              </a:rPr>
              <a:t> </a:t>
            </a:r>
            <a:r>
              <a:rPr sz="800" b="1" spc="10" dirty="0">
                <a:solidFill>
                  <a:srgbClr val="001F40"/>
                </a:solidFill>
                <a:latin typeface="Arial"/>
                <a:cs typeface="Arial"/>
              </a:rPr>
              <a:t>Sistema</a:t>
            </a:r>
            <a:r>
              <a:rPr sz="800" b="1" spc="-15" dirty="0">
                <a:solidFill>
                  <a:srgbClr val="001F40"/>
                </a:solidFill>
                <a:latin typeface="Arial"/>
                <a:cs typeface="Arial"/>
              </a:rPr>
              <a:t> </a:t>
            </a:r>
            <a:r>
              <a:rPr sz="800" b="1" spc="20" dirty="0">
                <a:solidFill>
                  <a:srgbClr val="001F40"/>
                </a:solidFill>
                <a:latin typeface="Arial"/>
                <a:cs typeface="Arial"/>
              </a:rPr>
              <a:t>de</a:t>
            </a:r>
            <a:r>
              <a:rPr sz="800" b="1" spc="-15" dirty="0">
                <a:solidFill>
                  <a:srgbClr val="001F40"/>
                </a:solidFill>
                <a:latin typeface="Arial"/>
                <a:cs typeface="Arial"/>
              </a:rPr>
              <a:t> </a:t>
            </a:r>
            <a:r>
              <a:rPr sz="800" b="1" spc="15" dirty="0">
                <a:solidFill>
                  <a:srgbClr val="001F40"/>
                </a:solidFill>
                <a:latin typeface="Arial"/>
                <a:cs typeface="Arial"/>
              </a:rPr>
              <a:t>Control</a:t>
            </a:r>
            <a:r>
              <a:rPr sz="800" b="1" spc="-15" dirty="0">
                <a:solidFill>
                  <a:srgbClr val="001F40"/>
                </a:solidFill>
                <a:latin typeface="Arial"/>
                <a:cs typeface="Arial"/>
              </a:rPr>
              <a:t> </a:t>
            </a:r>
            <a:r>
              <a:rPr sz="800" b="1" spc="20" dirty="0">
                <a:solidFill>
                  <a:srgbClr val="001F40"/>
                </a:solidFill>
                <a:latin typeface="Arial"/>
                <a:cs typeface="Arial"/>
              </a:rPr>
              <a:t>de</a:t>
            </a:r>
            <a:r>
              <a:rPr sz="800" b="1" spc="-15" dirty="0">
                <a:solidFill>
                  <a:srgbClr val="001F40"/>
                </a:solidFill>
                <a:latin typeface="Arial"/>
                <a:cs typeface="Arial"/>
              </a:rPr>
              <a:t> </a:t>
            </a:r>
            <a:r>
              <a:rPr sz="800" b="1" spc="-10" dirty="0">
                <a:solidFill>
                  <a:srgbClr val="001F40"/>
                </a:solidFill>
                <a:latin typeface="Arial"/>
                <a:cs typeface="Arial"/>
              </a:rPr>
              <a:t>Procesos</a:t>
            </a:r>
            <a:endParaRPr sz="8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58912"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pic>
        <p:nvPicPr>
          <p:cNvPr id="3" name="object 3"/>
          <p:cNvPicPr/>
          <p:nvPr/>
        </p:nvPicPr>
        <p:blipFill>
          <a:blip r:embed="rId2" cstate="print"/>
          <a:stretch>
            <a:fillRect/>
          </a:stretch>
        </p:blipFill>
        <p:spPr>
          <a:xfrm>
            <a:off x="8426906" y="5180952"/>
            <a:ext cx="4391997" cy="3857068"/>
          </a:xfrm>
          <a:prstGeom prst="rect">
            <a:avLst/>
          </a:prstGeom>
        </p:spPr>
      </p:pic>
      <p:sp>
        <p:nvSpPr>
          <p:cNvPr id="4" name="object 4"/>
          <p:cNvSpPr txBox="1"/>
          <p:nvPr/>
        </p:nvSpPr>
        <p:spPr>
          <a:xfrm>
            <a:off x="8414206" y="377069"/>
            <a:ext cx="4364355" cy="1168400"/>
          </a:xfrm>
          <a:prstGeom prst="rect">
            <a:avLst/>
          </a:prstGeom>
        </p:spPr>
        <p:txBody>
          <a:bodyPr vert="horz" wrap="square" lIns="0" tIns="12700" rIns="0" bIns="0" rtlCol="0">
            <a:spAutoFit/>
          </a:bodyPr>
          <a:lstStyle/>
          <a:p>
            <a:pPr marL="12700" marR="5080">
              <a:lnSpc>
                <a:spcPct val="147100"/>
              </a:lnSpc>
              <a:spcBef>
                <a:spcPts val="100"/>
              </a:spcBef>
            </a:pPr>
            <a:r>
              <a:rPr sz="850" spc="-35" dirty="0">
                <a:solidFill>
                  <a:srgbClr val="001F40"/>
                </a:solidFill>
                <a:latin typeface="Microsoft Sans Serif"/>
                <a:cs typeface="Microsoft Sans Serif"/>
              </a:rPr>
              <a:t>El</a:t>
            </a:r>
            <a:r>
              <a:rPr sz="850" dirty="0">
                <a:solidFill>
                  <a:srgbClr val="001F40"/>
                </a:solidFill>
                <a:latin typeface="Microsoft Sans Serif"/>
                <a:cs typeface="Microsoft Sans Serif"/>
              </a:rPr>
              <a:t> </a:t>
            </a:r>
            <a:r>
              <a:rPr sz="850" spc="-55" dirty="0">
                <a:solidFill>
                  <a:srgbClr val="001F40"/>
                </a:solidFill>
                <a:latin typeface="Microsoft Sans Serif"/>
                <a:cs typeface="Microsoft Sans Serif"/>
              </a:rPr>
              <a:t>PLC</a:t>
            </a:r>
            <a:r>
              <a:rPr sz="850" spc="5" dirty="0">
                <a:solidFill>
                  <a:srgbClr val="001F40"/>
                </a:solidFill>
                <a:latin typeface="Microsoft Sans Serif"/>
                <a:cs typeface="Microsoft Sans Serif"/>
              </a:rPr>
              <a:t> </a:t>
            </a:r>
            <a:r>
              <a:rPr sz="850" spc="30" dirty="0">
                <a:solidFill>
                  <a:srgbClr val="001F40"/>
                </a:solidFill>
                <a:latin typeface="Microsoft Sans Serif"/>
                <a:cs typeface="Microsoft Sans Serif"/>
              </a:rPr>
              <a:t>tiene</a:t>
            </a:r>
            <a:r>
              <a:rPr sz="850" dirty="0">
                <a:solidFill>
                  <a:srgbClr val="001F40"/>
                </a:solidFill>
                <a:latin typeface="Microsoft Sans Serif"/>
                <a:cs typeface="Microsoft Sans Serif"/>
              </a:rPr>
              <a:t> </a:t>
            </a:r>
            <a:r>
              <a:rPr sz="850" spc="50" dirty="0">
                <a:solidFill>
                  <a:srgbClr val="001F40"/>
                </a:solidFill>
                <a:latin typeface="Microsoft Sans Serif"/>
                <a:cs typeface="Microsoft Sans Serif"/>
              </a:rPr>
              <a:t>un</a:t>
            </a:r>
            <a:r>
              <a:rPr sz="850" spc="5" dirty="0">
                <a:solidFill>
                  <a:srgbClr val="001F40"/>
                </a:solidFill>
                <a:latin typeface="Microsoft Sans Serif"/>
                <a:cs typeface="Microsoft Sans Serif"/>
              </a:rPr>
              <a:t> </a:t>
            </a:r>
            <a:r>
              <a:rPr sz="850" spc="45" dirty="0">
                <a:solidFill>
                  <a:srgbClr val="001F40"/>
                </a:solidFill>
                <a:latin typeface="Microsoft Sans Serif"/>
                <a:cs typeface="Microsoft Sans Serif"/>
              </a:rPr>
              <a:t>módulo</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spc="25" dirty="0">
                <a:solidFill>
                  <a:srgbClr val="001F40"/>
                </a:solidFill>
                <a:latin typeface="Microsoft Sans Serif"/>
                <a:cs typeface="Microsoft Sans Serif"/>
              </a:rPr>
              <a:t>comunicación</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Ethernet</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que</a:t>
            </a:r>
            <a:r>
              <a:rPr sz="850" dirty="0">
                <a:solidFill>
                  <a:srgbClr val="001F40"/>
                </a:solidFill>
                <a:latin typeface="Microsoft Sans Serif"/>
                <a:cs typeface="Microsoft Sans Serif"/>
              </a:rPr>
              <a:t> </a:t>
            </a:r>
            <a:r>
              <a:rPr sz="850" spc="35" dirty="0">
                <a:solidFill>
                  <a:srgbClr val="001F40"/>
                </a:solidFill>
                <a:latin typeface="Microsoft Sans Serif"/>
                <a:cs typeface="Microsoft Sans Serif"/>
              </a:rPr>
              <a:t>proporciona</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acceso</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a las</a:t>
            </a:r>
            <a:r>
              <a:rPr sz="850" spc="5" dirty="0">
                <a:solidFill>
                  <a:srgbClr val="001F40"/>
                </a:solidFill>
                <a:latin typeface="Microsoft Sans Serif"/>
                <a:cs typeface="Microsoft Sans Serif"/>
              </a:rPr>
              <a:t> </a:t>
            </a:r>
            <a:r>
              <a:rPr sz="850" spc="20" dirty="0" err="1" smtClean="0">
                <a:solidFill>
                  <a:srgbClr val="001F40"/>
                </a:solidFill>
                <a:latin typeface="Microsoft Sans Serif"/>
                <a:cs typeface="Microsoft Sans Serif"/>
              </a:rPr>
              <a:t>redes</a:t>
            </a:r>
            <a:r>
              <a:rPr lang="es-ES" sz="850" spc="20" dirty="0" smtClean="0">
                <a:solidFill>
                  <a:srgbClr val="001F40"/>
                </a:solidFill>
                <a:latin typeface="Microsoft Sans Serif"/>
                <a:cs typeface="Microsoft Sans Serif"/>
              </a:rPr>
              <a:t> </a:t>
            </a:r>
            <a:r>
              <a:rPr sz="850" spc="25" dirty="0" smtClean="0">
                <a:solidFill>
                  <a:srgbClr val="001F40"/>
                </a:solidFill>
                <a:latin typeface="Microsoft Sans Serif"/>
                <a:cs typeface="Microsoft Sans Serif"/>
              </a:rPr>
              <a:t>Ethernet/IP </a:t>
            </a:r>
            <a:r>
              <a:rPr sz="850" spc="5" dirty="0">
                <a:solidFill>
                  <a:srgbClr val="001F40"/>
                </a:solidFill>
                <a:latin typeface="Microsoft Sans Serif"/>
                <a:cs typeface="Microsoft Sans Serif"/>
              </a:rPr>
              <a:t>y </a:t>
            </a:r>
            <a:r>
              <a:rPr sz="850" spc="35" dirty="0">
                <a:solidFill>
                  <a:srgbClr val="001F40"/>
                </a:solidFill>
                <a:latin typeface="Microsoft Sans Serif"/>
                <a:cs typeface="Microsoft Sans Serif"/>
              </a:rPr>
              <a:t>Modbus </a:t>
            </a:r>
            <a:r>
              <a:rPr sz="850" spc="-20" dirty="0">
                <a:solidFill>
                  <a:srgbClr val="001F40"/>
                </a:solidFill>
                <a:latin typeface="Microsoft Sans Serif"/>
                <a:cs typeface="Microsoft Sans Serif"/>
              </a:rPr>
              <a:t>TCP/IP </a:t>
            </a:r>
            <a:r>
              <a:rPr sz="850" spc="25" dirty="0">
                <a:solidFill>
                  <a:srgbClr val="001F40"/>
                </a:solidFill>
                <a:latin typeface="Microsoft Sans Serif"/>
                <a:cs typeface="Microsoft Sans Serif"/>
              </a:rPr>
              <a:t>con </a:t>
            </a:r>
            <a:r>
              <a:rPr sz="850" spc="35" dirty="0">
                <a:solidFill>
                  <a:srgbClr val="001F40"/>
                </a:solidFill>
                <a:latin typeface="Microsoft Sans Serif"/>
                <a:cs typeface="Microsoft Sans Serif"/>
              </a:rPr>
              <a:t>una </a:t>
            </a:r>
            <a:r>
              <a:rPr sz="850" spc="20" dirty="0">
                <a:solidFill>
                  <a:srgbClr val="001F40"/>
                </a:solidFill>
                <a:latin typeface="Microsoft Sans Serif"/>
                <a:cs typeface="Microsoft Sans Serif"/>
              </a:rPr>
              <a:t>velocidad </a:t>
            </a:r>
            <a:r>
              <a:rPr sz="850" spc="25" dirty="0">
                <a:solidFill>
                  <a:srgbClr val="001F40"/>
                </a:solidFill>
                <a:latin typeface="Microsoft Sans Serif"/>
                <a:cs typeface="Microsoft Sans Serif"/>
              </a:rPr>
              <a:t>de datos de </a:t>
            </a:r>
            <a:r>
              <a:rPr sz="850" spc="-15" dirty="0">
                <a:solidFill>
                  <a:srgbClr val="001F40"/>
                </a:solidFill>
                <a:latin typeface="Microsoft Sans Serif"/>
                <a:cs typeface="Microsoft Sans Serif"/>
              </a:rPr>
              <a:t>&lt; </a:t>
            </a:r>
            <a:r>
              <a:rPr sz="850" spc="10" dirty="0">
                <a:solidFill>
                  <a:srgbClr val="001F40"/>
                </a:solidFill>
                <a:latin typeface="Microsoft Sans Serif"/>
                <a:cs typeface="Microsoft Sans Serif"/>
              </a:rPr>
              <a:t>100 </a:t>
            </a:r>
            <a:r>
              <a:rPr sz="850" spc="25" dirty="0">
                <a:solidFill>
                  <a:srgbClr val="001F40"/>
                </a:solidFill>
                <a:latin typeface="Microsoft Sans Serif"/>
                <a:cs typeface="Microsoft Sans Serif"/>
              </a:rPr>
              <a:t>Mbps. </a:t>
            </a:r>
            <a:r>
              <a:rPr sz="850" spc="-15" dirty="0">
                <a:solidFill>
                  <a:srgbClr val="001F40"/>
                </a:solidFill>
                <a:latin typeface="Microsoft Sans Serif"/>
                <a:cs typeface="Microsoft Sans Serif"/>
              </a:rPr>
              <a:t>La </a:t>
            </a:r>
            <a:r>
              <a:rPr sz="850" spc="40" dirty="0">
                <a:solidFill>
                  <a:srgbClr val="001F40"/>
                </a:solidFill>
                <a:latin typeface="Microsoft Sans Serif"/>
                <a:cs typeface="Microsoft Sans Serif"/>
              </a:rPr>
              <a:t>red </a:t>
            </a:r>
            <a:r>
              <a:rPr sz="850" spc="25" dirty="0" smtClean="0">
                <a:solidFill>
                  <a:srgbClr val="001F40"/>
                </a:solidFill>
                <a:latin typeface="Microsoft Sans Serif"/>
                <a:cs typeface="Microsoft Sans Serif"/>
              </a:rPr>
              <a:t>de</a:t>
            </a:r>
            <a:r>
              <a:rPr lang="es-ES" sz="850" spc="25" dirty="0" smtClean="0">
                <a:solidFill>
                  <a:srgbClr val="001F40"/>
                </a:solidFill>
                <a:latin typeface="Microsoft Sans Serif"/>
                <a:cs typeface="Microsoft Sans Serif"/>
              </a:rPr>
              <a:t> </a:t>
            </a:r>
            <a:r>
              <a:rPr sz="850" spc="25" dirty="0" err="1" smtClean="0">
                <a:solidFill>
                  <a:srgbClr val="001F40"/>
                </a:solidFill>
                <a:latin typeface="Microsoft Sans Serif"/>
                <a:cs typeface="Microsoft Sans Serif"/>
              </a:rPr>
              <a:t>comunicación</a:t>
            </a:r>
            <a:r>
              <a:rPr sz="850" spc="25" dirty="0" smtClean="0">
                <a:solidFill>
                  <a:srgbClr val="001F40"/>
                </a:solidFill>
                <a:latin typeface="Microsoft Sans Serif"/>
                <a:cs typeface="Microsoft Sans Serif"/>
              </a:rPr>
              <a:t> </a:t>
            </a:r>
            <a:r>
              <a:rPr sz="850" spc="40" dirty="0">
                <a:solidFill>
                  <a:srgbClr val="001F40"/>
                </a:solidFill>
                <a:latin typeface="Microsoft Sans Serif"/>
                <a:cs typeface="Microsoft Sans Serif"/>
              </a:rPr>
              <a:t>interna </a:t>
            </a:r>
            <a:r>
              <a:rPr sz="850" spc="35" dirty="0">
                <a:solidFill>
                  <a:srgbClr val="001F40"/>
                </a:solidFill>
                <a:latin typeface="Microsoft Sans Serif"/>
                <a:cs typeface="Microsoft Sans Serif"/>
              </a:rPr>
              <a:t>Modbus </a:t>
            </a:r>
            <a:r>
              <a:rPr sz="850" spc="-20" dirty="0">
                <a:solidFill>
                  <a:srgbClr val="001F40"/>
                </a:solidFill>
                <a:latin typeface="Microsoft Sans Serif"/>
                <a:cs typeface="Microsoft Sans Serif"/>
              </a:rPr>
              <a:t>TCP/IP </a:t>
            </a:r>
            <a:r>
              <a:rPr sz="850" spc="25" dirty="0">
                <a:solidFill>
                  <a:srgbClr val="001F40"/>
                </a:solidFill>
                <a:latin typeface="Microsoft Sans Serif"/>
                <a:cs typeface="Microsoft Sans Serif"/>
              </a:rPr>
              <a:t>del </a:t>
            </a:r>
            <a:r>
              <a:rPr sz="850" spc="30" dirty="0">
                <a:solidFill>
                  <a:srgbClr val="001F40"/>
                </a:solidFill>
                <a:latin typeface="Microsoft Sans Serif"/>
                <a:cs typeface="Microsoft Sans Serif"/>
              </a:rPr>
              <a:t>cuadro </a:t>
            </a:r>
            <a:r>
              <a:rPr sz="850" spc="25" dirty="0">
                <a:solidFill>
                  <a:srgbClr val="001F40"/>
                </a:solidFill>
                <a:latin typeface="Microsoft Sans Serif"/>
                <a:cs typeface="Microsoft Sans Serif"/>
              </a:rPr>
              <a:t>de </a:t>
            </a:r>
            <a:r>
              <a:rPr sz="850" spc="5" dirty="0">
                <a:solidFill>
                  <a:srgbClr val="001F40"/>
                </a:solidFill>
                <a:latin typeface="Microsoft Sans Serif"/>
                <a:cs typeface="Microsoft Sans Serif"/>
              </a:rPr>
              <a:t>MT </a:t>
            </a:r>
            <a:r>
              <a:rPr sz="850" spc="15" dirty="0">
                <a:solidFill>
                  <a:srgbClr val="001F40"/>
                </a:solidFill>
                <a:latin typeface="Microsoft Sans Serif"/>
                <a:cs typeface="Microsoft Sans Serif"/>
              </a:rPr>
              <a:t>está </a:t>
            </a:r>
            <a:r>
              <a:rPr sz="850" spc="35" dirty="0">
                <a:solidFill>
                  <a:srgbClr val="001F40"/>
                </a:solidFill>
                <a:latin typeface="Microsoft Sans Serif"/>
                <a:cs typeface="Microsoft Sans Serif"/>
              </a:rPr>
              <a:t>integrada </a:t>
            </a:r>
            <a:r>
              <a:rPr sz="850" spc="25" dirty="0">
                <a:solidFill>
                  <a:srgbClr val="001F40"/>
                </a:solidFill>
                <a:latin typeface="Microsoft Sans Serif"/>
                <a:cs typeface="Microsoft Sans Serif"/>
              </a:rPr>
              <a:t>en </a:t>
            </a:r>
            <a:r>
              <a:rPr sz="850" spc="10" dirty="0">
                <a:solidFill>
                  <a:srgbClr val="001F40"/>
                </a:solidFill>
                <a:latin typeface="Microsoft Sans Serif"/>
                <a:cs typeface="Microsoft Sans Serif"/>
              </a:rPr>
              <a:t>la </a:t>
            </a:r>
            <a:r>
              <a:rPr sz="850" spc="40" dirty="0" smtClean="0">
                <a:solidFill>
                  <a:srgbClr val="001F40"/>
                </a:solidFill>
                <a:latin typeface="Microsoft Sans Serif"/>
                <a:cs typeface="Microsoft Sans Serif"/>
              </a:rPr>
              <a:t>red</a:t>
            </a:r>
            <a:r>
              <a:rPr lang="es-ES" sz="850" spc="40" dirty="0" smtClean="0">
                <a:solidFill>
                  <a:srgbClr val="001F40"/>
                </a:solidFill>
                <a:latin typeface="Microsoft Sans Serif"/>
                <a:cs typeface="Microsoft Sans Serif"/>
              </a:rPr>
              <a:t> </a:t>
            </a:r>
            <a:r>
              <a:rPr sz="850" spc="25" dirty="0" smtClean="0">
                <a:solidFill>
                  <a:srgbClr val="001F40"/>
                </a:solidFill>
                <a:latin typeface="Microsoft Sans Serif"/>
                <a:cs typeface="Microsoft Sans Serif"/>
              </a:rPr>
              <a:t>Ethernet</a:t>
            </a:r>
            <a:r>
              <a:rPr sz="850" spc="25" dirty="0">
                <a:solidFill>
                  <a:srgbClr val="001F40"/>
                </a:solidFill>
                <a:latin typeface="Microsoft Sans Serif"/>
                <a:cs typeface="Microsoft Sans Serif"/>
              </a:rPr>
              <a:t>. </a:t>
            </a:r>
            <a:r>
              <a:rPr sz="850" spc="-15" dirty="0">
                <a:solidFill>
                  <a:srgbClr val="001F40"/>
                </a:solidFill>
                <a:latin typeface="Microsoft Sans Serif"/>
                <a:cs typeface="Microsoft Sans Serif"/>
              </a:rPr>
              <a:t>Las </a:t>
            </a:r>
            <a:r>
              <a:rPr sz="850" spc="-45" dirty="0">
                <a:solidFill>
                  <a:srgbClr val="001F40"/>
                </a:solidFill>
                <a:latin typeface="Microsoft Sans Serif"/>
                <a:cs typeface="Microsoft Sans Serif"/>
              </a:rPr>
              <a:t>RTU </a:t>
            </a:r>
            <a:r>
              <a:rPr sz="850" spc="25" dirty="0">
                <a:solidFill>
                  <a:srgbClr val="001F40"/>
                </a:solidFill>
                <a:latin typeface="Microsoft Sans Serif"/>
                <a:cs typeface="Microsoft Sans Serif"/>
              </a:rPr>
              <a:t>de </a:t>
            </a:r>
            <a:r>
              <a:rPr sz="850" spc="10" dirty="0">
                <a:solidFill>
                  <a:srgbClr val="001F40"/>
                </a:solidFill>
                <a:latin typeface="Microsoft Sans Serif"/>
                <a:cs typeface="Microsoft Sans Serif"/>
              </a:rPr>
              <a:t>la </a:t>
            </a:r>
            <a:r>
              <a:rPr sz="850" spc="20" dirty="0">
                <a:solidFill>
                  <a:srgbClr val="001F40"/>
                </a:solidFill>
                <a:latin typeface="Microsoft Sans Serif"/>
                <a:cs typeface="Microsoft Sans Serif"/>
              </a:rPr>
              <a:t>subestación </a:t>
            </a:r>
            <a:r>
              <a:rPr sz="850" spc="5" dirty="0">
                <a:solidFill>
                  <a:srgbClr val="001F40"/>
                </a:solidFill>
                <a:latin typeface="Microsoft Sans Serif"/>
                <a:cs typeface="Microsoft Sans Serif"/>
              </a:rPr>
              <a:t>MT/BT y </a:t>
            </a:r>
            <a:r>
              <a:rPr sz="850" spc="15" dirty="0">
                <a:solidFill>
                  <a:srgbClr val="001F40"/>
                </a:solidFill>
                <a:latin typeface="Microsoft Sans Serif"/>
                <a:cs typeface="Microsoft Sans Serif"/>
              </a:rPr>
              <a:t>los </a:t>
            </a:r>
            <a:r>
              <a:rPr sz="850" spc="20" dirty="0">
                <a:solidFill>
                  <a:srgbClr val="001F40"/>
                </a:solidFill>
                <a:latin typeface="Microsoft Sans Serif"/>
                <a:cs typeface="Microsoft Sans Serif"/>
              </a:rPr>
              <a:t>dispositivos </a:t>
            </a:r>
            <a:r>
              <a:rPr sz="850" spc="25" dirty="0">
                <a:solidFill>
                  <a:srgbClr val="001F40"/>
                </a:solidFill>
                <a:latin typeface="Microsoft Sans Serif"/>
                <a:cs typeface="Microsoft Sans Serif"/>
              </a:rPr>
              <a:t>de </a:t>
            </a:r>
            <a:r>
              <a:rPr sz="850" spc="45" dirty="0" err="1">
                <a:solidFill>
                  <a:srgbClr val="001F40"/>
                </a:solidFill>
                <a:latin typeface="Microsoft Sans Serif"/>
                <a:cs typeface="Microsoft Sans Serif"/>
              </a:rPr>
              <a:t>monitoreo</a:t>
            </a:r>
            <a:r>
              <a:rPr sz="850" spc="45" dirty="0">
                <a:solidFill>
                  <a:srgbClr val="001F40"/>
                </a:solidFill>
                <a:latin typeface="Microsoft Sans Serif"/>
                <a:cs typeface="Microsoft Sans Serif"/>
              </a:rPr>
              <a:t> </a:t>
            </a:r>
            <a:r>
              <a:rPr sz="850" spc="25" dirty="0" smtClean="0">
                <a:solidFill>
                  <a:srgbClr val="001F40"/>
                </a:solidFill>
                <a:latin typeface="Microsoft Sans Serif"/>
                <a:cs typeface="Microsoft Sans Serif"/>
              </a:rPr>
              <a:t>de</a:t>
            </a:r>
            <a:r>
              <a:rPr lang="es-ES" sz="850" spc="25" dirty="0" smtClean="0">
                <a:solidFill>
                  <a:srgbClr val="001F40"/>
                </a:solidFill>
                <a:latin typeface="Microsoft Sans Serif"/>
                <a:cs typeface="Microsoft Sans Serif"/>
              </a:rPr>
              <a:t> </a:t>
            </a:r>
            <a:r>
              <a:rPr sz="850" spc="25" dirty="0" err="1" smtClean="0">
                <a:solidFill>
                  <a:srgbClr val="001F40"/>
                </a:solidFill>
                <a:latin typeface="Microsoft Sans Serif"/>
                <a:cs typeface="Microsoft Sans Serif"/>
              </a:rPr>
              <a:t>condición</a:t>
            </a:r>
            <a:r>
              <a:rPr sz="850" spc="25" dirty="0" smtClean="0">
                <a:solidFill>
                  <a:srgbClr val="001F40"/>
                </a:solidFill>
                <a:latin typeface="Microsoft Sans Serif"/>
                <a:cs typeface="Microsoft Sans Serif"/>
              </a:rPr>
              <a:t> </a:t>
            </a:r>
            <a:r>
              <a:rPr sz="850" spc="30" dirty="0">
                <a:solidFill>
                  <a:srgbClr val="001F40"/>
                </a:solidFill>
                <a:latin typeface="Microsoft Sans Serif"/>
                <a:cs typeface="Microsoft Sans Serif"/>
              </a:rPr>
              <a:t>para </a:t>
            </a:r>
            <a:r>
              <a:rPr sz="850" spc="15" dirty="0">
                <a:solidFill>
                  <a:srgbClr val="001F40"/>
                </a:solidFill>
                <a:latin typeface="Microsoft Sans Serif"/>
                <a:cs typeface="Microsoft Sans Serif"/>
              </a:rPr>
              <a:t>los </a:t>
            </a:r>
            <a:r>
              <a:rPr sz="850" spc="35" dirty="0">
                <a:solidFill>
                  <a:srgbClr val="001F40"/>
                </a:solidFill>
                <a:latin typeface="Microsoft Sans Serif"/>
                <a:cs typeface="Microsoft Sans Serif"/>
              </a:rPr>
              <a:t>transformadores </a:t>
            </a:r>
            <a:r>
              <a:rPr sz="850" spc="25" dirty="0">
                <a:solidFill>
                  <a:srgbClr val="001F40"/>
                </a:solidFill>
                <a:latin typeface="Microsoft Sans Serif"/>
                <a:cs typeface="Microsoft Sans Serif"/>
              </a:rPr>
              <a:t>de potencia </a:t>
            </a:r>
            <a:r>
              <a:rPr sz="850" spc="5" dirty="0">
                <a:solidFill>
                  <a:srgbClr val="001F40"/>
                </a:solidFill>
                <a:latin typeface="Microsoft Sans Serif"/>
                <a:cs typeface="Microsoft Sans Serif"/>
              </a:rPr>
              <a:t>AT/MT y </a:t>
            </a:r>
            <a:r>
              <a:rPr sz="850" spc="20" dirty="0">
                <a:solidFill>
                  <a:srgbClr val="001F40"/>
                </a:solidFill>
                <a:latin typeface="Microsoft Sans Serif"/>
                <a:cs typeface="Microsoft Sans Serif"/>
              </a:rPr>
              <a:t>MT/MT están </a:t>
            </a:r>
            <a:r>
              <a:rPr sz="850" spc="20" dirty="0" err="1">
                <a:solidFill>
                  <a:srgbClr val="001F40"/>
                </a:solidFill>
                <a:latin typeface="Microsoft Sans Serif"/>
                <a:cs typeface="Microsoft Sans Serif"/>
              </a:rPr>
              <a:t>conectados</a:t>
            </a:r>
            <a:r>
              <a:rPr sz="850" spc="20" dirty="0">
                <a:solidFill>
                  <a:srgbClr val="001F40"/>
                </a:solidFill>
                <a:latin typeface="Microsoft Sans Serif"/>
                <a:cs typeface="Microsoft Sans Serif"/>
              </a:rPr>
              <a:t> </a:t>
            </a:r>
            <a:r>
              <a:rPr sz="850" dirty="0" smtClean="0">
                <a:solidFill>
                  <a:srgbClr val="001F40"/>
                </a:solidFill>
                <a:latin typeface="Microsoft Sans Serif"/>
                <a:cs typeface="Microsoft Sans Serif"/>
              </a:rPr>
              <a:t>a</a:t>
            </a:r>
            <a:r>
              <a:rPr lang="es-ES" sz="850" dirty="0" smtClean="0">
                <a:solidFill>
                  <a:srgbClr val="001F40"/>
                </a:solidFill>
                <a:latin typeface="Microsoft Sans Serif"/>
                <a:cs typeface="Microsoft Sans Serif"/>
              </a:rPr>
              <a:t> </a:t>
            </a:r>
            <a:r>
              <a:rPr sz="850" spc="35" dirty="0" err="1" smtClean="0">
                <a:solidFill>
                  <a:srgbClr val="001F40"/>
                </a:solidFill>
                <a:latin typeface="Microsoft Sans Serif"/>
                <a:cs typeface="Microsoft Sans Serif"/>
              </a:rPr>
              <a:t>una</a:t>
            </a:r>
            <a:r>
              <a:rPr sz="850" spc="-5" dirty="0" smtClean="0">
                <a:solidFill>
                  <a:srgbClr val="001F40"/>
                </a:solidFill>
                <a:latin typeface="Microsoft Sans Serif"/>
                <a:cs typeface="Microsoft Sans Serif"/>
              </a:rPr>
              <a:t> </a:t>
            </a:r>
            <a:r>
              <a:rPr sz="850" spc="40" dirty="0">
                <a:solidFill>
                  <a:srgbClr val="001F40"/>
                </a:solidFill>
                <a:latin typeface="Microsoft Sans Serif"/>
                <a:cs typeface="Microsoft Sans Serif"/>
              </a:rPr>
              <a:t>red</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Modbus</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TCP/IP,</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que</a:t>
            </a:r>
            <a:r>
              <a:rPr sz="850" spc="-5" dirty="0">
                <a:solidFill>
                  <a:srgbClr val="001F40"/>
                </a:solidFill>
                <a:latin typeface="Microsoft Sans Serif"/>
                <a:cs typeface="Microsoft Sans Serif"/>
              </a:rPr>
              <a:t> </a:t>
            </a:r>
            <a:r>
              <a:rPr sz="850" spc="40" dirty="0">
                <a:solidFill>
                  <a:srgbClr val="001F40"/>
                </a:solidFill>
                <a:latin typeface="Microsoft Sans Serif"/>
                <a:cs typeface="Microsoft Sans Serif"/>
              </a:rPr>
              <a:t>también</a:t>
            </a:r>
            <a:r>
              <a:rPr sz="850" spc="-5" dirty="0">
                <a:solidFill>
                  <a:srgbClr val="001F40"/>
                </a:solidFill>
                <a:latin typeface="Microsoft Sans Serif"/>
                <a:cs typeface="Microsoft Sans Serif"/>
              </a:rPr>
              <a:t> </a:t>
            </a:r>
            <a:r>
              <a:rPr sz="850" spc="-10" dirty="0">
                <a:solidFill>
                  <a:srgbClr val="001F40"/>
                </a:solidFill>
                <a:latin typeface="Microsoft Sans Serif"/>
                <a:cs typeface="Microsoft Sans Serif"/>
              </a:rPr>
              <a:t>es</a:t>
            </a:r>
            <a:r>
              <a:rPr sz="850" spc="-5" dirty="0">
                <a:solidFill>
                  <a:srgbClr val="001F40"/>
                </a:solidFill>
                <a:latin typeface="Microsoft Sans Serif"/>
                <a:cs typeface="Microsoft Sans Serif"/>
              </a:rPr>
              <a:t> </a:t>
            </a:r>
            <a:r>
              <a:rPr sz="850" spc="30" dirty="0">
                <a:solidFill>
                  <a:srgbClr val="001F40"/>
                </a:solidFill>
                <a:latin typeface="Microsoft Sans Serif"/>
                <a:cs typeface="Microsoft Sans Serif"/>
              </a:rPr>
              <a:t>controlada</a:t>
            </a:r>
            <a:r>
              <a:rPr sz="850" dirty="0">
                <a:solidFill>
                  <a:srgbClr val="001F40"/>
                </a:solidFill>
                <a:latin typeface="Microsoft Sans Serif"/>
                <a:cs typeface="Microsoft Sans Serif"/>
              </a:rPr>
              <a:t> </a:t>
            </a:r>
            <a:r>
              <a:rPr sz="850" spc="50" dirty="0">
                <a:solidFill>
                  <a:srgbClr val="001F40"/>
                </a:solidFill>
                <a:latin typeface="Microsoft Sans Serif"/>
                <a:cs typeface="Microsoft Sans Serif"/>
              </a:rPr>
              <a:t>por</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el</a:t>
            </a:r>
            <a:r>
              <a:rPr sz="850" spc="-5" dirty="0">
                <a:solidFill>
                  <a:srgbClr val="001F40"/>
                </a:solidFill>
                <a:latin typeface="Microsoft Sans Serif"/>
                <a:cs typeface="Microsoft Sans Serif"/>
              </a:rPr>
              <a:t> </a:t>
            </a:r>
            <a:r>
              <a:rPr sz="850" spc="-45" dirty="0">
                <a:solidFill>
                  <a:srgbClr val="001F40"/>
                </a:solidFill>
                <a:latin typeface="Microsoft Sans Serif"/>
                <a:cs typeface="Microsoft Sans Serif"/>
              </a:rPr>
              <a:t>PLC.</a:t>
            </a:r>
            <a:endParaRPr sz="850" dirty="0">
              <a:latin typeface="Microsoft Sans Serif"/>
              <a:cs typeface="Microsoft Sans Serif"/>
            </a:endParaRPr>
          </a:p>
        </p:txBody>
      </p:sp>
      <p:sp>
        <p:nvSpPr>
          <p:cNvPr id="8" name="object 8"/>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25</a:t>
            </a:fld>
            <a:endParaRPr spc="10" dirty="0"/>
          </a:p>
        </p:txBody>
      </p:sp>
      <p:sp>
        <p:nvSpPr>
          <p:cNvPr id="9" name="object 9"/>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5" name="object 5"/>
          <p:cNvSpPr txBox="1"/>
          <p:nvPr/>
        </p:nvSpPr>
        <p:spPr>
          <a:xfrm>
            <a:off x="8414206" y="1790579"/>
            <a:ext cx="3891915" cy="703580"/>
          </a:xfrm>
          <a:prstGeom prst="rect">
            <a:avLst/>
          </a:prstGeom>
        </p:spPr>
        <p:txBody>
          <a:bodyPr vert="horz" wrap="square" lIns="0" tIns="12700" rIns="0" bIns="0" rtlCol="0">
            <a:spAutoFit/>
          </a:bodyPr>
          <a:lstStyle/>
          <a:p>
            <a:pPr marL="12700">
              <a:spcBef>
                <a:spcPts val="100"/>
              </a:spcBef>
            </a:pPr>
            <a:r>
              <a:rPr sz="700" spc="-30" dirty="0">
                <a:solidFill>
                  <a:srgbClr val="001F40"/>
                </a:solidFill>
                <a:latin typeface="Microsoft Sans Serif"/>
                <a:cs typeface="Microsoft Sans Serif"/>
              </a:rPr>
              <a:t>El</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Schneider</a:t>
            </a:r>
            <a:r>
              <a:rPr sz="700" spc="-5" dirty="0">
                <a:solidFill>
                  <a:srgbClr val="001F40"/>
                </a:solidFill>
                <a:latin typeface="Microsoft Sans Serif"/>
                <a:cs typeface="Microsoft Sans Serif"/>
              </a:rPr>
              <a:t> </a:t>
            </a:r>
            <a:r>
              <a:rPr sz="700" spc="5" dirty="0">
                <a:solidFill>
                  <a:srgbClr val="001F40"/>
                </a:solidFill>
                <a:latin typeface="Microsoft Sans Serif"/>
                <a:cs typeface="Microsoft Sans Serif"/>
              </a:rPr>
              <a:t>Electric</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Modicon</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M580</a:t>
            </a:r>
            <a:r>
              <a:rPr sz="700" dirty="0">
                <a:solidFill>
                  <a:srgbClr val="001F40"/>
                </a:solidFill>
                <a:latin typeface="Microsoft Sans Serif"/>
                <a:cs typeface="Microsoft Sans Serif"/>
              </a:rPr>
              <a:t> </a:t>
            </a:r>
            <a:r>
              <a:rPr sz="700" spc="-35" dirty="0">
                <a:solidFill>
                  <a:srgbClr val="001F40"/>
                </a:solidFill>
                <a:latin typeface="Microsoft Sans Serif"/>
                <a:cs typeface="Microsoft Sans Serif"/>
              </a:rPr>
              <a:t>ePAC</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tiene</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una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biblioteca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pantallas</a:t>
            </a:r>
            <a:r>
              <a:rPr sz="700" spc="-5" dirty="0">
                <a:solidFill>
                  <a:srgbClr val="001F40"/>
                </a:solidFill>
                <a:latin typeface="Microsoft Sans Serif"/>
                <a:cs typeface="Microsoft Sans Serif"/>
              </a:rPr>
              <a:t> </a:t>
            </a:r>
            <a:r>
              <a:rPr sz="700" spc="5" dirty="0">
                <a:solidFill>
                  <a:srgbClr val="001F40"/>
                </a:solidFill>
                <a:latin typeface="Microsoft Sans Serif"/>
                <a:cs typeface="Microsoft Sans Serif"/>
              </a:rPr>
              <a:t>y</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objetos</a:t>
            </a:r>
            <a:endParaRPr sz="700" dirty="0">
              <a:latin typeface="Microsoft Sans Serif"/>
              <a:cs typeface="Microsoft Sans Serif"/>
            </a:endParaRPr>
          </a:p>
          <a:p>
            <a:pPr marL="12700" marR="5080">
              <a:lnSpc>
                <a:spcPct val="178600"/>
              </a:lnSpc>
            </a:pPr>
            <a:r>
              <a:rPr sz="700" spc="25" dirty="0">
                <a:solidFill>
                  <a:srgbClr val="001F40"/>
                </a:solidFill>
                <a:latin typeface="Microsoft Sans Serif"/>
                <a:cs typeface="Microsoft Sans Serif"/>
              </a:rPr>
              <a:t>preconfigurados</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que</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incluyen</a:t>
            </a:r>
            <a:r>
              <a:rPr sz="700" dirty="0">
                <a:solidFill>
                  <a:srgbClr val="001F40"/>
                </a:solidFill>
                <a:latin typeface="Microsoft Sans Serif"/>
                <a:cs typeface="Microsoft Sans Serif"/>
              </a:rPr>
              <a:t> </a:t>
            </a:r>
            <a:r>
              <a:rPr sz="700" spc="30" dirty="0">
                <a:solidFill>
                  <a:srgbClr val="001F40"/>
                </a:solidFill>
                <a:latin typeface="Microsoft Sans Serif"/>
                <a:cs typeface="Microsoft Sans Serif"/>
              </a:rPr>
              <a:t>todos</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los</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IED</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mencionados</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en</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este</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diseño</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recomendado.</a:t>
            </a:r>
            <a:r>
              <a:rPr sz="700" dirty="0">
                <a:solidFill>
                  <a:srgbClr val="001F40"/>
                </a:solidFill>
                <a:latin typeface="Microsoft Sans Serif"/>
                <a:cs typeface="Microsoft Sans Serif"/>
              </a:rPr>
              <a:t> </a:t>
            </a:r>
            <a:r>
              <a:rPr sz="700" dirty="0" err="1" smtClean="0">
                <a:solidFill>
                  <a:srgbClr val="001F40"/>
                </a:solidFill>
                <a:latin typeface="Microsoft Sans Serif"/>
                <a:cs typeface="Microsoft Sans Serif"/>
              </a:rPr>
              <a:t>Esto</a:t>
            </a:r>
            <a:r>
              <a:rPr lang="es-ES" sz="700" dirty="0" smtClean="0">
                <a:solidFill>
                  <a:srgbClr val="001F40"/>
                </a:solidFill>
                <a:latin typeface="Microsoft Sans Serif"/>
                <a:cs typeface="Microsoft Sans Serif"/>
              </a:rPr>
              <a:t> </a:t>
            </a:r>
            <a:r>
              <a:rPr sz="700" spc="25" dirty="0" err="1" smtClean="0">
                <a:solidFill>
                  <a:srgbClr val="001F40"/>
                </a:solidFill>
                <a:latin typeface="Microsoft Sans Serif"/>
                <a:cs typeface="Microsoft Sans Serif"/>
              </a:rPr>
              <a:t>minimiza</a:t>
            </a:r>
            <a:r>
              <a:rPr sz="700" spc="25" dirty="0" smtClean="0">
                <a:solidFill>
                  <a:srgbClr val="001F40"/>
                </a:solidFill>
                <a:latin typeface="Microsoft Sans Serif"/>
                <a:cs typeface="Microsoft Sans Serif"/>
              </a:rPr>
              <a:t> </a:t>
            </a:r>
            <a:r>
              <a:rPr sz="700" spc="10" dirty="0">
                <a:solidFill>
                  <a:srgbClr val="001F40"/>
                </a:solidFill>
                <a:latin typeface="Microsoft Sans Serif"/>
                <a:cs typeface="Microsoft Sans Serif"/>
              </a:rPr>
              <a:t>el </a:t>
            </a:r>
            <a:r>
              <a:rPr sz="700" spc="20" dirty="0">
                <a:solidFill>
                  <a:srgbClr val="001F40"/>
                </a:solidFill>
                <a:latin typeface="Microsoft Sans Serif"/>
                <a:cs typeface="Microsoft Sans Serif"/>
              </a:rPr>
              <a:t>diseño del </a:t>
            </a:r>
            <a:r>
              <a:rPr sz="700" spc="15" dirty="0">
                <a:solidFill>
                  <a:srgbClr val="001F40"/>
                </a:solidFill>
                <a:latin typeface="Microsoft Sans Serif"/>
                <a:cs typeface="Microsoft Sans Serif"/>
              </a:rPr>
              <a:t>sistema </a:t>
            </a:r>
            <a:r>
              <a:rPr sz="700" spc="5" dirty="0">
                <a:solidFill>
                  <a:srgbClr val="001F40"/>
                </a:solidFill>
                <a:latin typeface="Microsoft Sans Serif"/>
                <a:cs typeface="Microsoft Sans Serif"/>
              </a:rPr>
              <a:t>y </a:t>
            </a:r>
            <a:r>
              <a:rPr sz="700" spc="10" dirty="0">
                <a:solidFill>
                  <a:srgbClr val="001F40"/>
                </a:solidFill>
                <a:latin typeface="Microsoft Sans Serif"/>
                <a:cs typeface="Microsoft Sans Serif"/>
              </a:rPr>
              <a:t>el </a:t>
            </a:r>
            <a:r>
              <a:rPr sz="700" spc="15" dirty="0">
                <a:solidFill>
                  <a:srgbClr val="001F40"/>
                </a:solidFill>
                <a:latin typeface="Microsoft Sans Serif"/>
                <a:cs typeface="Microsoft Sans Serif"/>
              </a:rPr>
              <a:t>costo </a:t>
            </a:r>
            <a:r>
              <a:rPr sz="700" spc="20" dirty="0">
                <a:solidFill>
                  <a:srgbClr val="001F40"/>
                </a:solidFill>
                <a:latin typeface="Microsoft Sans Serif"/>
                <a:cs typeface="Microsoft Sans Serif"/>
              </a:rPr>
              <a:t>de </a:t>
            </a:r>
            <a:r>
              <a:rPr sz="700" spc="25" dirty="0">
                <a:solidFill>
                  <a:srgbClr val="001F40"/>
                </a:solidFill>
                <a:latin typeface="Microsoft Sans Serif"/>
                <a:cs typeface="Microsoft Sans Serif"/>
              </a:rPr>
              <a:t>integración, </a:t>
            </a:r>
            <a:r>
              <a:rPr sz="700" spc="10" dirty="0">
                <a:solidFill>
                  <a:srgbClr val="001F40"/>
                </a:solidFill>
                <a:latin typeface="Microsoft Sans Serif"/>
                <a:cs typeface="Microsoft Sans Serif"/>
              </a:rPr>
              <a:t>al </a:t>
            </a:r>
            <a:r>
              <a:rPr sz="700" spc="35" dirty="0">
                <a:solidFill>
                  <a:srgbClr val="001F40"/>
                </a:solidFill>
                <a:latin typeface="Microsoft Sans Serif"/>
                <a:cs typeface="Microsoft Sans Serif"/>
              </a:rPr>
              <a:t>mismo tiempo </a:t>
            </a:r>
            <a:r>
              <a:rPr sz="700" spc="30" dirty="0">
                <a:solidFill>
                  <a:srgbClr val="001F40"/>
                </a:solidFill>
                <a:latin typeface="Microsoft Sans Serif"/>
                <a:cs typeface="Microsoft Sans Serif"/>
              </a:rPr>
              <a:t>que </a:t>
            </a:r>
            <a:r>
              <a:rPr sz="700" spc="30" dirty="0" err="1" smtClean="0">
                <a:solidFill>
                  <a:srgbClr val="001F40"/>
                </a:solidFill>
                <a:latin typeface="Microsoft Sans Serif"/>
                <a:cs typeface="Microsoft Sans Serif"/>
              </a:rPr>
              <a:t>proporciona</a:t>
            </a:r>
            <a:r>
              <a:rPr lang="es-ES" sz="700" spc="3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confiabilidad</a:t>
            </a:r>
            <a:r>
              <a:rPr sz="700" spc="-5" dirty="0" smtClean="0">
                <a:solidFill>
                  <a:srgbClr val="001F40"/>
                </a:solidFill>
                <a:latin typeface="Microsoft Sans Serif"/>
                <a:cs typeface="Microsoft Sans Serif"/>
              </a:rPr>
              <a:t> </a:t>
            </a:r>
            <a:r>
              <a:rPr sz="700" spc="20" dirty="0">
                <a:solidFill>
                  <a:srgbClr val="001F40"/>
                </a:solidFill>
                <a:latin typeface="Microsoft Sans Serif"/>
                <a:cs typeface="Microsoft Sans Serif"/>
              </a:rPr>
              <a:t>del</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sistema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alto</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nivel.</a:t>
            </a:r>
            <a:endParaRPr sz="700" dirty="0">
              <a:latin typeface="Microsoft Sans Serif"/>
              <a:cs typeface="Microsoft Sans Serif"/>
            </a:endParaRPr>
          </a:p>
        </p:txBody>
      </p:sp>
      <p:sp>
        <p:nvSpPr>
          <p:cNvPr id="6" name="object 6"/>
          <p:cNvSpPr txBox="1"/>
          <p:nvPr/>
        </p:nvSpPr>
        <p:spPr>
          <a:xfrm>
            <a:off x="8414205" y="2736729"/>
            <a:ext cx="4356100" cy="1092200"/>
          </a:xfrm>
          <a:prstGeom prst="rect">
            <a:avLst/>
          </a:prstGeom>
        </p:spPr>
        <p:txBody>
          <a:bodyPr vert="horz" wrap="square" lIns="0" tIns="12700" rIns="0" bIns="0" rtlCol="0">
            <a:spAutoFit/>
          </a:bodyPr>
          <a:lstStyle/>
          <a:p>
            <a:pPr marL="12700">
              <a:spcBef>
                <a:spcPts val="100"/>
              </a:spcBef>
            </a:pPr>
            <a:r>
              <a:rPr sz="750" spc="-15"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comunicación</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interna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iPMCC</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ilustrada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Figura</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8</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utiliza</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arquitectura</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híbrida.</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La</a:t>
            </a:r>
            <a:endParaRPr sz="750" dirty="0">
              <a:latin typeface="Microsoft Sans Serif"/>
              <a:cs typeface="Microsoft Sans Serif"/>
            </a:endParaRPr>
          </a:p>
          <a:p>
            <a:pPr marL="12700" marR="5080">
              <a:lnSpc>
                <a:spcPct val="166700"/>
              </a:lnSpc>
            </a:pPr>
            <a:r>
              <a:rPr sz="750" spc="25" dirty="0">
                <a:solidFill>
                  <a:srgbClr val="001F40"/>
                </a:solidFill>
                <a:latin typeface="Microsoft Sans Serif"/>
                <a:cs typeface="Microsoft Sans Serif"/>
              </a:rPr>
              <a:t>centralita </a:t>
            </a:r>
            <a:r>
              <a:rPr sz="750" spc="-5" dirty="0">
                <a:solidFill>
                  <a:srgbClr val="001F40"/>
                </a:solidFill>
                <a:latin typeface="Microsoft Sans Serif"/>
                <a:cs typeface="Microsoft Sans Serif"/>
              </a:rPr>
              <a:t>se </a:t>
            </a:r>
            <a:r>
              <a:rPr sz="750" spc="15" dirty="0">
                <a:solidFill>
                  <a:srgbClr val="001F40"/>
                </a:solidFill>
                <a:latin typeface="Microsoft Sans Serif"/>
                <a:cs typeface="Microsoft Sans Serif"/>
              </a:rPr>
              <a:t>conecta </a:t>
            </a:r>
            <a:r>
              <a:rPr sz="750" dirty="0">
                <a:solidFill>
                  <a:srgbClr val="001F40"/>
                </a:solidFill>
                <a:latin typeface="Microsoft Sans Serif"/>
                <a:cs typeface="Microsoft Sans Serif"/>
              </a:rPr>
              <a:t>a </a:t>
            </a:r>
            <a:r>
              <a:rPr sz="750" spc="10" dirty="0">
                <a:solidFill>
                  <a:srgbClr val="001F40"/>
                </a:solidFill>
                <a:latin typeface="Microsoft Sans Serif"/>
                <a:cs typeface="Microsoft Sans Serif"/>
              </a:rPr>
              <a:t>la </a:t>
            </a:r>
            <a:r>
              <a:rPr sz="750" spc="35" dirty="0">
                <a:solidFill>
                  <a:srgbClr val="001F40"/>
                </a:solidFill>
                <a:latin typeface="Microsoft Sans Serif"/>
                <a:cs typeface="Microsoft Sans Serif"/>
              </a:rPr>
              <a:t>red </a:t>
            </a:r>
            <a:r>
              <a:rPr sz="750" spc="25" dirty="0">
                <a:solidFill>
                  <a:srgbClr val="001F40"/>
                </a:solidFill>
                <a:latin typeface="Microsoft Sans Serif"/>
                <a:cs typeface="Microsoft Sans Serif"/>
              </a:rPr>
              <a:t>Ethernet </a:t>
            </a:r>
            <a:r>
              <a:rPr sz="750" spc="20" dirty="0">
                <a:solidFill>
                  <a:srgbClr val="001F40"/>
                </a:solidFill>
                <a:latin typeface="Microsoft Sans Serif"/>
                <a:cs typeface="Microsoft Sans Serif"/>
              </a:rPr>
              <a:t>del </a:t>
            </a:r>
            <a:r>
              <a:rPr sz="750" spc="-50" dirty="0">
                <a:solidFill>
                  <a:srgbClr val="001F40"/>
                </a:solidFill>
                <a:latin typeface="Microsoft Sans Serif"/>
                <a:cs typeface="Microsoft Sans Serif"/>
              </a:rPr>
              <a:t>PLC </a:t>
            </a:r>
            <a:r>
              <a:rPr sz="750" spc="30" dirty="0">
                <a:solidFill>
                  <a:srgbClr val="001F40"/>
                </a:solidFill>
                <a:latin typeface="Microsoft Sans Serif"/>
                <a:cs typeface="Microsoft Sans Serif"/>
              </a:rPr>
              <a:t>mediante </a:t>
            </a:r>
            <a:r>
              <a:rPr sz="750" spc="45" dirty="0">
                <a:solidFill>
                  <a:srgbClr val="001F40"/>
                </a:solidFill>
                <a:latin typeface="Microsoft Sans Serif"/>
                <a:cs typeface="Microsoft Sans Serif"/>
              </a:rPr>
              <a:t>un </a:t>
            </a:r>
            <a:r>
              <a:rPr sz="750" spc="35" dirty="0">
                <a:solidFill>
                  <a:srgbClr val="001F40"/>
                </a:solidFill>
                <a:latin typeface="Microsoft Sans Serif"/>
                <a:cs typeface="Microsoft Sans Serif"/>
              </a:rPr>
              <a:t>conmutador </a:t>
            </a:r>
            <a:r>
              <a:rPr sz="750" spc="25" dirty="0">
                <a:solidFill>
                  <a:srgbClr val="001F40"/>
                </a:solidFill>
                <a:latin typeface="Microsoft Sans Serif"/>
                <a:cs typeface="Microsoft Sans Serif"/>
              </a:rPr>
              <a:t>Ethernet </a:t>
            </a:r>
            <a:r>
              <a:rPr sz="750" spc="40" dirty="0">
                <a:solidFill>
                  <a:srgbClr val="001F40"/>
                </a:solidFill>
                <a:latin typeface="Microsoft Sans Serif"/>
                <a:cs typeface="Microsoft Sans Serif"/>
              </a:rPr>
              <a:t>no </a:t>
            </a:r>
            <a:r>
              <a:rPr sz="750" spc="25" dirty="0" err="1" smtClean="0">
                <a:solidFill>
                  <a:srgbClr val="001F40"/>
                </a:solidFill>
                <a:latin typeface="Microsoft Sans Serif"/>
                <a:cs typeface="Microsoft Sans Serif"/>
              </a:rPr>
              <a:t>gestionado</a:t>
            </a:r>
            <a:r>
              <a:rPr lang="es-ES" sz="750" spc="25" dirty="0" smtClean="0">
                <a:solidFill>
                  <a:srgbClr val="001F40"/>
                </a:solidFill>
                <a:latin typeface="Microsoft Sans Serif"/>
                <a:cs typeface="Microsoft Sans Serif"/>
              </a:rPr>
              <a:t> </a:t>
            </a:r>
            <a:r>
              <a:rPr sz="750" spc="30" dirty="0" smtClean="0">
                <a:solidFill>
                  <a:srgbClr val="001F40"/>
                </a:solidFill>
                <a:latin typeface="Microsoft Sans Serif"/>
                <a:cs typeface="Microsoft Sans Serif"/>
              </a:rPr>
              <a:t>rentable </a:t>
            </a:r>
            <a:r>
              <a:rPr sz="750" dirty="0">
                <a:solidFill>
                  <a:srgbClr val="001F40"/>
                </a:solidFill>
                <a:latin typeface="Microsoft Sans Serif"/>
                <a:cs typeface="Microsoft Sans Serif"/>
              </a:rPr>
              <a:t>(p. ej., </a:t>
            </a:r>
            <a:r>
              <a:rPr sz="750" spc="15" dirty="0">
                <a:solidFill>
                  <a:srgbClr val="001F40"/>
                </a:solidFill>
                <a:latin typeface="Microsoft Sans Serif"/>
                <a:cs typeface="Microsoft Sans Serif"/>
              </a:rPr>
              <a:t>ConneXium </a:t>
            </a:r>
            <a:r>
              <a:rPr sz="750" spc="-40" dirty="0">
                <a:solidFill>
                  <a:srgbClr val="001F40"/>
                </a:solidFill>
                <a:latin typeface="Microsoft Sans Serif"/>
                <a:cs typeface="Microsoft Sans Serif"/>
              </a:rPr>
              <a:t>TCSESU05). </a:t>
            </a:r>
            <a:r>
              <a:rPr sz="750" spc="-5" dirty="0">
                <a:solidFill>
                  <a:srgbClr val="001F40"/>
                </a:solidFill>
                <a:latin typeface="Microsoft Sans Serif"/>
                <a:cs typeface="Microsoft Sans Serif"/>
              </a:rPr>
              <a:t>Los </a:t>
            </a:r>
            <a:r>
              <a:rPr sz="750" spc="20" dirty="0">
                <a:solidFill>
                  <a:srgbClr val="001F40"/>
                </a:solidFill>
                <a:latin typeface="Microsoft Sans Serif"/>
                <a:cs typeface="Microsoft Sans Serif"/>
              </a:rPr>
              <a:t>dispositivos con comunicación </a:t>
            </a:r>
            <a:r>
              <a:rPr sz="750" spc="35" dirty="0">
                <a:solidFill>
                  <a:srgbClr val="001F40"/>
                </a:solidFill>
                <a:latin typeface="Microsoft Sans Serif"/>
                <a:cs typeface="Microsoft Sans Serif"/>
              </a:rPr>
              <a:t>Modbus </a:t>
            </a:r>
            <a:r>
              <a:rPr sz="750" spc="-40" dirty="0">
                <a:solidFill>
                  <a:srgbClr val="001F40"/>
                </a:solidFill>
                <a:latin typeface="Microsoft Sans Serif"/>
                <a:cs typeface="Microsoft Sans Serif"/>
              </a:rPr>
              <a:t>RTU </a:t>
            </a:r>
            <a:r>
              <a:rPr sz="750" spc="-25" dirty="0">
                <a:solidFill>
                  <a:srgbClr val="001F40"/>
                </a:solidFill>
                <a:latin typeface="Microsoft Sans Serif"/>
                <a:cs typeface="Microsoft Sans Serif"/>
              </a:rPr>
              <a:t>(MCCB</a:t>
            </a:r>
            <a:r>
              <a:rPr sz="750" spc="-25" dirty="0" smtClean="0">
                <a:solidFill>
                  <a:srgbClr val="001F40"/>
                </a:solidFill>
                <a:latin typeface="Microsoft Sans Serif"/>
                <a:cs typeface="Microsoft Sans Serif"/>
              </a:rPr>
              <a:t>,</a:t>
            </a:r>
            <a:r>
              <a:rPr lang="es-ES" sz="750" spc="-25" dirty="0" smtClean="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alimentadores</a:t>
            </a:r>
            <a:r>
              <a:rPr sz="750" dirty="0" smtClean="0">
                <a:solidFill>
                  <a:srgbClr val="001F40"/>
                </a:solidFill>
                <a:latin typeface="Microsoft Sans Serif"/>
                <a:cs typeface="Microsoft Sans Serif"/>
              </a:rPr>
              <a:t> </a:t>
            </a:r>
            <a:r>
              <a:rPr sz="750" spc="15" dirty="0">
                <a:solidFill>
                  <a:srgbClr val="001F40"/>
                </a:solidFill>
                <a:latin typeface="Microsoft Sans Serif"/>
                <a:cs typeface="Microsoft Sans Serif"/>
              </a:rPr>
              <a:t>Soft</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Starter)</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se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conectan</a:t>
            </a:r>
            <a:r>
              <a:rPr sz="750" dirty="0">
                <a:solidFill>
                  <a:srgbClr val="001F40"/>
                </a:solidFill>
                <a:latin typeface="Microsoft Sans Serif"/>
                <a:cs typeface="Microsoft Sans Serif"/>
              </a:rPr>
              <a:t> a </a:t>
            </a:r>
            <a:r>
              <a:rPr sz="750" spc="20" dirty="0">
                <a:solidFill>
                  <a:srgbClr val="001F40"/>
                </a:solidFill>
                <a:latin typeface="Microsoft Sans Serif"/>
                <a:cs typeface="Microsoft Sans Serif"/>
              </a:rPr>
              <a:t>través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puerta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enlace</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Link</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150</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al</a:t>
            </a:r>
            <a:r>
              <a:rPr sz="750" dirty="0">
                <a:solidFill>
                  <a:srgbClr val="001F40"/>
                </a:solidFill>
                <a:latin typeface="Microsoft Sans Serif"/>
                <a:cs typeface="Microsoft Sans Serif"/>
              </a:rPr>
              <a:t> </a:t>
            </a:r>
            <a:r>
              <a:rPr sz="750" spc="35" dirty="0" err="1" smtClean="0">
                <a:solidFill>
                  <a:srgbClr val="001F40"/>
                </a:solidFill>
                <a:latin typeface="Microsoft Sans Serif"/>
                <a:cs typeface="Microsoft Sans Serif"/>
              </a:rPr>
              <a:t>conmutador</a:t>
            </a:r>
            <a:r>
              <a:rPr lang="es-ES" sz="750" spc="35" dirty="0" smtClean="0">
                <a:solidFill>
                  <a:srgbClr val="001F40"/>
                </a:solidFill>
                <a:latin typeface="Microsoft Sans Serif"/>
                <a:cs typeface="Microsoft Sans Serif"/>
              </a:rPr>
              <a:t> </a:t>
            </a:r>
            <a:r>
              <a:rPr sz="750" spc="20" dirty="0" smtClean="0">
                <a:solidFill>
                  <a:srgbClr val="001F40"/>
                </a:solidFill>
                <a:latin typeface="Microsoft Sans Serif"/>
                <a:cs typeface="Microsoft Sans Serif"/>
              </a:rPr>
              <a:t>Ethernet</a:t>
            </a:r>
            <a:r>
              <a:rPr sz="750" spc="20" dirty="0">
                <a:solidFill>
                  <a:srgbClr val="001F40"/>
                </a:solidFill>
                <a:latin typeface="Microsoft Sans Serif"/>
                <a:cs typeface="Microsoft Sans Serif"/>
              </a:rPr>
              <a:t>. </a:t>
            </a:r>
            <a:r>
              <a:rPr sz="750" spc="-5" dirty="0">
                <a:solidFill>
                  <a:srgbClr val="001F40"/>
                </a:solidFill>
                <a:latin typeface="Microsoft Sans Serif"/>
                <a:cs typeface="Microsoft Sans Serif"/>
              </a:rPr>
              <a:t>Los </a:t>
            </a:r>
            <a:r>
              <a:rPr sz="750" spc="20" dirty="0">
                <a:solidFill>
                  <a:srgbClr val="001F40"/>
                </a:solidFill>
                <a:latin typeface="Microsoft Sans Serif"/>
                <a:cs typeface="Microsoft Sans Serif"/>
              </a:rPr>
              <a:t>dispositivos </a:t>
            </a:r>
            <a:r>
              <a:rPr sz="750" spc="30" dirty="0">
                <a:solidFill>
                  <a:srgbClr val="001F40"/>
                </a:solidFill>
                <a:latin typeface="Microsoft Sans Serif"/>
                <a:cs typeface="Microsoft Sans Serif"/>
              </a:rPr>
              <a:t>como </a:t>
            </a:r>
            <a:r>
              <a:rPr sz="750" spc="-40" dirty="0">
                <a:solidFill>
                  <a:srgbClr val="001F40"/>
                </a:solidFill>
                <a:latin typeface="Microsoft Sans Serif"/>
                <a:cs typeface="Microsoft Sans Serif"/>
              </a:rPr>
              <a:t>VSD, </a:t>
            </a:r>
            <a:r>
              <a:rPr sz="750" spc="25" dirty="0">
                <a:solidFill>
                  <a:srgbClr val="001F40"/>
                </a:solidFill>
                <a:latin typeface="Microsoft Sans Serif"/>
                <a:cs typeface="Microsoft Sans Serif"/>
              </a:rPr>
              <a:t>alimentadores </a:t>
            </a:r>
            <a:r>
              <a:rPr sz="750" spc="-10" dirty="0">
                <a:solidFill>
                  <a:srgbClr val="001F40"/>
                </a:solidFill>
                <a:latin typeface="Microsoft Sans Serif"/>
                <a:cs typeface="Microsoft Sans Serif"/>
              </a:rPr>
              <a:t>DOL </a:t>
            </a:r>
            <a:r>
              <a:rPr sz="750" spc="20" dirty="0">
                <a:solidFill>
                  <a:srgbClr val="001F40"/>
                </a:solidFill>
                <a:latin typeface="Microsoft Sans Serif"/>
                <a:cs typeface="Microsoft Sans Serif"/>
              </a:rPr>
              <a:t>con </a:t>
            </a:r>
            <a:r>
              <a:rPr sz="750" spc="-10" dirty="0">
                <a:solidFill>
                  <a:srgbClr val="001F40"/>
                </a:solidFill>
                <a:latin typeface="Microsoft Sans Serif"/>
                <a:cs typeface="Microsoft Sans Serif"/>
              </a:rPr>
              <a:t>IMPR </a:t>
            </a:r>
            <a:r>
              <a:rPr sz="750" spc="5" dirty="0">
                <a:solidFill>
                  <a:srgbClr val="001F40"/>
                </a:solidFill>
                <a:latin typeface="Microsoft Sans Serif"/>
                <a:cs typeface="Microsoft Sans Serif"/>
              </a:rPr>
              <a:t>y </a:t>
            </a:r>
            <a:r>
              <a:rPr sz="750" spc="20" dirty="0">
                <a:solidFill>
                  <a:srgbClr val="001F40"/>
                </a:solidFill>
                <a:latin typeface="Microsoft Sans Serif"/>
                <a:cs typeface="Microsoft Sans Serif"/>
              </a:rPr>
              <a:t>panel </a:t>
            </a:r>
            <a:r>
              <a:rPr sz="750" spc="25" dirty="0">
                <a:solidFill>
                  <a:srgbClr val="001F40"/>
                </a:solidFill>
                <a:latin typeface="Microsoft Sans Serif"/>
                <a:cs typeface="Microsoft Sans Serif"/>
              </a:rPr>
              <a:t>de </a:t>
            </a:r>
            <a:r>
              <a:rPr sz="750" spc="35" dirty="0">
                <a:solidFill>
                  <a:srgbClr val="001F40"/>
                </a:solidFill>
                <a:latin typeface="Microsoft Sans Serif"/>
                <a:cs typeface="Microsoft Sans Serif"/>
              </a:rPr>
              <a:t>control </a:t>
            </a:r>
            <a:r>
              <a:rPr sz="750" spc="-30" dirty="0">
                <a:solidFill>
                  <a:srgbClr val="001F40"/>
                </a:solidFill>
                <a:latin typeface="Microsoft Sans Serif"/>
                <a:cs typeface="Microsoft Sans Serif"/>
              </a:rPr>
              <a:t>LCD </a:t>
            </a:r>
            <a:r>
              <a:rPr sz="750" spc="10" dirty="0" smtClean="0">
                <a:solidFill>
                  <a:srgbClr val="001F40"/>
                </a:solidFill>
                <a:latin typeface="Microsoft Sans Serif"/>
                <a:cs typeface="Microsoft Sans Serif"/>
              </a:rPr>
              <a:t>local</a:t>
            </a:r>
            <a:r>
              <a:rPr lang="es-ES" sz="750" spc="10" dirty="0" smtClean="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tienen</a:t>
            </a:r>
            <a:r>
              <a:rPr sz="750" dirty="0" smtClean="0">
                <a:solidFill>
                  <a:srgbClr val="001F40"/>
                </a:solidFill>
                <a:latin typeface="Microsoft Sans Serif"/>
                <a:cs typeface="Microsoft Sans Serif"/>
              </a:rPr>
              <a:t> </a:t>
            </a:r>
            <a:r>
              <a:rPr sz="750" spc="5" dirty="0">
                <a:solidFill>
                  <a:srgbClr val="001F40"/>
                </a:solidFill>
                <a:latin typeface="Microsoft Sans Serif"/>
                <a:cs typeface="Microsoft Sans Serif"/>
              </a:rPr>
              <a:t>enlaces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comunicación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Ethernet</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nativos</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 </a:t>
            </a:r>
            <a:r>
              <a:rPr sz="750" spc="20" dirty="0">
                <a:solidFill>
                  <a:srgbClr val="001F40"/>
                </a:solidFill>
                <a:latin typeface="Microsoft Sans Serif"/>
                <a:cs typeface="Microsoft Sans Serif"/>
              </a:rPr>
              <a:t>están</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conectados</a:t>
            </a:r>
            <a:r>
              <a:rPr sz="750" spc="5" dirty="0">
                <a:solidFill>
                  <a:srgbClr val="001F40"/>
                </a:solidFill>
                <a:latin typeface="Microsoft Sans Serif"/>
                <a:cs typeface="Microsoft Sans Serif"/>
              </a:rPr>
              <a:t> </a:t>
            </a:r>
            <a:r>
              <a:rPr sz="750" spc="10" dirty="0">
                <a:solidFill>
                  <a:srgbClr val="001F40"/>
                </a:solidFill>
                <a:latin typeface="Microsoft Sans Serif"/>
                <a:cs typeface="Microsoft Sans Serif"/>
              </a:rPr>
              <a:t>al</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conmutador</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Ethernet.</a:t>
            </a:r>
            <a:endParaRPr sz="750" dirty="0">
              <a:latin typeface="Microsoft Sans Serif"/>
              <a:cs typeface="Microsoft Sans Serif"/>
            </a:endParaRPr>
          </a:p>
        </p:txBody>
      </p:sp>
      <p:sp>
        <p:nvSpPr>
          <p:cNvPr id="7" name="object 7"/>
          <p:cNvSpPr txBox="1"/>
          <p:nvPr/>
        </p:nvSpPr>
        <p:spPr>
          <a:xfrm>
            <a:off x="8414206" y="9139039"/>
            <a:ext cx="3630295" cy="381000"/>
          </a:xfrm>
          <a:prstGeom prst="rect">
            <a:avLst/>
          </a:prstGeom>
        </p:spPr>
        <p:txBody>
          <a:bodyPr vert="horz" wrap="square" lIns="0" tIns="12700" rIns="0" bIns="0" rtlCol="0">
            <a:spAutoFit/>
          </a:bodyPr>
          <a:lstStyle/>
          <a:p>
            <a:pPr marL="12700" marR="5080">
              <a:lnSpc>
                <a:spcPct val="129600"/>
              </a:lnSpc>
              <a:spcBef>
                <a:spcPts val="100"/>
              </a:spcBef>
            </a:pPr>
            <a:r>
              <a:rPr sz="900" b="1" spc="20" dirty="0">
                <a:solidFill>
                  <a:srgbClr val="001F40"/>
                </a:solidFill>
                <a:latin typeface="Arial"/>
                <a:cs typeface="Arial"/>
              </a:rPr>
              <a:t>Figura</a:t>
            </a:r>
            <a:r>
              <a:rPr sz="900" b="1" spc="-20" dirty="0">
                <a:solidFill>
                  <a:srgbClr val="001F40"/>
                </a:solidFill>
                <a:latin typeface="Arial"/>
                <a:cs typeface="Arial"/>
              </a:rPr>
              <a:t> </a:t>
            </a:r>
            <a:r>
              <a:rPr sz="900" b="1" spc="10" dirty="0">
                <a:solidFill>
                  <a:srgbClr val="001F40"/>
                </a:solidFill>
                <a:latin typeface="Arial"/>
                <a:cs typeface="Arial"/>
              </a:rPr>
              <a:t>8.</a:t>
            </a:r>
            <a:r>
              <a:rPr sz="900" b="1" spc="-20" dirty="0">
                <a:solidFill>
                  <a:srgbClr val="001F40"/>
                </a:solidFill>
                <a:latin typeface="Arial"/>
                <a:cs typeface="Arial"/>
              </a:rPr>
              <a:t> </a:t>
            </a:r>
            <a:r>
              <a:rPr sz="900" b="1" spc="-5" dirty="0">
                <a:solidFill>
                  <a:srgbClr val="001F40"/>
                </a:solidFill>
                <a:latin typeface="Arial"/>
                <a:cs typeface="Arial"/>
              </a:rPr>
              <a:t>Red</a:t>
            </a:r>
            <a:r>
              <a:rPr sz="900" b="1" spc="-20" dirty="0">
                <a:solidFill>
                  <a:srgbClr val="001F40"/>
                </a:solidFill>
                <a:latin typeface="Arial"/>
                <a:cs typeface="Arial"/>
              </a:rPr>
              <a:t> </a:t>
            </a:r>
            <a:r>
              <a:rPr sz="900" b="1" spc="25" dirty="0">
                <a:solidFill>
                  <a:srgbClr val="001F40"/>
                </a:solidFill>
                <a:latin typeface="Arial"/>
                <a:cs typeface="Arial"/>
              </a:rPr>
              <a:t>de</a:t>
            </a:r>
            <a:r>
              <a:rPr sz="900" b="1" spc="-20" dirty="0">
                <a:solidFill>
                  <a:srgbClr val="001F40"/>
                </a:solidFill>
                <a:latin typeface="Arial"/>
                <a:cs typeface="Arial"/>
              </a:rPr>
              <a:t> </a:t>
            </a:r>
            <a:r>
              <a:rPr sz="900" b="1" spc="15" dirty="0">
                <a:solidFill>
                  <a:srgbClr val="001F40"/>
                </a:solidFill>
                <a:latin typeface="Arial"/>
                <a:cs typeface="Arial"/>
              </a:rPr>
              <a:t>comunicación</a:t>
            </a:r>
            <a:r>
              <a:rPr sz="900" b="1" spc="-15" dirty="0">
                <a:solidFill>
                  <a:srgbClr val="001F40"/>
                </a:solidFill>
                <a:latin typeface="Arial"/>
                <a:cs typeface="Arial"/>
              </a:rPr>
              <a:t> </a:t>
            </a:r>
            <a:r>
              <a:rPr sz="900" b="1" spc="30" dirty="0">
                <a:solidFill>
                  <a:srgbClr val="001F40"/>
                </a:solidFill>
                <a:latin typeface="Arial"/>
                <a:cs typeface="Arial"/>
              </a:rPr>
              <a:t>híbrida</a:t>
            </a:r>
            <a:r>
              <a:rPr sz="900" b="1" spc="-20" dirty="0">
                <a:solidFill>
                  <a:srgbClr val="001F40"/>
                </a:solidFill>
                <a:latin typeface="Arial"/>
                <a:cs typeface="Arial"/>
              </a:rPr>
              <a:t> </a:t>
            </a:r>
            <a:r>
              <a:rPr sz="900" b="1" spc="15" dirty="0">
                <a:solidFill>
                  <a:srgbClr val="001F40"/>
                </a:solidFill>
                <a:latin typeface="Arial"/>
                <a:cs typeface="Arial"/>
              </a:rPr>
              <a:t>usando</a:t>
            </a:r>
            <a:r>
              <a:rPr sz="900" b="1" spc="-20" dirty="0">
                <a:solidFill>
                  <a:srgbClr val="001F40"/>
                </a:solidFill>
                <a:latin typeface="Arial"/>
                <a:cs typeface="Arial"/>
              </a:rPr>
              <a:t> </a:t>
            </a:r>
            <a:r>
              <a:rPr sz="900" b="1" spc="20" dirty="0">
                <a:solidFill>
                  <a:srgbClr val="001F40"/>
                </a:solidFill>
                <a:latin typeface="Arial"/>
                <a:cs typeface="Arial"/>
              </a:rPr>
              <a:t>Modbus</a:t>
            </a:r>
            <a:r>
              <a:rPr sz="900" b="1" spc="-20" dirty="0">
                <a:solidFill>
                  <a:srgbClr val="001F40"/>
                </a:solidFill>
                <a:latin typeface="Arial"/>
                <a:cs typeface="Arial"/>
              </a:rPr>
              <a:t> </a:t>
            </a:r>
            <a:r>
              <a:rPr sz="900" b="1" spc="5" dirty="0">
                <a:solidFill>
                  <a:srgbClr val="001F40"/>
                </a:solidFill>
                <a:latin typeface="Arial"/>
                <a:cs typeface="Arial"/>
              </a:rPr>
              <a:t>TCP/IP</a:t>
            </a:r>
            <a:r>
              <a:rPr sz="900" b="1" spc="-20" dirty="0">
                <a:solidFill>
                  <a:srgbClr val="001F40"/>
                </a:solidFill>
                <a:latin typeface="Arial"/>
                <a:cs typeface="Arial"/>
              </a:rPr>
              <a:t> </a:t>
            </a:r>
            <a:r>
              <a:rPr sz="900" b="1" spc="10" dirty="0" smtClean="0">
                <a:solidFill>
                  <a:srgbClr val="001F40"/>
                </a:solidFill>
                <a:latin typeface="Arial"/>
                <a:cs typeface="Arial"/>
              </a:rPr>
              <a:t>y</a:t>
            </a:r>
            <a:r>
              <a:rPr lang="es-ES" sz="900" b="1" spc="10" dirty="0" smtClean="0">
                <a:solidFill>
                  <a:srgbClr val="001F40"/>
                </a:solidFill>
                <a:latin typeface="Arial"/>
                <a:cs typeface="Arial"/>
              </a:rPr>
              <a:t> </a:t>
            </a:r>
            <a:r>
              <a:rPr sz="900" b="1" spc="40" dirty="0" smtClean="0">
                <a:solidFill>
                  <a:srgbClr val="001F40"/>
                </a:solidFill>
                <a:latin typeface="Arial"/>
                <a:cs typeface="Arial"/>
              </a:rPr>
              <a:t>Ethernet/IP</a:t>
            </a:r>
            <a:r>
              <a:rPr sz="900" b="1" spc="-25" dirty="0" smtClean="0">
                <a:solidFill>
                  <a:srgbClr val="001F40"/>
                </a:solidFill>
                <a:latin typeface="Arial"/>
                <a:cs typeface="Arial"/>
              </a:rPr>
              <a:t> </a:t>
            </a:r>
            <a:r>
              <a:rPr sz="900" b="1" spc="35" dirty="0">
                <a:solidFill>
                  <a:srgbClr val="001F40"/>
                </a:solidFill>
                <a:latin typeface="Arial"/>
                <a:cs typeface="Arial"/>
              </a:rPr>
              <a:t>en</a:t>
            </a:r>
            <a:r>
              <a:rPr sz="900" b="1" spc="-20" dirty="0">
                <a:solidFill>
                  <a:srgbClr val="001F40"/>
                </a:solidFill>
                <a:latin typeface="Arial"/>
                <a:cs typeface="Arial"/>
              </a:rPr>
              <a:t> </a:t>
            </a:r>
            <a:r>
              <a:rPr sz="900" b="1" spc="-15" dirty="0">
                <a:solidFill>
                  <a:srgbClr val="001F40"/>
                </a:solidFill>
                <a:latin typeface="Arial"/>
                <a:cs typeface="Arial"/>
              </a:rPr>
              <a:t>iPMCC</a:t>
            </a:r>
            <a:endParaRPr sz="900"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26906" y="1"/>
            <a:ext cx="7559992" cy="6516001"/>
          </a:xfrm>
          <a:prstGeom prst="rect">
            <a:avLst/>
          </a:prstGeom>
        </p:spPr>
      </p:pic>
      <p:sp>
        <p:nvSpPr>
          <p:cNvPr id="3" name="object 3"/>
          <p:cNvSpPr/>
          <p:nvPr/>
        </p:nvSpPr>
        <p:spPr>
          <a:xfrm>
            <a:off x="6194913"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sp>
        <p:nvSpPr>
          <p:cNvPr id="4" name="object 4"/>
          <p:cNvSpPr txBox="1"/>
          <p:nvPr/>
        </p:nvSpPr>
        <p:spPr>
          <a:xfrm>
            <a:off x="6182207" y="6879502"/>
            <a:ext cx="4190365" cy="956944"/>
          </a:xfrm>
          <a:prstGeom prst="rect">
            <a:avLst/>
          </a:prstGeom>
        </p:spPr>
        <p:txBody>
          <a:bodyPr vert="horz" wrap="square" lIns="0" tIns="12700" rIns="0" bIns="0" rtlCol="0">
            <a:spAutoFit/>
          </a:bodyPr>
          <a:lstStyle/>
          <a:p>
            <a:pPr marL="12700">
              <a:spcBef>
                <a:spcPts val="100"/>
              </a:spcBef>
            </a:pPr>
            <a:r>
              <a:rPr sz="900" b="1" dirty="0">
                <a:solidFill>
                  <a:srgbClr val="001F40"/>
                </a:solidFill>
                <a:latin typeface="Arial"/>
                <a:cs typeface="Arial"/>
              </a:rPr>
              <a:t>Solución</a:t>
            </a:r>
            <a:r>
              <a:rPr sz="900" b="1" spc="-55" dirty="0">
                <a:solidFill>
                  <a:srgbClr val="001F40"/>
                </a:solidFill>
                <a:latin typeface="Arial"/>
                <a:cs typeface="Arial"/>
              </a:rPr>
              <a:t> </a:t>
            </a:r>
            <a:r>
              <a:rPr sz="900" b="1" spc="-10" dirty="0">
                <a:solidFill>
                  <a:srgbClr val="001F40"/>
                </a:solidFill>
                <a:latin typeface="Arial"/>
                <a:cs typeface="Arial"/>
              </a:rPr>
              <a:t>EcoStruxure™</a:t>
            </a:r>
            <a:endParaRPr sz="900" dirty="0">
              <a:latin typeface="Arial"/>
              <a:cs typeface="Arial"/>
            </a:endParaRPr>
          </a:p>
          <a:p>
            <a:pPr marL="12700" marR="5080">
              <a:lnSpc>
                <a:spcPct val="166700"/>
              </a:lnSpc>
              <a:spcBef>
                <a:spcPts val="250"/>
              </a:spcBef>
            </a:pPr>
            <a:r>
              <a:rPr sz="750" spc="-15" dirty="0">
                <a:solidFill>
                  <a:srgbClr val="001F40"/>
                </a:solidFill>
                <a:latin typeface="Microsoft Sans Serif"/>
                <a:cs typeface="Microsoft Sans Serif"/>
              </a:rPr>
              <a:t>La </a:t>
            </a:r>
            <a:r>
              <a:rPr sz="750" spc="30" dirty="0">
                <a:solidFill>
                  <a:srgbClr val="001F40"/>
                </a:solidFill>
                <a:latin typeface="Microsoft Sans Serif"/>
                <a:cs typeface="Microsoft Sans Serif"/>
              </a:rPr>
              <a:t>arquitectura </a:t>
            </a:r>
            <a:r>
              <a:rPr sz="750" spc="25" dirty="0">
                <a:solidFill>
                  <a:srgbClr val="001F40"/>
                </a:solidFill>
                <a:latin typeface="Microsoft Sans Serif"/>
                <a:cs typeface="Microsoft Sans Serif"/>
              </a:rPr>
              <a:t>recomendada para </a:t>
            </a:r>
            <a:r>
              <a:rPr sz="750" spc="10" dirty="0">
                <a:solidFill>
                  <a:srgbClr val="001F40"/>
                </a:solidFill>
                <a:latin typeface="Microsoft Sans Serif"/>
                <a:cs typeface="Microsoft Sans Serif"/>
              </a:rPr>
              <a:t>la </a:t>
            </a:r>
            <a:r>
              <a:rPr sz="750" spc="25" dirty="0">
                <a:solidFill>
                  <a:srgbClr val="001F40"/>
                </a:solidFill>
                <a:latin typeface="Microsoft Sans Serif"/>
                <a:cs typeface="Microsoft Sans Serif"/>
              </a:rPr>
              <a:t>automatización de </a:t>
            </a:r>
            <a:r>
              <a:rPr sz="750" spc="15" dirty="0">
                <a:solidFill>
                  <a:srgbClr val="001F40"/>
                </a:solidFill>
                <a:latin typeface="Microsoft Sans Serif"/>
                <a:cs typeface="Microsoft Sans Serif"/>
              </a:rPr>
              <a:t>procesos </a:t>
            </a:r>
            <a:r>
              <a:rPr sz="750" spc="25" dirty="0">
                <a:solidFill>
                  <a:srgbClr val="001F40"/>
                </a:solidFill>
                <a:latin typeface="Microsoft Sans Serif"/>
                <a:cs typeface="Microsoft Sans Serif"/>
              </a:rPr>
              <a:t>de </a:t>
            </a:r>
            <a:r>
              <a:rPr sz="750" spc="10" dirty="0">
                <a:solidFill>
                  <a:srgbClr val="001F40"/>
                </a:solidFill>
                <a:latin typeface="Microsoft Sans Serif"/>
                <a:cs typeface="Microsoft Sans Serif"/>
              </a:rPr>
              <a:t>la </a:t>
            </a:r>
            <a:r>
              <a:rPr sz="750" spc="35" dirty="0">
                <a:solidFill>
                  <a:srgbClr val="001F40"/>
                </a:solidFill>
                <a:latin typeface="Microsoft Sans Serif"/>
                <a:cs typeface="Microsoft Sans Serif"/>
              </a:rPr>
              <a:t>mina </a:t>
            </a:r>
            <a:r>
              <a:rPr sz="750" spc="-5" dirty="0">
                <a:solidFill>
                  <a:srgbClr val="001F40"/>
                </a:solidFill>
                <a:latin typeface="Microsoft Sans Serif"/>
                <a:cs typeface="Microsoft Sans Serif"/>
              </a:rPr>
              <a:t>se </a:t>
            </a:r>
            <a:r>
              <a:rPr sz="750" spc="5" dirty="0" err="1">
                <a:solidFill>
                  <a:srgbClr val="001F40"/>
                </a:solidFill>
                <a:latin typeface="Microsoft Sans Serif"/>
                <a:cs typeface="Microsoft Sans Serif"/>
              </a:rPr>
              <a:t>basa</a:t>
            </a:r>
            <a:r>
              <a:rPr sz="750" spc="5"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en</a:t>
            </a:r>
            <a:r>
              <a:rPr lang="es-ES" sz="750" spc="25" dirty="0" smtClean="0">
                <a:solidFill>
                  <a:srgbClr val="001F40"/>
                </a:solidFill>
                <a:latin typeface="Microsoft Sans Serif"/>
                <a:cs typeface="Microsoft Sans Serif"/>
              </a:rPr>
              <a:t> </a:t>
            </a:r>
            <a:r>
              <a:rPr sz="750" spc="10" dirty="0" err="1" smtClean="0">
                <a:solidFill>
                  <a:srgbClr val="001F40"/>
                </a:solidFill>
                <a:latin typeface="Microsoft Sans Serif"/>
                <a:cs typeface="Microsoft Sans Serif"/>
              </a:rPr>
              <a:t>EcoStruxureTM</a:t>
            </a:r>
            <a:r>
              <a:rPr sz="750" spc="10" dirty="0" smtClean="0">
                <a:solidFill>
                  <a:srgbClr val="001F40"/>
                </a:solidFill>
                <a:latin typeface="Microsoft Sans Serif"/>
                <a:cs typeface="Microsoft Sans Serif"/>
              </a:rPr>
              <a:t> </a:t>
            </a:r>
            <a:r>
              <a:rPr sz="750" spc="30" dirty="0">
                <a:solidFill>
                  <a:srgbClr val="001F40"/>
                </a:solidFill>
                <a:latin typeface="Microsoft Sans Serif"/>
                <a:cs typeface="Microsoft Sans Serif"/>
              </a:rPr>
              <a:t>Hybrid </a:t>
            </a:r>
            <a:r>
              <a:rPr sz="750" spc="-25" dirty="0">
                <a:solidFill>
                  <a:srgbClr val="001F40"/>
                </a:solidFill>
                <a:latin typeface="Microsoft Sans Serif"/>
                <a:cs typeface="Microsoft Sans Serif"/>
              </a:rPr>
              <a:t>DCS.</a:t>
            </a:r>
            <a:r>
              <a:rPr sz="750" b="1" spc="-25" dirty="0">
                <a:solidFill>
                  <a:srgbClr val="001F40"/>
                </a:solidFill>
                <a:latin typeface="Arial"/>
                <a:cs typeface="Arial"/>
              </a:rPr>
              <a:t>Este </a:t>
            </a:r>
            <a:r>
              <a:rPr sz="750" b="1" spc="25" dirty="0">
                <a:solidFill>
                  <a:srgbClr val="001F40"/>
                </a:solidFill>
                <a:latin typeface="Arial"/>
                <a:cs typeface="Arial"/>
              </a:rPr>
              <a:t>sistema</a:t>
            </a:r>
            <a:r>
              <a:rPr sz="750" spc="25" dirty="0">
                <a:solidFill>
                  <a:srgbClr val="001F40"/>
                </a:solidFill>
                <a:latin typeface="Microsoft Sans Serif"/>
                <a:cs typeface="Microsoft Sans Serif"/>
              </a:rPr>
              <a:t>combina </a:t>
            </a:r>
            <a:r>
              <a:rPr sz="750" spc="10" dirty="0">
                <a:solidFill>
                  <a:srgbClr val="001F40"/>
                </a:solidFill>
                <a:latin typeface="Microsoft Sans Serif"/>
                <a:cs typeface="Microsoft Sans Serif"/>
              </a:rPr>
              <a:t>la </a:t>
            </a:r>
            <a:r>
              <a:rPr sz="750" spc="25" dirty="0">
                <a:solidFill>
                  <a:srgbClr val="001F40"/>
                </a:solidFill>
                <a:latin typeface="Microsoft Sans Serif"/>
                <a:cs typeface="Microsoft Sans Serif"/>
              </a:rPr>
              <a:t>gestión de </a:t>
            </a:r>
            <a:r>
              <a:rPr sz="750" spc="10" dirty="0">
                <a:solidFill>
                  <a:srgbClr val="001F40"/>
                </a:solidFill>
                <a:latin typeface="Microsoft Sans Serif"/>
                <a:cs typeface="Microsoft Sans Serif"/>
              </a:rPr>
              <a:t>buses </a:t>
            </a:r>
            <a:r>
              <a:rPr sz="750" spc="25" dirty="0">
                <a:solidFill>
                  <a:srgbClr val="001F40"/>
                </a:solidFill>
                <a:latin typeface="Microsoft Sans Serif"/>
                <a:cs typeface="Microsoft Sans Serif"/>
              </a:rPr>
              <a:t>de </a:t>
            </a:r>
            <a:r>
              <a:rPr sz="750" spc="20" dirty="0">
                <a:solidFill>
                  <a:srgbClr val="001F40"/>
                </a:solidFill>
                <a:latin typeface="Microsoft Sans Serif"/>
                <a:cs typeface="Microsoft Sans Serif"/>
              </a:rPr>
              <a:t>campo</a:t>
            </a:r>
            <a:r>
              <a:rPr sz="750" spc="20" dirty="0" smtClean="0">
                <a:solidFill>
                  <a:srgbClr val="001F40"/>
                </a:solidFill>
                <a:latin typeface="Microsoft Sans Serif"/>
                <a:cs typeface="Microsoft Sans Serif"/>
              </a:rPr>
              <a:t>,</a:t>
            </a:r>
            <a:r>
              <a:rPr lang="es-ES" sz="750" spc="20" dirty="0" smtClean="0">
                <a:solidFill>
                  <a:srgbClr val="001F40"/>
                </a:solidFill>
                <a:latin typeface="Microsoft Sans Serif"/>
                <a:cs typeface="Microsoft Sans Serif"/>
              </a:rPr>
              <a:t> </a:t>
            </a:r>
            <a:r>
              <a:rPr sz="750" spc="30" dirty="0" err="1" smtClean="0">
                <a:solidFill>
                  <a:srgbClr val="001F40"/>
                </a:solidFill>
                <a:latin typeface="Microsoft Sans Serif"/>
                <a:cs typeface="Microsoft Sans Serif"/>
              </a:rPr>
              <a:t>instrumentación</a:t>
            </a:r>
            <a:r>
              <a:rPr sz="750" spc="30" dirty="0">
                <a:solidFill>
                  <a:srgbClr val="001F40"/>
                </a:solidFill>
                <a:latin typeface="Microsoft Sans Serif"/>
                <a:cs typeface="Microsoft Sans Serif"/>
              </a:rPr>
              <a:t>,</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dispositivos</a:t>
            </a:r>
            <a:r>
              <a:rPr sz="750" spc="10" dirty="0">
                <a:solidFill>
                  <a:srgbClr val="001F40"/>
                </a:solidFill>
                <a:latin typeface="Microsoft Sans Serif"/>
                <a:cs typeface="Microsoft Sans Serif"/>
              </a:rPr>
              <a:t> </a:t>
            </a:r>
            <a:r>
              <a:rPr sz="750" spc="15" dirty="0">
                <a:solidFill>
                  <a:srgbClr val="001F40"/>
                </a:solidFill>
                <a:latin typeface="Microsoft Sans Serif"/>
                <a:cs typeface="Microsoft Sans Serif"/>
              </a:rPr>
              <a:t>conectados</a:t>
            </a:r>
            <a:r>
              <a:rPr sz="750" spc="10" dirty="0">
                <a:solidFill>
                  <a:srgbClr val="001F40"/>
                </a:solidFill>
                <a:latin typeface="Microsoft Sans Serif"/>
                <a:cs typeface="Microsoft Sans Serif"/>
              </a:rPr>
              <a:t> </a:t>
            </a:r>
            <a:r>
              <a:rPr sz="750" spc="20" dirty="0">
                <a:solidFill>
                  <a:srgbClr val="001F40"/>
                </a:solidFill>
                <a:latin typeface="Microsoft Sans Serif"/>
                <a:cs typeface="Microsoft Sans Serif"/>
              </a:rPr>
              <a:t>inteligentes,</a:t>
            </a:r>
            <a:r>
              <a:rPr sz="750" spc="10" dirty="0">
                <a:solidFill>
                  <a:srgbClr val="001F40"/>
                </a:solidFill>
                <a:latin typeface="Microsoft Sans Serif"/>
                <a:cs typeface="Microsoft Sans Serif"/>
              </a:rPr>
              <a:t> estaciones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30" dirty="0">
                <a:solidFill>
                  <a:srgbClr val="001F40"/>
                </a:solidFill>
                <a:latin typeface="Microsoft Sans Serif"/>
                <a:cs typeface="Microsoft Sans Serif"/>
              </a:rPr>
              <a:t>operador,</a:t>
            </a:r>
            <a:r>
              <a:rPr sz="750" spc="10" dirty="0">
                <a:solidFill>
                  <a:srgbClr val="001F40"/>
                </a:solidFill>
                <a:latin typeface="Microsoft Sans Serif"/>
                <a:cs typeface="Microsoft Sans Serif"/>
              </a:rPr>
              <a:t> </a:t>
            </a:r>
            <a:r>
              <a:rPr sz="750" spc="10" dirty="0" err="1">
                <a:solidFill>
                  <a:srgbClr val="001F40"/>
                </a:solidFill>
                <a:latin typeface="Microsoft Sans Serif"/>
                <a:cs typeface="Microsoft Sans Serif"/>
              </a:rPr>
              <a:t>estaciones</a:t>
            </a:r>
            <a:r>
              <a:rPr sz="750" spc="10" dirty="0">
                <a:solidFill>
                  <a:srgbClr val="001F40"/>
                </a:solidFill>
                <a:latin typeface="Microsoft Sans Serif"/>
                <a:cs typeface="Microsoft Sans Serif"/>
              </a:rPr>
              <a:t> </a:t>
            </a:r>
            <a:r>
              <a:rPr sz="750" spc="25" dirty="0" smtClean="0">
                <a:solidFill>
                  <a:srgbClr val="001F40"/>
                </a:solidFill>
                <a:latin typeface="Microsoft Sans Serif"/>
                <a:cs typeface="Microsoft Sans Serif"/>
              </a:rPr>
              <a:t>de</a:t>
            </a:r>
            <a:r>
              <a:rPr lang="es-ES" sz="750" spc="25" dirty="0" smtClean="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ingeniería</a:t>
            </a:r>
            <a:r>
              <a:rPr sz="750" spc="-5" dirty="0" smtClean="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gestión</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alarmas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en</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una</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plataforma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automatización</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potente</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escalable.</a:t>
            </a:r>
            <a:endParaRPr sz="750" dirty="0">
              <a:latin typeface="Microsoft Sans Serif"/>
              <a:cs typeface="Microsoft Sans Serif"/>
            </a:endParaRPr>
          </a:p>
        </p:txBody>
      </p:sp>
      <p:sp>
        <p:nvSpPr>
          <p:cNvPr id="8" name="object 8"/>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26</a:t>
            </a:fld>
            <a:endParaRPr spc="10" dirty="0"/>
          </a:p>
        </p:txBody>
      </p:sp>
      <p:sp>
        <p:nvSpPr>
          <p:cNvPr id="9" name="object 9"/>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5" name="object 5"/>
          <p:cNvSpPr txBox="1"/>
          <p:nvPr/>
        </p:nvSpPr>
        <p:spPr>
          <a:xfrm>
            <a:off x="6182206" y="8194393"/>
            <a:ext cx="4206240" cy="977900"/>
          </a:xfrm>
          <a:prstGeom prst="rect">
            <a:avLst/>
          </a:prstGeom>
        </p:spPr>
        <p:txBody>
          <a:bodyPr vert="horz" wrap="square" lIns="0" tIns="12700" rIns="0" bIns="0" rtlCol="0">
            <a:spAutoFit/>
          </a:bodyPr>
          <a:lstStyle/>
          <a:p>
            <a:pPr marL="12700" marR="5080">
              <a:lnSpc>
                <a:spcPct val="147100"/>
              </a:lnSpc>
              <a:spcBef>
                <a:spcPts val="100"/>
              </a:spcBef>
            </a:pPr>
            <a:r>
              <a:rPr sz="850" spc="-15" dirty="0">
                <a:solidFill>
                  <a:srgbClr val="001F40"/>
                </a:solidFill>
                <a:latin typeface="Microsoft Sans Serif"/>
                <a:cs typeface="Microsoft Sans Serif"/>
              </a:rPr>
              <a:t>La</a:t>
            </a:r>
            <a:r>
              <a:rPr sz="850" spc="-5" dirty="0">
                <a:solidFill>
                  <a:srgbClr val="001F40"/>
                </a:solidFill>
                <a:latin typeface="Microsoft Sans Serif"/>
                <a:cs typeface="Microsoft Sans Serif"/>
              </a:rPr>
              <a:t> </a:t>
            </a:r>
            <a:r>
              <a:rPr sz="850" spc="35" dirty="0">
                <a:solidFill>
                  <a:srgbClr val="001F40"/>
                </a:solidFill>
                <a:latin typeface="Microsoft Sans Serif"/>
                <a:cs typeface="Microsoft Sans Serif"/>
              </a:rPr>
              <a:t>arquitectura</a:t>
            </a:r>
            <a:r>
              <a:rPr sz="850" dirty="0">
                <a:solidFill>
                  <a:srgbClr val="001F40"/>
                </a:solidFill>
                <a:latin typeface="Microsoft Sans Serif"/>
                <a:cs typeface="Microsoft Sans Serif"/>
              </a:rPr>
              <a:t> </a:t>
            </a:r>
            <a:r>
              <a:rPr sz="850" spc="30" dirty="0">
                <a:solidFill>
                  <a:srgbClr val="001F40"/>
                </a:solidFill>
                <a:latin typeface="Microsoft Sans Serif"/>
                <a:cs typeface="Microsoft Sans Serif"/>
              </a:rPr>
              <a:t>recomendada</a:t>
            </a:r>
            <a:r>
              <a:rPr sz="850" dirty="0">
                <a:solidFill>
                  <a:srgbClr val="001F40"/>
                </a:solidFill>
                <a:latin typeface="Microsoft Sans Serif"/>
                <a:cs typeface="Microsoft Sans Serif"/>
              </a:rPr>
              <a:t> </a:t>
            </a:r>
            <a:r>
              <a:rPr sz="850" spc="30" dirty="0">
                <a:solidFill>
                  <a:srgbClr val="001F40"/>
                </a:solidFill>
                <a:latin typeface="Microsoft Sans Serif"/>
                <a:cs typeface="Microsoft Sans Serif"/>
              </a:rPr>
              <a:t>para</a:t>
            </a:r>
            <a:r>
              <a:rPr sz="850" dirty="0">
                <a:solidFill>
                  <a:srgbClr val="001F40"/>
                </a:solidFill>
                <a:latin typeface="Microsoft Sans Serif"/>
                <a:cs typeface="Microsoft Sans Serif"/>
              </a:rPr>
              <a:t> </a:t>
            </a:r>
            <a:r>
              <a:rPr sz="850" spc="15" dirty="0">
                <a:solidFill>
                  <a:srgbClr val="001F40"/>
                </a:solidFill>
                <a:latin typeface="Microsoft Sans Serif"/>
                <a:cs typeface="Microsoft Sans Serif"/>
              </a:rPr>
              <a:t>el</a:t>
            </a:r>
            <a:r>
              <a:rPr sz="850" spc="-5" dirty="0">
                <a:solidFill>
                  <a:srgbClr val="001F40"/>
                </a:solidFill>
                <a:latin typeface="Microsoft Sans Serif"/>
                <a:cs typeface="Microsoft Sans Serif"/>
              </a:rPr>
              <a:t> </a:t>
            </a:r>
            <a:r>
              <a:rPr sz="850" spc="20" dirty="0">
                <a:solidFill>
                  <a:srgbClr val="001F40"/>
                </a:solidFill>
                <a:latin typeface="Microsoft Sans Serif"/>
                <a:cs typeface="Microsoft Sans Serif"/>
              </a:rPr>
              <a:t>sistema</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30" dirty="0">
                <a:solidFill>
                  <a:srgbClr val="001F40"/>
                </a:solidFill>
                <a:latin typeface="Microsoft Sans Serif"/>
                <a:cs typeface="Microsoft Sans Serif"/>
              </a:rPr>
              <a:t>gestión</a:t>
            </a:r>
            <a:r>
              <a:rPr sz="850" dirty="0">
                <a:solidFill>
                  <a:srgbClr val="001F40"/>
                </a:solidFill>
                <a:latin typeface="Microsoft Sans Serif"/>
                <a:cs typeface="Microsoft Sans Serif"/>
              </a:rPr>
              <a:t> </a:t>
            </a:r>
            <a:r>
              <a:rPr sz="850" spc="5" dirty="0">
                <a:solidFill>
                  <a:srgbClr val="001F40"/>
                </a:solidFill>
                <a:latin typeface="Microsoft Sans Serif"/>
                <a:cs typeface="Microsoft Sans Serif"/>
              </a:rPr>
              <a:t>y</a:t>
            </a:r>
            <a:r>
              <a:rPr sz="850" dirty="0">
                <a:solidFill>
                  <a:srgbClr val="001F40"/>
                </a:solidFill>
                <a:latin typeface="Microsoft Sans Serif"/>
                <a:cs typeface="Microsoft Sans Serif"/>
              </a:rPr>
              <a:t> </a:t>
            </a:r>
            <a:r>
              <a:rPr sz="850" spc="40" dirty="0">
                <a:solidFill>
                  <a:srgbClr val="001F40"/>
                </a:solidFill>
                <a:latin typeface="Microsoft Sans Serif"/>
                <a:cs typeface="Microsoft Sans Serif"/>
              </a:rPr>
              <a:t>control</a:t>
            </a:r>
            <a:r>
              <a:rPr sz="850" spc="-5"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30" dirty="0">
                <a:solidFill>
                  <a:srgbClr val="001F40"/>
                </a:solidFill>
                <a:latin typeface="Microsoft Sans Serif"/>
                <a:cs typeface="Microsoft Sans Serif"/>
              </a:rPr>
              <a:t>energía</a:t>
            </a:r>
            <a:r>
              <a:rPr sz="850" dirty="0">
                <a:solidFill>
                  <a:srgbClr val="001F40"/>
                </a:solidFill>
                <a:latin typeface="Microsoft Sans Serif"/>
                <a:cs typeface="Microsoft Sans Serif"/>
              </a:rPr>
              <a:t> </a:t>
            </a:r>
            <a:r>
              <a:rPr sz="850" spc="25" dirty="0">
                <a:solidFill>
                  <a:srgbClr val="001F40"/>
                </a:solidFill>
                <a:latin typeface="Microsoft Sans Serif"/>
                <a:cs typeface="Microsoft Sans Serif"/>
              </a:rPr>
              <a:t>de</a:t>
            </a:r>
            <a:r>
              <a:rPr sz="850" dirty="0">
                <a:solidFill>
                  <a:srgbClr val="001F40"/>
                </a:solidFill>
                <a:latin typeface="Microsoft Sans Serif"/>
                <a:cs typeface="Microsoft Sans Serif"/>
              </a:rPr>
              <a:t> </a:t>
            </a:r>
            <a:r>
              <a:rPr sz="850" spc="10" dirty="0" smtClean="0">
                <a:solidFill>
                  <a:srgbClr val="001F40"/>
                </a:solidFill>
                <a:latin typeface="Microsoft Sans Serif"/>
                <a:cs typeface="Microsoft Sans Serif"/>
              </a:rPr>
              <a:t>la</a:t>
            </a:r>
            <a:r>
              <a:rPr lang="es-ES" sz="850" spc="10" dirty="0" smtClean="0">
                <a:solidFill>
                  <a:srgbClr val="001F40"/>
                </a:solidFill>
                <a:latin typeface="Microsoft Sans Serif"/>
                <a:cs typeface="Microsoft Sans Serif"/>
              </a:rPr>
              <a:t> </a:t>
            </a:r>
            <a:r>
              <a:rPr sz="850" spc="40" dirty="0" smtClean="0">
                <a:solidFill>
                  <a:srgbClr val="001F40"/>
                </a:solidFill>
                <a:latin typeface="Microsoft Sans Serif"/>
                <a:cs typeface="Microsoft Sans Serif"/>
              </a:rPr>
              <a:t>mina </a:t>
            </a:r>
            <a:r>
              <a:rPr sz="850" spc="-10" dirty="0">
                <a:solidFill>
                  <a:srgbClr val="001F40"/>
                </a:solidFill>
                <a:latin typeface="Microsoft Sans Serif"/>
                <a:cs typeface="Microsoft Sans Serif"/>
              </a:rPr>
              <a:t>se </a:t>
            </a:r>
            <a:r>
              <a:rPr sz="850" spc="10" dirty="0">
                <a:solidFill>
                  <a:srgbClr val="001F40"/>
                </a:solidFill>
                <a:latin typeface="Microsoft Sans Serif"/>
                <a:cs typeface="Microsoft Sans Serif"/>
              </a:rPr>
              <a:t>basa </a:t>
            </a:r>
            <a:r>
              <a:rPr sz="850" spc="25" dirty="0">
                <a:solidFill>
                  <a:srgbClr val="001F40"/>
                </a:solidFill>
                <a:latin typeface="Microsoft Sans Serif"/>
                <a:cs typeface="Microsoft Sans Serif"/>
              </a:rPr>
              <a:t>en </a:t>
            </a:r>
            <a:r>
              <a:rPr sz="850" spc="10" dirty="0">
                <a:solidFill>
                  <a:srgbClr val="001F40"/>
                </a:solidFill>
                <a:latin typeface="Microsoft Sans Serif"/>
                <a:cs typeface="Microsoft Sans Serif"/>
              </a:rPr>
              <a:t>EcoStruxureTM </a:t>
            </a:r>
            <a:r>
              <a:rPr sz="850" spc="15" dirty="0">
                <a:solidFill>
                  <a:srgbClr val="001F40"/>
                </a:solidFill>
                <a:latin typeface="Microsoft Sans Serif"/>
                <a:cs typeface="Microsoft Sans Serif"/>
              </a:rPr>
              <a:t>Power. </a:t>
            </a:r>
            <a:r>
              <a:rPr sz="850" spc="-25" dirty="0">
                <a:solidFill>
                  <a:srgbClr val="001F40"/>
                </a:solidFill>
                <a:latin typeface="Microsoft Sans Serif"/>
                <a:cs typeface="Microsoft Sans Serif"/>
              </a:rPr>
              <a:t>En </a:t>
            </a:r>
            <a:r>
              <a:rPr sz="850" spc="10" dirty="0">
                <a:solidFill>
                  <a:srgbClr val="001F40"/>
                </a:solidFill>
                <a:latin typeface="Microsoft Sans Serif"/>
                <a:cs typeface="Microsoft Sans Serif"/>
              </a:rPr>
              <a:t>la capa </a:t>
            </a:r>
            <a:r>
              <a:rPr sz="850" spc="25" dirty="0">
                <a:solidFill>
                  <a:srgbClr val="001F40"/>
                </a:solidFill>
                <a:latin typeface="Microsoft Sans Serif"/>
                <a:cs typeface="Microsoft Sans Serif"/>
              </a:rPr>
              <a:t>de </a:t>
            </a:r>
            <a:r>
              <a:rPr sz="850" spc="40" dirty="0">
                <a:solidFill>
                  <a:srgbClr val="001F40"/>
                </a:solidFill>
                <a:latin typeface="Microsoft Sans Serif"/>
                <a:cs typeface="Microsoft Sans Serif"/>
              </a:rPr>
              <a:t>control </a:t>
            </a:r>
            <a:r>
              <a:rPr sz="850" dirty="0">
                <a:solidFill>
                  <a:srgbClr val="001F40"/>
                </a:solidFill>
                <a:latin typeface="Microsoft Sans Serif"/>
                <a:cs typeface="Microsoft Sans Serif"/>
              </a:rPr>
              <a:t>Edge, </a:t>
            </a:r>
            <a:r>
              <a:rPr sz="850" spc="10" dirty="0">
                <a:solidFill>
                  <a:srgbClr val="001F40"/>
                </a:solidFill>
                <a:latin typeface="Microsoft Sans Serif"/>
                <a:cs typeface="Microsoft Sans Serif"/>
              </a:rPr>
              <a:t>la </a:t>
            </a:r>
            <a:r>
              <a:rPr sz="850" spc="25" dirty="0" err="1" smtClean="0">
                <a:solidFill>
                  <a:srgbClr val="001F40"/>
                </a:solidFill>
                <a:latin typeface="Microsoft Sans Serif"/>
                <a:cs typeface="Microsoft Sans Serif"/>
              </a:rPr>
              <a:t>solución</a:t>
            </a:r>
            <a:r>
              <a:rPr lang="es-ES" sz="850" spc="25" dirty="0" smtClean="0">
                <a:solidFill>
                  <a:srgbClr val="001F40"/>
                </a:solidFill>
                <a:latin typeface="Microsoft Sans Serif"/>
                <a:cs typeface="Microsoft Sans Serif"/>
              </a:rPr>
              <a:t> </a:t>
            </a:r>
            <a:r>
              <a:rPr sz="850" spc="25" dirty="0" err="1" smtClean="0">
                <a:solidFill>
                  <a:srgbClr val="001F40"/>
                </a:solidFill>
                <a:latin typeface="Microsoft Sans Serif"/>
                <a:cs typeface="Microsoft Sans Serif"/>
              </a:rPr>
              <a:t>utilizará</a:t>
            </a:r>
            <a:r>
              <a:rPr sz="850" spc="25" dirty="0" smtClean="0">
                <a:solidFill>
                  <a:srgbClr val="001F40"/>
                </a:solidFill>
                <a:latin typeface="Microsoft Sans Serif"/>
                <a:cs typeface="Microsoft Sans Serif"/>
              </a:rPr>
              <a:t> </a:t>
            </a:r>
            <a:r>
              <a:rPr sz="850" spc="20" dirty="0">
                <a:solidFill>
                  <a:srgbClr val="001F40"/>
                </a:solidFill>
                <a:latin typeface="Microsoft Sans Serif"/>
                <a:cs typeface="Microsoft Sans Serif"/>
              </a:rPr>
              <a:t>Power </a:t>
            </a:r>
            <a:r>
              <a:rPr sz="850" spc="-45" dirty="0">
                <a:solidFill>
                  <a:srgbClr val="001F40"/>
                </a:solidFill>
                <a:latin typeface="Microsoft Sans Serif"/>
                <a:cs typeface="Microsoft Sans Serif"/>
              </a:rPr>
              <a:t>SCADA </a:t>
            </a:r>
            <a:r>
              <a:rPr sz="850" spc="35" dirty="0">
                <a:solidFill>
                  <a:srgbClr val="001F40"/>
                </a:solidFill>
                <a:latin typeface="Microsoft Sans Serif"/>
                <a:cs typeface="Microsoft Sans Serif"/>
              </a:rPr>
              <a:t>Operation </a:t>
            </a:r>
            <a:r>
              <a:rPr sz="850" spc="-45" dirty="0">
                <a:solidFill>
                  <a:srgbClr val="001F40"/>
                </a:solidFill>
                <a:latin typeface="Microsoft Sans Serif"/>
                <a:cs typeface="Microsoft Sans Serif"/>
              </a:rPr>
              <a:t>(PSO) </a:t>
            </a:r>
            <a:r>
              <a:rPr sz="850" spc="30" dirty="0">
                <a:solidFill>
                  <a:srgbClr val="001F40"/>
                </a:solidFill>
                <a:latin typeface="Microsoft Sans Serif"/>
                <a:cs typeface="Microsoft Sans Serif"/>
              </a:rPr>
              <a:t>para </a:t>
            </a:r>
            <a:r>
              <a:rPr sz="850" spc="10" dirty="0">
                <a:solidFill>
                  <a:srgbClr val="001F40"/>
                </a:solidFill>
                <a:latin typeface="Microsoft Sans Serif"/>
                <a:cs typeface="Microsoft Sans Serif"/>
              </a:rPr>
              <a:t>la </a:t>
            </a:r>
            <a:r>
              <a:rPr sz="850" spc="30" dirty="0">
                <a:solidFill>
                  <a:srgbClr val="001F40"/>
                </a:solidFill>
                <a:latin typeface="Microsoft Sans Serif"/>
                <a:cs typeface="Microsoft Sans Serif"/>
              </a:rPr>
              <a:t>administración </a:t>
            </a:r>
            <a:r>
              <a:rPr sz="850" spc="5" dirty="0">
                <a:solidFill>
                  <a:srgbClr val="001F40"/>
                </a:solidFill>
                <a:latin typeface="Microsoft Sans Serif"/>
                <a:cs typeface="Microsoft Sans Serif"/>
              </a:rPr>
              <a:t>y </a:t>
            </a:r>
            <a:r>
              <a:rPr sz="850" spc="15" dirty="0">
                <a:solidFill>
                  <a:srgbClr val="001F40"/>
                </a:solidFill>
                <a:latin typeface="Microsoft Sans Serif"/>
                <a:cs typeface="Microsoft Sans Serif"/>
              </a:rPr>
              <a:t>el </a:t>
            </a:r>
            <a:r>
              <a:rPr sz="850" spc="40" dirty="0">
                <a:solidFill>
                  <a:srgbClr val="001F40"/>
                </a:solidFill>
                <a:latin typeface="Microsoft Sans Serif"/>
                <a:cs typeface="Microsoft Sans Serif"/>
              </a:rPr>
              <a:t>control </a:t>
            </a:r>
            <a:r>
              <a:rPr sz="850" spc="25" dirty="0">
                <a:solidFill>
                  <a:srgbClr val="001F40"/>
                </a:solidFill>
                <a:latin typeface="Microsoft Sans Serif"/>
                <a:cs typeface="Microsoft Sans Serif"/>
              </a:rPr>
              <a:t>de </a:t>
            </a:r>
            <a:r>
              <a:rPr sz="850" spc="10" dirty="0" smtClean="0">
                <a:solidFill>
                  <a:srgbClr val="001F40"/>
                </a:solidFill>
                <a:latin typeface="Microsoft Sans Serif"/>
                <a:cs typeface="Microsoft Sans Serif"/>
              </a:rPr>
              <a:t>la</a:t>
            </a:r>
            <a:r>
              <a:rPr lang="es-ES" sz="850" spc="10" dirty="0" smtClean="0">
                <a:solidFill>
                  <a:srgbClr val="001F40"/>
                </a:solidFill>
                <a:latin typeface="Microsoft Sans Serif"/>
                <a:cs typeface="Microsoft Sans Serif"/>
              </a:rPr>
              <a:t> </a:t>
            </a:r>
            <a:r>
              <a:rPr sz="850" spc="25" dirty="0" err="1" smtClean="0">
                <a:solidFill>
                  <a:srgbClr val="001F40"/>
                </a:solidFill>
                <a:latin typeface="Microsoft Sans Serif"/>
                <a:cs typeface="Microsoft Sans Serif"/>
              </a:rPr>
              <a:t>energía</a:t>
            </a:r>
            <a:r>
              <a:rPr sz="850" spc="25" dirty="0">
                <a:solidFill>
                  <a:srgbClr val="001F40"/>
                </a:solidFill>
                <a:latin typeface="Microsoft Sans Serif"/>
                <a:cs typeface="Microsoft Sans Serif"/>
              </a:rPr>
              <a:t>, con </a:t>
            </a:r>
            <a:r>
              <a:rPr sz="850" spc="35" dirty="0">
                <a:solidFill>
                  <a:srgbClr val="001F40"/>
                </a:solidFill>
                <a:latin typeface="Microsoft Sans Serif"/>
                <a:cs typeface="Microsoft Sans Serif"/>
              </a:rPr>
              <a:t>informes </a:t>
            </a:r>
            <a:r>
              <a:rPr sz="850" spc="10" dirty="0">
                <a:solidFill>
                  <a:srgbClr val="001F40"/>
                </a:solidFill>
                <a:latin typeface="Microsoft Sans Serif"/>
                <a:cs typeface="Microsoft Sans Serif"/>
              </a:rPr>
              <a:t>avanzados </a:t>
            </a:r>
            <a:r>
              <a:rPr sz="850" spc="25" dirty="0">
                <a:solidFill>
                  <a:srgbClr val="001F40"/>
                </a:solidFill>
                <a:latin typeface="Microsoft Sans Serif"/>
                <a:cs typeface="Microsoft Sans Serif"/>
              </a:rPr>
              <a:t>de </a:t>
            </a:r>
            <a:r>
              <a:rPr sz="850" spc="20" dirty="0">
                <a:solidFill>
                  <a:srgbClr val="001F40"/>
                </a:solidFill>
                <a:latin typeface="Microsoft Sans Serif"/>
                <a:cs typeface="Microsoft Sans Serif"/>
              </a:rPr>
              <a:t>Power </a:t>
            </a:r>
            <a:r>
              <a:rPr sz="850" spc="45" dirty="0">
                <a:solidFill>
                  <a:srgbClr val="001F40"/>
                </a:solidFill>
                <a:latin typeface="Microsoft Sans Serif"/>
                <a:cs typeface="Microsoft Sans Serif"/>
              </a:rPr>
              <a:t>Monitoring </a:t>
            </a:r>
            <a:r>
              <a:rPr sz="850" spc="20" dirty="0">
                <a:solidFill>
                  <a:srgbClr val="001F40"/>
                </a:solidFill>
                <a:latin typeface="Microsoft Sans Serif"/>
                <a:cs typeface="Microsoft Sans Serif"/>
              </a:rPr>
              <a:t>Expert </a:t>
            </a:r>
            <a:r>
              <a:rPr sz="850" spc="-30" dirty="0">
                <a:solidFill>
                  <a:srgbClr val="001F40"/>
                </a:solidFill>
                <a:latin typeface="Microsoft Sans Serif"/>
                <a:cs typeface="Microsoft Sans Serif"/>
              </a:rPr>
              <a:t>(PME) </a:t>
            </a:r>
            <a:r>
              <a:rPr sz="850" spc="5" dirty="0">
                <a:solidFill>
                  <a:srgbClr val="001F40"/>
                </a:solidFill>
                <a:latin typeface="Microsoft Sans Serif"/>
                <a:cs typeface="Microsoft Sans Serif"/>
              </a:rPr>
              <a:t>y </a:t>
            </a:r>
            <a:r>
              <a:rPr sz="850" spc="30" dirty="0" err="1" smtClean="0">
                <a:solidFill>
                  <a:srgbClr val="001F40"/>
                </a:solidFill>
                <a:latin typeface="Microsoft Sans Serif"/>
                <a:cs typeface="Microsoft Sans Serif"/>
              </a:rPr>
              <a:t>tableros</a:t>
            </a:r>
            <a:r>
              <a:rPr lang="es-ES" sz="850" spc="30" dirty="0" smtClean="0">
                <a:solidFill>
                  <a:srgbClr val="001F40"/>
                </a:solidFill>
                <a:latin typeface="Microsoft Sans Serif"/>
                <a:cs typeface="Microsoft Sans Serif"/>
              </a:rPr>
              <a:t> </a:t>
            </a:r>
            <a:r>
              <a:rPr sz="850" spc="35" dirty="0" err="1" smtClean="0">
                <a:solidFill>
                  <a:srgbClr val="001F40"/>
                </a:solidFill>
                <a:latin typeface="Microsoft Sans Serif"/>
                <a:cs typeface="Microsoft Sans Serif"/>
              </a:rPr>
              <a:t>integrados</a:t>
            </a:r>
            <a:r>
              <a:rPr sz="850" spc="-10" dirty="0" smtClean="0">
                <a:solidFill>
                  <a:srgbClr val="001F40"/>
                </a:solidFill>
                <a:latin typeface="Microsoft Sans Serif"/>
                <a:cs typeface="Microsoft Sans Serif"/>
              </a:rPr>
              <a:t> </a:t>
            </a:r>
            <a:r>
              <a:rPr sz="850" spc="25" dirty="0">
                <a:solidFill>
                  <a:srgbClr val="001F40"/>
                </a:solidFill>
                <a:latin typeface="Microsoft Sans Serif"/>
                <a:cs typeface="Microsoft Sans Serif"/>
              </a:rPr>
              <a:t>en</a:t>
            </a:r>
            <a:r>
              <a:rPr sz="850" spc="-5" dirty="0">
                <a:solidFill>
                  <a:srgbClr val="001F40"/>
                </a:solidFill>
                <a:latin typeface="Microsoft Sans Serif"/>
                <a:cs typeface="Microsoft Sans Serif"/>
              </a:rPr>
              <a:t> </a:t>
            </a:r>
            <a:r>
              <a:rPr sz="850" spc="15" dirty="0">
                <a:solidFill>
                  <a:srgbClr val="001F40"/>
                </a:solidFill>
                <a:latin typeface="Microsoft Sans Serif"/>
                <a:cs typeface="Microsoft Sans Serif"/>
              </a:rPr>
              <a:t>el</a:t>
            </a:r>
            <a:r>
              <a:rPr sz="850" spc="-5" dirty="0">
                <a:solidFill>
                  <a:srgbClr val="001F40"/>
                </a:solidFill>
                <a:latin typeface="Microsoft Sans Serif"/>
                <a:cs typeface="Microsoft Sans Serif"/>
              </a:rPr>
              <a:t> </a:t>
            </a:r>
            <a:r>
              <a:rPr sz="850" spc="-40" dirty="0">
                <a:solidFill>
                  <a:srgbClr val="001F40"/>
                </a:solidFill>
                <a:latin typeface="Microsoft Sans Serif"/>
                <a:cs typeface="Microsoft Sans Serif"/>
              </a:rPr>
              <a:t>PSO.</a:t>
            </a:r>
            <a:endParaRPr sz="850" dirty="0">
              <a:latin typeface="Microsoft Sans Serif"/>
              <a:cs typeface="Microsoft Sans Serif"/>
            </a:endParaRPr>
          </a:p>
        </p:txBody>
      </p:sp>
      <p:sp>
        <p:nvSpPr>
          <p:cNvPr id="6" name="object 6"/>
          <p:cNvSpPr txBox="1"/>
          <p:nvPr/>
        </p:nvSpPr>
        <p:spPr>
          <a:xfrm>
            <a:off x="6182206" y="9442801"/>
            <a:ext cx="806450" cy="89768"/>
          </a:xfrm>
          <a:prstGeom prst="rect">
            <a:avLst/>
          </a:prstGeom>
        </p:spPr>
        <p:txBody>
          <a:bodyPr vert="horz" wrap="square" lIns="0" tIns="12700" rIns="0" bIns="0" rtlCol="0">
            <a:spAutoFit/>
          </a:bodyPr>
          <a:lstStyle/>
          <a:p>
            <a:pPr marL="12700">
              <a:spcBef>
                <a:spcPts val="100"/>
              </a:spcBef>
            </a:pPr>
            <a:r>
              <a:rPr sz="500" b="1" dirty="0">
                <a:solidFill>
                  <a:srgbClr val="001F40"/>
                </a:solidFill>
                <a:latin typeface="Arial"/>
                <a:cs typeface="Arial"/>
              </a:rPr>
              <a:t>La</a:t>
            </a:r>
            <a:r>
              <a:rPr sz="500" b="1" spc="-20" dirty="0">
                <a:solidFill>
                  <a:srgbClr val="001F40"/>
                </a:solidFill>
                <a:latin typeface="Arial"/>
                <a:cs typeface="Arial"/>
              </a:rPr>
              <a:t> </a:t>
            </a:r>
            <a:r>
              <a:rPr sz="500" b="1" spc="10" dirty="0">
                <a:solidFill>
                  <a:srgbClr val="001F40"/>
                </a:solidFill>
                <a:latin typeface="Arial"/>
                <a:cs typeface="Arial"/>
              </a:rPr>
              <a:t>seguridad</a:t>
            </a:r>
            <a:r>
              <a:rPr sz="500" b="1" spc="-20" dirty="0">
                <a:solidFill>
                  <a:srgbClr val="001F40"/>
                </a:solidFill>
                <a:latin typeface="Arial"/>
                <a:cs typeface="Arial"/>
              </a:rPr>
              <a:t> </a:t>
            </a:r>
            <a:r>
              <a:rPr sz="500" b="1" spc="10" dirty="0">
                <a:solidFill>
                  <a:srgbClr val="001F40"/>
                </a:solidFill>
                <a:latin typeface="Arial"/>
                <a:cs typeface="Arial"/>
              </a:rPr>
              <a:t>cibernética</a:t>
            </a:r>
            <a:endParaRPr sz="500">
              <a:latin typeface="Arial"/>
              <a:cs typeface="Arial"/>
            </a:endParaRPr>
          </a:p>
        </p:txBody>
      </p:sp>
      <p:sp>
        <p:nvSpPr>
          <p:cNvPr id="7" name="object 7"/>
          <p:cNvSpPr txBox="1"/>
          <p:nvPr/>
        </p:nvSpPr>
        <p:spPr>
          <a:xfrm>
            <a:off x="6182206" y="9637552"/>
            <a:ext cx="4187190" cy="330200"/>
          </a:xfrm>
          <a:prstGeom prst="rect">
            <a:avLst/>
          </a:prstGeom>
        </p:spPr>
        <p:txBody>
          <a:bodyPr vert="horz" wrap="square" lIns="0" tIns="12700" rIns="0" bIns="0" rtlCol="0">
            <a:spAutoFit/>
          </a:bodyPr>
          <a:lstStyle/>
          <a:p>
            <a:pPr marL="12700">
              <a:spcBef>
                <a:spcPts val="100"/>
              </a:spcBef>
            </a:pPr>
            <a:r>
              <a:rPr sz="750" spc="-5" dirty="0">
                <a:solidFill>
                  <a:srgbClr val="001F40"/>
                </a:solidFill>
                <a:latin typeface="Microsoft Sans Serif"/>
                <a:cs typeface="Microsoft Sans Serif"/>
              </a:rPr>
              <a:t>Los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productos,</a:t>
            </a:r>
            <a:r>
              <a:rPr sz="750" dirty="0">
                <a:solidFill>
                  <a:srgbClr val="001F40"/>
                </a:solidFill>
                <a:latin typeface="Microsoft Sans Serif"/>
                <a:cs typeface="Microsoft Sans Serif"/>
              </a:rPr>
              <a:t> las </a:t>
            </a:r>
            <a:r>
              <a:rPr sz="750" spc="15" dirty="0">
                <a:solidFill>
                  <a:srgbClr val="001F40"/>
                </a:solidFill>
                <a:latin typeface="Microsoft Sans Serif"/>
                <a:cs typeface="Microsoft Sans Serif"/>
              </a:rPr>
              <a:t>soluciones</a:t>
            </a:r>
            <a:r>
              <a:rPr sz="750" spc="5" dirty="0">
                <a:solidFill>
                  <a:srgbClr val="001F40"/>
                </a:solidFill>
                <a:latin typeface="Microsoft Sans Serif"/>
                <a:cs typeface="Microsoft Sans Serif"/>
              </a:rPr>
              <a:t> y</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el</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ciclo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15" dirty="0">
                <a:solidFill>
                  <a:srgbClr val="001F40"/>
                </a:solidFill>
                <a:latin typeface="Microsoft Sans Serif"/>
                <a:cs typeface="Microsoft Sans Serif"/>
              </a:rPr>
              <a:t>vida</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desarrollo</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software</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seguro</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cumplen</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endParaRPr sz="750">
              <a:latin typeface="Microsoft Sans Serif"/>
              <a:cs typeface="Microsoft Sans Serif"/>
            </a:endParaRPr>
          </a:p>
          <a:p>
            <a:pPr marL="12700">
              <a:spcBef>
                <a:spcPts val="600"/>
              </a:spcBef>
            </a:pPr>
            <a:r>
              <a:rPr sz="750" spc="10" dirty="0">
                <a:solidFill>
                  <a:srgbClr val="001F40"/>
                </a:solidFill>
                <a:latin typeface="Microsoft Sans Serif"/>
                <a:cs typeface="Microsoft Sans Serif"/>
              </a:rPr>
              <a:t>los</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estándares</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ciberseguridad,</a:t>
            </a:r>
            <a:r>
              <a:rPr sz="750" dirty="0">
                <a:solidFill>
                  <a:srgbClr val="001F40"/>
                </a:solidFill>
                <a:latin typeface="Microsoft Sans Serif"/>
                <a:cs typeface="Microsoft Sans Serif"/>
              </a:rPr>
              <a:t> </a:t>
            </a:r>
            <a:r>
              <a:rPr sz="750" spc="30" dirty="0">
                <a:solidFill>
                  <a:srgbClr val="001F40"/>
                </a:solidFill>
                <a:latin typeface="Microsoft Sans Serif"/>
                <a:cs typeface="Microsoft Sans Serif"/>
              </a:rPr>
              <a:t>como</a:t>
            </a:r>
            <a:r>
              <a:rPr sz="750" dirty="0">
                <a:solidFill>
                  <a:srgbClr val="001F40"/>
                </a:solidFill>
                <a:latin typeface="Microsoft Sans Serif"/>
                <a:cs typeface="Microsoft Sans Serif"/>
              </a:rPr>
              <a:t> </a:t>
            </a:r>
            <a:r>
              <a:rPr sz="750" spc="-35" dirty="0">
                <a:solidFill>
                  <a:srgbClr val="001F40"/>
                </a:solidFill>
                <a:latin typeface="Microsoft Sans Serif"/>
                <a:cs typeface="Microsoft Sans Serif"/>
              </a:rPr>
              <a:t>IEC</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62443</a:t>
            </a:r>
            <a:r>
              <a:rPr sz="75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la</a:t>
            </a:r>
            <a:r>
              <a:rPr sz="750" dirty="0">
                <a:solidFill>
                  <a:srgbClr val="001F40"/>
                </a:solidFill>
                <a:latin typeface="Microsoft Sans Serif"/>
                <a:cs typeface="Microsoft Sans Serif"/>
              </a:rPr>
              <a:t> </a:t>
            </a:r>
            <a:r>
              <a:rPr sz="750" spc="20" dirty="0">
                <a:solidFill>
                  <a:srgbClr val="001F40"/>
                </a:solidFill>
                <a:latin typeface="Microsoft Sans Serif"/>
                <a:cs typeface="Microsoft Sans Serif"/>
              </a:rPr>
              <a:t>suite</a:t>
            </a:r>
            <a:r>
              <a:rPr sz="750" dirty="0">
                <a:solidFill>
                  <a:srgbClr val="001F40"/>
                </a:solidFill>
                <a:latin typeface="Microsoft Sans Serif"/>
                <a:cs typeface="Microsoft Sans Serif"/>
              </a:rPr>
              <a:t> ISO2700x.</a:t>
            </a:r>
            <a:endParaRPr sz="750">
              <a:latin typeface="Microsoft Sans Serif"/>
              <a:cs typeface="Microsoft Sans Serif"/>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58912"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graphicFrame>
        <p:nvGraphicFramePr>
          <p:cNvPr id="3" name="object 3"/>
          <p:cNvGraphicFramePr>
            <a:graphicFrameLocks noGrp="1"/>
          </p:cNvGraphicFramePr>
          <p:nvPr/>
        </p:nvGraphicFramePr>
        <p:xfrm>
          <a:off x="6158905" y="1483550"/>
          <a:ext cx="6731000" cy="8441983"/>
        </p:xfrm>
        <a:graphic>
          <a:graphicData uri="http://schemas.openxmlformats.org/drawingml/2006/table">
            <a:tbl>
              <a:tblPr firstRow="1" bandRow="1">
                <a:tableStyleId>{2D5ABB26-0587-4C30-8999-92F81FD0307C}</a:tableStyleId>
              </a:tblPr>
              <a:tblGrid>
                <a:gridCol w="1208405">
                  <a:extLst>
                    <a:ext uri="{9D8B030D-6E8A-4147-A177-3AD203B41FA5}">
                      <a16:colId xmlns:a16="http://schemas.microsoft.com/office/drawing/2014/main" val="20000"/>
                    </a:ext>
                  </a:extLst>
                </a:gridCol>
                <a:gridCol w="1049655">
                  <a:extLst>
                    <a:ext uri="{9D8B030D-6E8A-4147-A177-3AD203B41FA5}">
                      <a16:colId xmlns:a16="http://schemas.microsoft.com/office/drawing/2014/main" val="20001"/>
                    </a:ext>
                  </a:extLst>
                </a:gridCol>
                <a:gridCol w="3082290">
                  <a:extLst>
                    <a:ext uri="{9D8B030D-6E8A-4147-A177-3AD203B41FA5}">
                      <a16:colId xmlns:a16="http://schemas.microsoft.com/office/drawing/2014/main" val="20002"/>
                    </a:ext>
                  </a:extLst>
                </a:gridCol>
                <a:gridCol w="1390650">
                  <a:extLst>
                    <a:ext uri="{9D8B030D-6E8A-4147-A177-3AD203B41FA5}">
                      <a16:colId xmlns:a16="http://schemas.microsoft.com/office/drawing/2014/main" val="20003"/>
                    </a:ext>
                  </a:extLst>
                </a:gridCol>
              </a:tblGrid>
              <a:tr h="593994">
                <a:tc>
                  <a:txBody>
                    <a:bodyPr/>
                    <a:lstStyle/>
                    <a:p>
                      <a:pPr marL="71755">
                        <a:lnSpc>
                          <a:spcPct val="100000"/>
                        </a:lnSpc>
                        <a:spcBef>
                          <a:spcPts val="234"/>
                        </a:spcBef>
                      </a:pPr>
                      <a:r>
                        <a:rPr sz="550" b="1" dirty="0">
                          <a:solidFill>
                            <a:srgbClr val="001F40"/>
                          </a:solidFill>
                          <a:latin typeface="Arial"/>
                          <a:cs typeface="Arial"/>
                        </a:rPr>
                        <a:t>VM</a:t>
                      </a:r>
                      <a:r>
                        <a:rPr sz="550" b="1" spc="-10" dirty="0">
                          <a:solidFill>
                            <a:srgbClr val="001F40"/>
                          </a:solidFill>
                          <a:latin typeface="Arial"/>
                          <a:cs typeface="Arial"/>
                        </a:rPr>
                        <a:t> </a:t>
                      </a:r>
                      <a:r>
                        <a:rPr sz="550" b="1" dirty="0">
                          <a:solidFill>
                            <a:srgbClr val="001F40"/>
                          </a:solidFill>
                          <a:latin typeface="Arial"/>
                          <a:cs typeface="Arial"/>
                        </a:rPr>
                        <a:t>principal</a:t>
                      </a:r>
                      <a:endParaRPr sz="550" dirty="0">
                        <a:latin typeface="Arial"/>
                        <a:cs typeface="Arial"/>
                      </a:endParaRPr>
                    </a:p>
                    <a:p>
                      <a:pPr marL="71755">
                        <a:lnSpc>
                          <a:spcPct val="100000"/>
                        </a:lnSpc>
                        <a:spcBef>
                          <a:spcPts val="489"/>
                        </a:spcBef>
                      </a:pPr>
                      <a:r>
                        <a:rPr sz="400" b="1" spc="15" dirty="0">
                          <a:solidFill>
                            <a:srgbClr val="001F40"/>
                          </a:solidFill>
                          <a:latin typeface="Arial"/>
                          <a:cs typeface="Arial"/>
                        </a:rPr>
                        <a:t>tablero</a:t>
                      </a:r>
                      <a:r>
                        <a:rPr sz="400" b="1" spc="-30" dirty="0">
                          <a:solidFill>
                            <a:srgbClr val="001F40"/>
                          </a:solidFill>
                          <a:latin typeface="Arial"/>
                          <a:cs typeface="Arial"/>
                        </a:rPr>
                        <a:t> </a:t>
                      </a:r>
                      <a:r>
                        <a:rPr sz="400" b="1" spc="10" dirty="0">
                          <a:solidFill>
                            <a:srgbClr val="001F40"/>
                          </a:solidFill>
                          <a:latin typeface="Arial"/>
                          <a:cs typeface="Arial"/>
                        </a:rPr>
                        <a:t>de</a:t>
                      </a:r>
                      <a:r>
                        <a:rPr sz="400" b="1" spc="-25" dirty="0">
                          <a:solidFill>
                            <a:srgbClr val="001F40"/>
                          </a:solidFill>
                          <a:latin typeface="Arial"/>
                          <a:cs typeface="Arial"/>
                        </a:rPr>
                        <a:t> </a:t>
                      </a:r>
                      <a:r>
                        <a:rPr sz="400" b="1" spc="10" dirty="0">
                          <a:solidFill>
                            <a:srgbClr val="001F40"/>
                          </a:solidFill>
                          <a:latin typeface="Arial"/>
                          <a:cs typeface="Arial"/>
                        </a:rPr>
                        <a:t>conmutadores</a:t>
                      </a:r>
                      <a:endParaRPr sz="400" dirty="0">
                        <a:latin typeface="Arial"/>
                        <a:cs typeface="Arial"/>
                      </a:endParaRPr>
                    </a:p>
                  </a:txBody>
                  <a:tcPr marL="0" marR="0" marT="29844" marB="0">
                    <a:lnB w="9525">
                      <a:solidFill>
                        <a:srgbClr val="002147"/>
                      </a:solidFill>
                      <a:prstDash val="solid"/>
                    </a:lnB>
                  </a:tcPr>
                </a:tc>
                <a:tc>
                  <a:txBody>
                    <a:bodyPr/>
                    <a:lstStyle/>
                    <a:p>
                      <a:pPr marL="159385">
                        <a:lnSpc>
                          <a:spcPct val="100000"/>
                        </a:lnSpc>
                        <a:spcBef>
                          <a:spcPts val="334"/>
                        </a:spcBef>
                      </a:pPr>
                      <a:r>
                        <a:rPr sz="450" spc="10" dirty="0">
                          <a:solidFill>
                            <a:srgbClr val="001F40"/>
                          </a:solidFill>
                          <a:latin typeface="Microsoft Sans Serif"/>
                          <a:cs typeface="Microsoft Sans Serif"/>
                        </a:rPr>
                        <a:t>preestablecido</a:t>
                      </a:r>
                      <a:endParaRPr sz="450">
                        <a:latin typeface="Microsoft Sans Serif"/>
                        <a:cs typeface="Microsoft Sans Serif"/>
                      </a:endParaRPr>
                    </a:p>
                  </a:txBody>
                  <a:tcPr marL="0" marR="0" marT="42544" marB="0">
                    <a:lnB w="9525">
                      <a:solidFill>
                        <a:srgbClr val="002147"/>
                      </a:solidFill>
                      <a:prstDash val="solid"/>
                    </a:lnB>
                  </a:tcPr>
                </a:tc>
                <a:tc>
                  <a:txBody>
                    <a:bodyPr/>
                    <a:lstStyle/>
                    <a:p>
                      <a:pPr marL="117475">
                        <a:lnSpc>
                          <a:spcPct val="100000"/>
                        </a:lnSpc>
                        <a:spcBef>
                          <a:spcPts val="85"/>
                        </a:spcBef>
                      </a:pPr>
                      <a:r>
                        <a:rPr sz="700" spc="-55" dirty="0">
                          <a:solidFill>
                            <a:srgbClr val="001F40"/>
                          </a:solidFill>
                          <a:latin typeface="Microsoft Sans Serif"/>
                          <a:cs typeface="Microsoft Sans Serif"/>
                        </a:rPr>
                        <a:t>SSIS</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15</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kV,</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630</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A,</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25</a:t>
                      </a:r>
                      <a:r>
                        <a:rPr sz="700" spc="-5" dirty="0">
                          <a:solidFill>
                            <a:srgbClr val="001F40"/>
                          </a:solidFill>
                          <a:latin typeface="Microsoft Sans Serif"/>
                          <a:cs typeface="Microsoft Sans Serif"/>
                        </a:rPr>
                        <a:t> kA, </a:t>
                      </a:r>
                      <a:r>
                        <a:rPr sz="700" spc="-20" dirty="0">
                          <a:solidFill>
                            <a:srgbClr val="001F40"/>
                          </a:solidFill>
                          <a:latin typeface="Microsoft Sans Serif"/>
                          <a:cs typeface="Microsoft Sans Serif"/>
                        </a:rPr>
                        <a:t>LSC2B-PM,</a:t>
                      </a:r>
                      <a:r>
                        <a:rPr sz="700" spc="-5" dirty="0">
                          <a:solidFill>
                            <a:srgbClr val="001F40"/>
                          </a:solidFill>
                          <a:latin typeface="Microsoft Sans Serif"/>
                          <a:cs typeface="Microsoft Sans Serif"/>
                        </a:rPr>
                        <a:t> </a:t>
                      </a:r>
                      <a:r>
                        <a:rPr sz="700" spc="-45" dirty="0">
                          <a:solidFill>
                            <a:srgbClr val="001F40"/>
                          </a:solidFill>
                          <a:latin typeface="Microsoft Sans Serif"/>
                          <a:cs typeface="Microsoft Sans Serif"/>
                        </a:rPr>
                        <a:t>VCB</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fijo,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pantalla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endParaRPr sz="700">
                        <a:latin typeface="Microsoft Sans Serif"/>
                        <a:cs typeface="Microsoft Sans Serif"/>
                      </a:endParaRPr>
                    </a:p>
                    <a:p>
                      <a:pPr marL="117475">
                        <a:lnSpc>
                          <a:spcPct val="100000"/>
                        </a:lnSpc>
                        <a:spcBef>
                          <a:spcPts val="160"/>
                        </a:spcBef>
                      </a:pPr>
                      <a:r>
                        <a:rPr sz="700" spc="30" dirty="0">
                          <a:solidFill>
                            <a:srgbClr val="001F40"/>
                          </a:solidFill>
                          <a:latin typeface="Microsoft Sans Serif"/>
                          <a:cs typeface="Microsoft Sans Serif"/>
                        </a:rPr>
                        <a:t>tierra</a:t>
                      </a:r>
                      <a:r>
                        <a:rPr sz="700" spc="-35" dirty="0">
                          <a:solidFill>
                            <a:srgbClr val="001F40"/>
                          </a:solidFill>
                          <a:latin typeface="Microsoft Sans Serif"/>
                          <a:cs typeface="Microsoft Sans Serif"/>
                        </a:rPr>
                        <a:t> </a:t>
                      </a:r>
                      <a:r>
                        <a:rPr sz="700" spc="25" dirty="0">
                          <a:solidFill>
                            <a:srgbClr val="001F40"/>
                          </a:solidFill>
                          <a:latin typeface="Microsoft Sans Serif"/>
                          <a:cs typeface="Microsoft Sans Serif"/>
                        </a:rPr>
                        <a:t>completa</a:t>
                      </a:r>
                      <a:endParaRPr sz="700">
                        <a:latin typeface="Microsoft Sans Serif"/>
                        <a:cs typeface="Microsoft Sans Serif"/>
                      </a:endParaRPr>
                    </a:p>
                  </a:txBody>
                  <a:tcPr marL="0" marR="0" marT="10795" marB="0">
                    <a:lnB w="9525">
                      <a:solidFill>
                        <a:srgbClr val="002147"/>
                      </a:solidFill>
                      <a:prstDash val="solid"/>
                    </a:lnB>
                  </a:tcPr>
                </a:tc>
                <a:tc>
                  <a:txBody>
                    <a:bodyPr/>
                    <a:lstStyle/>
                    <a:p>
                      <a:pPr marL="562610">
                        <a:lnSpc>
                          <a:spcPts val="955"/>
                        </a:lnSpc>
                      </a:pPr>
                      <a:r>
                        <a:rPr sz="850" u="sng" spc="10" dirty="0">
                          <a:solidFill>
                            <a:srgbClr val="1D589A"/>
                          </a:solidFill>
                          <a:uFill>
                            <a:solidFill>
                              <a:srgbClr val="1D589A"/>
                            </a:solidFill>
                          </a:uFill>
                          <a:latin typeface="Microsoft Sans Serif"/>
                          <a:cs typeface="Microsoft Sans Serif"/>
                          <a:hlinkClick r:id="rId2"/>
                        </a:rPr>
                        <a:t>PremSet</a:t>
                      </a:r>
                      <a:endParaRPr sz="850">
                        <a:latin typeface="Microsoft Sans Serif"/>
                        <a:cs typeface="Microsoft Sans Serif"/>
                      </a:endParaRPr>
                    </a:p>
                  </a:txBody>
                  <a:tcPr marL="0" marR="0" marT="0" marB="0">
                    <a:lnB w="9525">
                      <a:solidFill>
                        <a:srgbClr val="002147"/>
                      </a:solidFill>
                      <a:prstDash val="solid"/>
                    </a:lnB>
                  </a:tcPr>
                </a:tc>
                <a:extLst>
                  <a:ext uri="{0D108BD9-81ED-4DB2-BD59-A6C34878D82A}">
                    <a16:rowId xmlns:a16="http://schemas.microsoft.com/office/drawing/2014/main" val="10000"/>
                  </a:ext>
                </a:extLst>
              </a:tr>
              <a:tr h="647999">
                <a:tc>
                  <a:txBody>
                    <a:bodyPr/>
                    <a:lstStyle/>
                    <a:p>
                      <a:pPr marL="71755">
                        <a:lnSpc>
                          <a:spcPct val="100000"/>
                        </a:lnSpc>
                        <a:spcBef>
                          <a:spcPts val="359"/>
                        </a:spcBef>
                      </a:pPr>
                      <a:r>
                        <a:rPr sz="850" b="1" spc="10" dirty="0">
                          <a:solidFill>
                            <a:srgbClr val="001F40"/>
                          </a:solidFill>
                          <a:latin typeface="Arial"/>
                          <a:cs typeface="Arial"/>
                        </a:rPr>
                        <a:t>Protección</a:t>
                      </a:r>
                      <a:r>
                        <a:rPr sz="850" b="1" spc="-40" dirty="0">
                          <a:solidFill>
                            <a:srgbClr val="001F40"/>
                          </a:solidFill>
                          <a:latin typeface="Arial"/>
                          <a:cs typeface="Arial"/>
                        </a:rPr>
                        <a:t> </a:t>
                      </a:r>
                      <a:r>
                        <a:rPr sz="850" b="1" spc="30" dirty="0">
                          <a:solidFill>
                            <a:srgbClr val="001F40"/>
                          </a:solidFill>
                          <a:latin typeface="Arial"/>
                          <a:cs typeface="Arial"/>
                        </a:rPr>
                        <a:t>MT</a:t>
                      </a:r>
                      <a:r>
                        <a:rPr sz="850" b="1" spc="-35" dirty="0">
                          <a:solidFill>
                            <a:srgbClr val="001F40"/>
                          </a:solidFill>
                          <a:latin typeface="Arial"/>
                          <a:cs typeface="Arial"/>
                        </a:rPr>
                        <a:t> </a:t>
                      </a:r>
                      <a:r>
                        <a:rPr sz="850" b="1" spc="10" dirty="0">
                          <a:solidFill>
                            <a:srgbClr val="001F40"/>
                          </a:solidFill>
                          <a:latin typeface="Arial"/>
                          <a:cs typeface="Arial"/>
                        </a:rPr>
                        <a:t>y</a:t>
                      </a:r>
                      <a:endParaRPr sz="850">
                        <a:latin typeface="Arial"/>
                        <a:cs typeface="Arial"/>
                      </a:endParaRPr>
                    </a:p>
                    <a:p>
                      <a:pPr marL="71755">
                        <a:lnSpc>
                          <a:spcPct val="100000"/>
                        </a:lnSpc>
                        <a:spcBef>
                          <a:spcPts val="330"/>
                        </a:spcBef>
                      </a:pPr>
                      <a:r>
                        <a:rPr sz="500" b="1" spc="15" dirty="0">
                          <a:solidFill>
                            <a:srgbClr val="001F40"/>
                          </a:solidFill>
                          <a:latin typeface="Arial"/>
                          <a:cs typeface="Arial"/>
                        </a:rPr>
                        <a:t>unidad</a:t>
                      </a:r>
                      <a:r>
                        <a:rPr sz="500" b="1" spc="-35" dirty="0">
                          <a:solidFill>
                            <a:srgbClr val="001F40"/>
                          </a:solidFill>
                          <a:latin typeface="Arial"/>
                          <a:cs typeface="Arial"/>
                        </a:rPr>
                        <a:t> </a:t>
                      </a:r>
                      <a:r>
                        <a:rPr sz="500" b="1" spc="10" dirty="0">
                          <a:solidFill>
                            <a:srgbClr val="001F40"/>
                          </a:solidFill>
                          <a:latin typeface="Arial"/>
                          <a:cs typeface="Arial"/>
                        </a:rPr>
                        <a:t>de</a:t>
                      </a:r>
                      <a:r>
                        <a:rPr sz="500" b="1" spc="-30" dirty="0">
                          <a:solidFill>
                            <a:srgbClr val="001F40"/>
                          </a:solidFill>
                          <a:latin typeface="Arial"/>
                          <a:cs typeface="Arial"/>
                        </a:rPr>
                        <a:t> </a:t>
                      </a:r>
                      <a:r>
                        <a:rPr sz="500" b="1" spc="15" dirty="0">
                          <a:solidFill>
                            <a:srgbClr val="001F40"/>
                          </a:solidFill>
                          <a:latin typeface="Arial"/>
                          <a:cs typeface="Arial"/>
                        </a:rPr>
                        <a:t>control</a:t>
                      </a:r>
                      <a:endParaRPr sz="500">
                        <a:latin typeface="Arial"/>
                        <a:cs typeface="Arial"/>
                      </a:endParaRPr>
                    </a:p>
                  </a:txBody>
                  <a:tcPr marL="0" marR="0" marT="45719" marB="0">
                    <a:lnT w="9525">
                      <a:solidFill>
                        <a:srgbClr val="002147"/>
                      </a:solidFill>
                      <a:prstDash val="solid"/>
                    </a:lnT>
                    <a:lnB w="9525">
                      <a:solidFill>
                        <a:srgbClr val="002147"/>
                      </a:solidFill>
                      <a:prstDash val="solid"/>
                    </a:lnB>
                  </a:tcPr>
                </a:tc>
                <a:tc>
                  <a:txBody>
                    <a:bodyPr/>
                    <a:lstStyle/>
                    <a:p>
                      <a:pPr marL="159385">
                        <a:lnSpc>
                          <a:spcPct val="100000"/>
                        </a:lnSpc>
                        <a:spcBef>
                          <a:spcPts val="409"/>
                        </a:spcBef>
                      </a:pPr>
                      <a:r>
                        <a:rPr sz="800" dirty="0">
                          <a:solidFill>
                            <a:srgbClr val="001F40"/>
                          </a:solidFill>
                          <a:latin typeface="Microsoft Sans Serif"/>
                          <a:cs typeface="Microsoft Sans Serif"/>
                        </a:rPr>
                        <a:t>Easergy</a:t>
                      </a:r>
                      <a:r>
                        <a:rPr sz="800" spc="-40" dirty="0">
                          <a:solidFill>
                            <a:srgbClr val="001F40"/>
                          </a:solidFill>
                          <a:latin typeface="Microsoft Sans Serif"/>
                          <a:cs typeface="Microsoft Sans Serif"/>
                        </a:rPr>
                        <a:t> </a:t>
                      </a:r>
                      <a:r>
                        <a:rPr sz="800" spc="-20" dirty="0">
                          <a:solidFill>
                            <a:srgbClr val="001F40"/>
                          </a:solidFill>
                          <a:latin typeface="Microsoft Sans Serif"/>
                          <a:cs typeface="Microsoft Sans Serif"/>
                        </a:rPr>
                        <a:t>P3</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17475" marR="802005">
                        <a:lnSpc>
                          <a:spcPct val="119000"/>
                        </a:lnSpc>
                        <a:spcBef>
                          <a:spcPts val="350"/>
                        </a:spcBef>
                      </a:pPr>
                      <a:r>
                        <a:rPr sz="700" spc="-10" dirty="0">
                          <a:solidFill>
                            <a:srgbClr val="001F40"/>
                          </a:solidFill>
                          <a:latin typeface="Microsoft Sans Serif"/>
                          <a:cs typeface="Microsoft Sans Serif"/>
                        </a:rPr>
                        <a:t>Relé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protección</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detección</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arco</a:t>
                      </a:r>
                      <a:r>
                        <a:rPr sz="700" spc="-5" dirty="0">
                          <a:solidFill>
                            <a:srgbClr val="001F40"/>
                          </a:solidFill>
                          <a:latin typeface="Microsoft Sans Serif"/>
                          <a:cs typeface="Microsoft Sans Serif"/>
                        </a:rPr>
                        <a:t> </a:t>
                      </a:r>
                      <a:r>
                        <a:rPr sz="700" spc="15" dirty="0" err="1">
                          <a:solidFill>
                            <a:srgbClr val="001F40"/>
                          </a:solidFill>
                          <a:latin typeface="Microsoft Sans Serif"/>
                          <a:cs typeface="Microsoft Sans Serif"/>
                        </a:rPr>
                        <a:t>eléctrico</a:t>
                      </a:r>
                      <a:r>
                        <a:rPr sz="700" spc="-5" dirty="0">
                          <a:solidFill>
                            <a:srgbClr val="001F40"/>
                          </a:solidFill>
                          <a:latin typeface="Microsoft Sans Serif"/>
                          <a:cs typeface="Microsoft Sans Serif"/>
                        </a:rPr>
                        <a:t> </a:t>
                      </a:r>
                      <a:r>
                        <a:rPr sz="700" spc="5" dirty="0" smtClean="0">
                          <a:solidFill>
                            <a:srgbClr val="001F40"/>
                          </a:solidFill>
                          <a:latin typeface="Microsoft Sans Serif"/>
                          <a:cs typeface="Microsoft Sans Serif"/>
                        </a:rPr>
                        <a:t>y</a:t>
                      </a:r>
                      <a:r>
                        <a:rPr lang="es-ES" sz="700" spc="5" dirty="0" smtClean="0">
                          <a:solidFill>
                            <a:srgbClr val="001F40"/>
                          </a:solidFill>
                          <a:latin typeface="Microsoft Sans Serif"/>
                          <a:cs typeface="Microsoft Sans Serif"/>
                        </a:rPr>
                        <a:t> </a:t>
                      </a:r>
                      <a:r>
                        <a:rPr sz="700" spc="30" dirty="0" smtClean="0">
                          <a:solidFill>
                            <a:srgbClr val="001F40"/>
                          </a:solidFill>
                          <a:latin typeface="Microsoft Sans Serif"/>
                          <a:cs typeface="Microsoft Sans Serif"/>
                        </a:rPr>
                        <a:t>Modbus</a:t>
                      </a:r>
                      <a:r>
                        <a:rPr sz="700" spc="-5" dirty="0" smtClean="0">
                          <a:solidFill>
                            <a:srgbClr val="001F40"/>
                          </a:solidFill>
                          <a:latin typeface="Microsoft Sans Serif"/>
                          <a:cs typeface="Microsoft Sans Serif"/>
                        </a:rPr>
                        <a:t> </a:t>
                      </a:r>
                      <a:r>
                        <a:rPr sz="700" spc="-15" dirty="0">
                          <a:solidFill>
                            <a:srgbClr val="001F40"/>
                          </a:solidFill>
                          <a:latin typeface="Microsoft Sans Serif"/>
                          <a:cs typeface="Microsoft Sans Serif"/>
                        </a:rPr>
                        <a:t>TCP/IP</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utilizado</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en</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aparamenta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MT</a:t>
                      </a:r>
                      <a:endParaRPr sz="700" dirty="0">
                        <a:latin typeface="Microsoft Sans Serif"/>
                        <a:cs typeface="Microsoft Sans Serif"/>
                      </a:endParaRPr>
                    </a:p>
                  </a:txBody>
                  <a:tcPr marL="0" marR="0" marT="44450" marB="0">
                    <a:lnT w="9525">
                      <a:solidFill>
                        <a:srgbClr val="002147"/>
                      </a:solidFill>
                      <a:prstDash val="solid"/>
                    </a:lnT>
                    <a:lnB w="9525">
                      <a:solidFill>
                        <a:srgbClr val="002147"/>
                      </a:solidFill>
                      <a:prstDash val="solid"/>
                    </a:lnB>
                  </a:tcPr>
                </a:tc>
                <a:tc>
                  <a:txBody>
                    <a:bodyPr/>
                    <a:lstStyle/>
                    <a:p>
                      <a:pPr marL="562610">
                        <a:lnSpc>
                          <a:spcPct val="100000"/>
                        </a:lnSpc>
                        <a:spcBef>
                          <a:spcPts val="459"/>
                        </a:spcBef>
                      </a:pPr>
                      <a:r>
                        <a:rPr sz="750" u="sng" spc="5" dirty="0">
                          <a:solidFill>
                            <a:srgbClr val="1D589A"/>
                          </a:solidFill>
                          <a:uFill>
                            <a:solidFill>
                              <a:srgbClr val="1D589A"/>
                            </a:solidFill>
                          </a:uFill>
                          <a:latin typeface="Microsoft Sans Serif"/>
                          <a:cs typeface="Microsoft Sans Serif"/>
                          <a:hlinkClick r:id="rId3"/>
                        </a:rPr>
                        <a:t>Facilidad</a:t>
                      </a:r>
                      <a:endParaRPr sz="7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1"/>
                  </a:ext>
                </a:extLst>
              </a:tr>
              <a:tr h="647999">
                <a:tc>
                  <a:txBody>
                    <a:bodyPr/>
                    <a:lstStyle/>
                    <a:p>
                      <a:pPr marL="71755">
                        <a:lnSpc>
                          <a:spcPct val="100000"/>
                        </a:lnSpc>
                        <a:spcBef>
                          <a:spcPts val="509"/>
                        </a:spcBef>
                      </a:pPr>
                      <a:r>
                        <a:rPr sz="700" b="1" spc="20" dirty="0">
                          <a:solidFill>
                            <a:srgbClr val="001F40"/>
                          </a:solidFill>
                          <a:latin typeface="Arial"/>
                          <a:cs typeface="Arial"/>
                        </a:rPr>
                        <a:t>Transformador</a:t>
                      </a:r>
                      <a:r>
                        <a:rPr sz="700" b="1" spc="-35" dirty="0">
                          <a:solidFill>
                            <a:srgbClr val="001F40"/>
                          </a:solidFill>
                          <a:latin typeface="Arial"/>
                          <a:cs typeface="Arial"/>
                        </a:rPr>
                        <a:t> </a:t>
                      </a:r>
                      <a:r>
                        <a:rPr sz="700" b="1" spc="15" dirty="0">
                          <a:solidFill>
                            <a:srgbClr val="001F40"/>
                          </a:solidFill>
                          <a:latin typeface="Arial"/>
                          <a:cs typeface="Arial"/>
                        </a:rPr>
                        <a:t>MT/BT</a:t>
                      </a:r>
                      <a:endParaRPr sz="700">
                        <a:latin typeface="Arial"/>
                        <a:cs typeface="Arial"/>
                      </a:endParaRPr>
                    </a:p>
                  </a:txBody>
                  <a:tcPr marL="0" marR="0" marT="64769" marB="0">
                    <a:lnT w="9525">
                      <a:solidFill>
                        <a:srgbClr val="002147"/>
                      </a:solidFill>
                      <a:prstDash val="solid"/>
                    </a:lnT>
                    <a:lnB w="9525">
                      <a:solidFill>
                        <a:srgbClr val="002147"/>
                      </a:solidFill>
                      <a:prstDash val="solid"/>
                    </a:lnB>
                  </a:tcPr>
                </a:tc>
                <a:tc>
                  <a:txBody>
                    <a:bodyPr/>
                    <a:lstStyle/>
                    <a:p>
                      <a:pPr marL="159385">
                        <a:lnSpc>
                          <a:spcPct val="100000"/>
                        </a:lnSpc>
                        <a:spcBef>
                          <a:spcPts val="509"/>
                        </a:spcBef>
                      </a:pPr>
                      <a:r>
                        <a:rPr sz="700" spc="30" dirty="0">
                          <a:solidFill>
                            <a:srgbClr val="001F40"/>
                          </a:solidFill>
                          <a:latin typeface="Microsoft Sans Serif"/>
                          <a:cs typeface="Microsoft Sans Serif"/>
                        </a:rPr>
                        <a:t>minera</a:t>
                      </a:r>
                      <a:endParaRPr sz="700">
                        <a:latin typeface="Microsoft Sans Serif"/>
                        <a:cs typeface="Microsoft Sans Serif"/>
                      </a:endParaRPr>
                    </a:p>
                  </a:txBody>
                  <a:tcPr marL="0" marR="0" marT="64769" marB="0">
                    <a:lnT w="9525">
                      <a:solidFill>
                        <a:srgbClr val="002147"/>
                      </a:solidFill>
                      <a:prstDash val="solid"/>
                    </a:lnT>
                    <a:lnB w="9525">
                      <a:solidFill>
                        <a:srgbClr val="002147"/>
                      </a:solidFill>
                      <a:prstDash val="solid"/>
                    </a:lnB>
                  </a:tcPr>
                </a:tc>
                <a:tc>
                  <a:txBody>
                    <a:bodyPr/>
                    <a:lstStyle/>
                    <a:p>
                      <a:pPr marL="117475">
                        <a:lnSpc>
                          <a:spcPct val="100000"/>
                        </a:lnSpc>
                        <a:spcBef>
                          <a:spcPts val="560"/>
                        </a:spcBef>
                      </a:pPr>
                      <a:r>
                        <a:rPr sz="650" spc="15" dirty="0">
                          <a:solidFill>
                            <a:srgbClr val="001F40"/>
                          </a:solidFill>
                          <a:latin typeface="Microsoft Sans Serif"/>
                          <a:cs typeface="Microsoft Sans Serif"/>
                        </a:rPr>
                        <a:t>Lleno</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10" dirty="0">
                          <a:solidFill>
                            <a:srgbClr val="001F40"/>
                          </a:solidFill>
                          <a:latin typeface="Microsoft Sans Serif"/>
                          <a:cs typeface="Microsoft Sans Serif"/>
                        </a:rPr>
                        <a:t> </a:t>
                      </a:r>
                      <a:r>
                        <a:rPr sz="650" spc="10" dirty="0">
                          <a:solidFill>
                            <a:srgbClr val="001F40"/>
                          </a:solidFill>
                          <a:latin typeface="Microsoft Sans Serif"/>
                          <a:cs typeface="Microsoft Sans Serif"/>
                        </a:rPr>
                        <a:t>aceite</a:t>
                      </a:r>
                      <a:r>
                        <a:rPr sz="650" spc="-10" dirty="0">
                          <a:solidFill>
                            <a:srgbClr val="001F40"/>
                          </a:solidFill>
                          <a:latin typeface="Microsoft Sans Serif"/>
                          <a:cs typeface="Microsoft Sans Serif"/>
                        </a:rPr>
                        <a:t> </a:t>
                      </a:r>
                      <a:r>
                        <a:rPr sz="650" spc="10" dirty="0">
                          <a:solidFill>
                            <a:srgbClr val="001F40"/>
                          </a:solidFill>
                          <a:latin typeface="Microsoft Sans Serif"/>
                          <a:cs typeface="Microsoft Sans Serif"/>
                        </a:rPr>
                        <a:t>11</a:t>
                      </a:r>
                      <a:r>
                        <a:rPr sz="650" spc="-10" dirty="0">
                          <a:solidFill>
                            <a:srgbClr val="001F40"/>
                          </a:solidFill>
                          <a:latin typeface="Microsoft Sans Serif"/>
                          <a:cs typeface="Microsoft Sans Serif"/>
                        </a:rPr>
                        <a:t> </a:t>
                      </a:r>
                      <a:r>
                        <a:rPr sz="650" spc="5" dirty="0">
                          <a:solidFill>
                            <a:srgbClr val="001F40"/>
                          </a:solidFill>
                          <a:latin typeface="Microsoft Sans Serif"/>
                          <a:cs typeface="Microsoft Sans Serif"/>
                        </a:rPr>
                        <a:t>kV/0,4</a:t>
                      </a:r>
                      <a:r>
                        <a:rPr sz="650" spc="-10" dirty="0">
                          <a:solidFill>
                            <a:srgbClr val="001F40"/>
                          </a:solidFill>
                          <a:latin typeface="Microsoft Sans Serif"/>
                          <a:cs typeface="Microsoft Sans Serif"/>
                        </a:rPr>
                        <a:t> kV, </a:t>
                      </a:r>
                      <a:r>
                        <a:rPr sz="650" spc="10" dirty="0">
                          <a:solidFill>
                            <a:srgbClr val="001F40"/>
                          </a:solidFill>
                          <a:latin typeface="Microsoft Sans Serif"/>
                          <a:cs typeface="Microsoft Sans Serif"/>
                        </a:rPr>
                        <a:t>2</a:t>
                      </a:r>
                      <a:r>
                        <a:rPr sz="650" spc="-10" dirty="0">
                          <a:solidFill>
                            <a:srgbClr val="001F40"/>
                          </a:solidFill>
                          <a:latin typeface="Microsoft Sans Serif"/>
                          <a:cs typeface="Microsoft Sans Serif"/>
                        </a:rPr>
                        <a:t> </a:t>
                      </a:r>
                      <a:r>
                        <a:rPr sz="650" spc="-5" dirty="0">
                          <a:solidFill>
                            <a:srgbClr val="001F40"/>
                          </a:solidFill>
                          <a:latin typeface="Microsoft Sans Serif"/>
                          <a:cs typeface="Microsoft Sans Serif"/>
                        </a:rPr>
                        <a:t>MVA,</a:t>
                      </a:r>
                      <a:r>
                        <a:rPr sz="650" spc="-10" dirty="0">
                          <a:solidFill>
                            <a:srgbClr val="001F40"/>
                          </a:solidFill>
                          <a:latin typeface="Microsoft Sans Serif"/>
                          <a:cs typeface="Microsoft Sans Serif"/>
                        </a:rPr>
                        <a:t> </a:t>
                      </a:r>
                      <a:r>
                        <a:rPr sz="650" spc="5" dirty="0">
                          <a:solidFill>
                            <a:srgbClr val="001F40"/>
                          </a:solidFill>
                          <a:latin typeface="Microsoft Sans Serif"/>
                          <a:cs typeface="Microsoft Sans Serif"/>
                        </a:rPr>
                        <a:t>ONAN</a:t>
                      </a:r>
                      <a:endParaRPr sz="650">
                        <a:latin typeface="Microsoft Sans Serif"/>
                        <a:cs typeface="Microsoft Sans Serif"/>
                      </a:endParaRPr>
                    </a:p>
                  </a:txBody>
                  <a:tcPr marL="0" marR="0" marT="71120" marB="0">
                    <a:lnT w="9525">
                      <a:solidFill>
                        <a:srgbClr val="002147"/>
                      </a:solidFill>
                      <a:prstDash val="solid"/>
                    </a:lnT>
                    <a:lnB w="9525">
                      <a:solidFill>
                        <a:srgbClr val="002147"/>
                      </a:solidFill>
                      <a:prstDash val="solid"/>
                    </a:lnB>
                  </a:tcPr>
                </a:tc>
                <a:tc>
                  <a:txBody>
                    <a:bodyPr/>
                    <a:lstStyle/>
                    <a:p>
                      <a:pPr marL="562610">
                        <a:lnSpc>
                          <a:spcPct val="100000"/>
                        </a:lnSpc>
                        <a:spcBef>
                          <a:spcPts val="409"/>
                        </a:spcBef>
                      </a:pPr>
                      <a:r>
                        <a:rPr sz="800" u="sng" spc="35" dirty="0">
                          <a:solidFill>
                            <a:srgbClr val="1D589A"/>
                          </a:solidFill>
                          <a:uFill>
                            <a:solidFill>
                              <a:srgbClr val="1D589A"/>
                            </a:solidFill>
                          </a:uFill>
                          <a:latin typeface="Microsoft Sans Serif"/>
                          <a:cs typeface="Microsoft Sans Serif"/>
                          <a:hlinkClick r:id="rId4"/>
                        </a:rPr>
                        <a:t>minera</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2"/>
                  </a:ext>
                </a:extLst>
              </a:tr>
              <a:tr h="647999">
                <a:tc>
                  <a:txBody>
                    <a:bodyPr/>
                    <a:lstStyle/>
                    <a:p>
                      <a:pPr>
                        <a:lnSpc>
                          <a:spcPct val="100000"/>
                        </a:lnSpc>
                      </a:pPr>
                      <a:endParaRPr sz="700">
                        <a:latin typeface="Times New Roman"/>
                        <a:cs typeface="Times New Roman"/>
                      </a:endParaRPr>
                    </a:p>
                    <a:p>
                      <a:pPr marL="71755">
                        <a:lnSpc>
                          <a:spcPct val="100000"/>
                        </a:lnSpc>
                        <a:spcBef>
                          <a:spcPts val="5"/>
                        </a:spcBef>
                      </a:pPr>
                      <a:r>
                        <a:rPr sz="400" b="1" spc="5" dirty="0">
                          <a:solidFill>
                            <a:srgbClr val="001F40"/>
                          </a:solidFill>
                          <a:latin typeface="Arial"/>
                          <a:cs typeface="Arial"/>
                        </a:rPr>
                        <a:t>Velocidad</a:t>
                      </a:r>
                      <a:r>
                        <a:rPr sz="400" b="1" spc="-20" dirty="0">
                          <a:solidFill>
                            <a:srgbClr val="001F40"/>
                          </a:solidFill>
                          <a:latin typeface="Arial"/>
                          <a:cs typeface="Arial"/>
                        </a:rPr>
                        <a:t> </a:t>
                      </a:r>
                      <a:r>
                        <a:rPr sz="400" b="1" spc="10" dirty="0">
                          <a:solidFill>
                            <a:srgbClr val="001F40"/>
                          </a:solidFill>
                          <a:latin typeface="Arial"/>
                          <a:cs typeface="Arial"/>
                        </a:rPr>
                        <a:t>variable</a:t>
                      </a:r>
                      <a:r>
                        <a:rPr sz="400" b="1" spc="-15" dirty="0">
                          <a:solidFill>
                            <a:srgbClr val="001F40"/>
                          </a:solidFill>
                          <a:latin typeface="Arial"/>
                          <a:cs typeface="Arial"/>
                        </a:rPr>
                        <a:t> </a:t>
                      </a:r>
                      <a:r>
                        <a:rPr sz="400" b="1" spc="10" dirty="0">
                          <a:solidFill>
                            <a:srgbClr val="001F40"/>
                          </a:solidFill>
                          <a:latin typeface="Arial"/>
                          <a:cs typeface="Arial"/>
                        </a:rPr>
                        <a:t>de</a:t>
                      </a:r>
                      <a:r>
                        <a:rPr sz="400" b="1" spc="-15" dirty="0">
                          <a:solidFill>
                            <a:srgbClr val="001F40"/>
                          </a:solidFill>
                          <a:latin typeface="Arial"/>
                          <a:cs typeface="Arial"/>
                        </a:rPr>
                        <a:t> </a:t>
                      </a:r>
                      <a:r>
                        <a:rPr sz="400" b="1" spc="15" dirty="0">
                          <a:solidFill>
                            <a:srgbClr val="001F40"/>
                          </a:solidFill>
                          <a:latin typeface="Arial"/>
                          <a:cs typeface="Arial"/>
                        </a:rPr>
                        <a:t>media</a:t>
                      </a:r>
                      <a:r>
                        <a:rPr sz="400" b="1" spc="-15" dirty="0">
                          <a:solidFill>
                            <a:srgbClr val="001F40"/>
                          </a:solidFill>
                          <a:latin typeface="Arial"/>
                          <a:cs typeface="Arial"/>
                        </a:rPr>
                        <a:t> </a:t>
                      </a:r>
                      <a:r>
                        <a:rPr sz="400" b="1" spc="10" dirty="0">
                          <a:solidFill>
                            <a:srgbClr val="001F40"/>
                          </a:solidFill>
                          <a:latin typeface="Arial"/>
                          <a:cs typeface="Arial"/>
                        </a:rPr>
                        <a:t>tensión</a:t>
                      </a:r>
                      <a:endParaRPr sz="400">
                        <a:latin typeface="Arial"/>
                        <a:cs typeface="Arial"/>
                      </a:endParaRPr>
                    </a:p>
                    <a:p>
                      <a:pPr>
                        <a:lnSpc>
                          <a:spcPct val="100000"/>
                        </a:lnSpc>
                        <a:spcBef>
                          <a:spcPts val="5"/>
                        </a:spcBef>
                      </a:pPr>
                      <a:endParaRPr sz="400">
                        <a:latin typeface="Times New Roman"/>
                        <a:cs typeface="Times New Roman"/>
                      </a:endParaRPr>
                    </a:p>
                    <a:p>
                      <a:pPr marL="71755">
                        <a:lnSpc>
                          <a:spcPct val="100000"/>
                        </a:lnSpc>
                        <a:spcBef>
                          <a:spcPts val="5"/>
                        </a:spcBef>
                      </a:pPr>
                      <a:r>
                        <a:rPr sz="450" b="1" dirty="0">
                          <a:solidFill>
                            <a:srgbClr val="001F40"/>
                          </a:solidFill>
                          <a:latin typeface="Arial"/>
                          <a:cs typeface="Arial"/>
                        </a:rPr>
                        <a:t>Conducir</a:t>
                      </a:r>
                      <a:endParaRPr sz="450">
                        <a:latin typeface="Arial"/>
                        <a:cs typeface="Arial"/>
                      </a:endParaRPr>
                    </a:p>
                  </a:txBody>
                  <a:tcPr marL="0" marR="0" marT="0" marB="0">
                    <a:lnT w="9525">
                      <a:solidFill>
                        <a:srgbClr val="002147"/>
                      </a:solidFill>
                      <a:prstDash val="solid"/>
                    </a:lnT>
                    <a:lnB w="9525">
                      <a:solidFill>
                        <a:srgbClr val="002147"/>
                      </a:solidFill>
                      <a:prstDash val="solid"/>
                    </a:lnB>
                  </a:tcPr>
                </a:tc>
                <a:tc>
                  <a:txBody>
                    <a:bodyPr/>
                    <a:lstStyle/>
                    <a:p>
                      <a:pPr marL="159385">
                        <a:lnSpc>
                          <a:spcPct val="100000"/>
                        </a:lnSpc>
                        <a:spcBef>
                          <a:spcPts val="459"/>
                        </a:spcBef>
                      </a:pPr>
                      <a:r>
                        <a:rPr sz="750" spc="5" dirty="0">
                          <a:solidFill>
                            <a:srgbClr val="001F40"/>
                          </a:solidFill>
                          <a:latin typeface="Microsoft Sans Serif"/>
                          <a:cs typeface="Microsoft Sans Serif"/>
                        </a:rPr>
                        <a:t>Proceso</a:t>
                      </a:r>
                      <a:r>
                        <a:rPr sz="750" spc="-30" dirty="0">
                          <a:solidFill>
                            <a:srgbClr val="001F40"/>
                          </a:solidFill>
                          <a:latin typeface="Microsoft Sans Serif"/>
                          <a:cs typeface="Microsoft Sans Serif"/>
                        </a:rPr>
                        <a:t> </a:t>
                      </a:r>
                      <a:r>
                        <a:rPr sz="750" spc="20" dirty="0">
                          <a:solidFill>
                            <a:srgbClr val="001F40"/>
                          </a:solidFill>
                          <a:latin typeface="Microsoft Sans Serif"/>
                          <a:cs typeface="Microsoft Sans Serif"/>
                        </a:rPr>
                        <a:t>Altivar</a:t>
                      </a:r>
                      <a:endParaRPr sz="750">
                        <a:latin typeface="Microsoft Sans Serif"/>
                        <a:cs typeface="Microsoft Sans Serif"/>
                      </a:endParaRPr>
                    </a:p>
                    <a:p>
                      <a:pPr marL="159385">
                        <a:lnSpc>
                          <a:spcPct val="100000"/>
                        </a:lnSpc>
                        <a:spcBef>
                          <a:spcPts val="300"/>
                        </a:spcBef>
                      </a:pPr>
                      <a:r>
                        <a:rPr sz="550" spc="10" dirty="0">
                          <a:solidFill>
                            <a:srgbClr val="001F40"/>
                          </a:solidFill>
                          <a:latin typeface="Microsoft Sans Serif"/>
                          <a:cs typeface="Microsoft Sans Serif"/>
                        </a:rPr>
                        <a:t>Cuatriciclo</a:t>
                      </a:r>
                      <a:r>
                        <a:rPr sz="550" spc="-35" dirty="0">
                          <a:solidFill>
                            <a:srgbClr val="001F40"/>
                          </a:solidFill>
                          <a:latin typeface="Microsoft Sans Serif"/>
                          <a:cs typeface="Microsoft Sans Serif"/>
                        </a:rPr>
                        <a:t> </a:t>
                      </a:r>
                      <a:r>
                        <a:rPr sz="550" spc="5" dirty="0">
                          <a:solidFill>
                            <a:srgbClr val="001F40"/>
                          </a:solidFill>
                          <a:latin typeface="Microsoft Sans Serif"/>
                          <a:cs typeface="Microsoft Sans Serif"/>
                        </a:rPr>
                        <a:t>1200H</a:t>
                      </a:r>
                      <a:endParaRPr sz="5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tc>
                  <a:txBody>
                    <a:bodyPr/>
                    <a:lstStyle/>
                    <a:p>
                      <a:pPr marL="117475" marR="614045">
                        <a:lnSpc>
                          <a:spcPts val="1000"/>
                        </a:lnSpc>
                        <a:spcBef>
                          <a:spcPts val="409"/>
                        </a:spcBef>
                      </a:pPr>
                      <a:r>
                        <a:rPr sz="850" dirty="0">
                          <a:solidFill>
                            <a:srgbClr val="001F40"/>
                          </a:solidFill>
                          <a:latin typeface="Microsoft Sans Serif"/>
                          <a:cs typeface="Microsoft Sans Serif"/>
                        </a:rPr>
                        <a:t>11</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kV/6,6</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kV</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1,5</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MW</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VSD</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con</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baja</a:t>
                      </a:r>
                      <a:r>
                        <a:rPr sz="850" spc="-5" dirty="0">
                          <a:solidFill>
                            <a:srgbClr val="001F40"/>
                          </a:solidFill>
                          <a:latin typeface="Microsoft Sans Serif"/>
                          <a:cs typeface="Microsoft Sans Serif"/>
                        </a:rPr>
                        <a:t> </a:t>
                      </a:r>
                      <a:r>
                        <a:rPr sz="850" dirty="0" err="1">
                          <a:solidFill>
                            <a:srgbClr val="001F40"/>
                          </a:solidFill>
                          <a:latin typeface="Microsoft Sans Serif"/>
                          <a:cs typeface="Microsoft Sans Serif"/>
                        </a:rPr>
                        <a:t>salida</a:t>
                      </a:r>
                      <a:r>
                        <a:rPr sz="850" spc="-5" dirty="0">
                          <a:solidFill>
                            <a:srgbClr val="001F40"/>
                          </a:solidFill>
                          <a:latin typeface="Microsoft Sans Serif"/>
                          <a:cs typeface="Microsoft Sans Serif"/>
                        </a:rPr>
                        <a:t> </a:t>
                      </a:r>
                      <a:r>
                        <a:rPr sz="850" dirty="0" smtClean="0">
                          <a:solidFill>
                            <a:srgbClr val="001F40"/>
                          </a:solidFill>
                          <a:latin typeface="Microsoft Sans Serif"/>
                          <a:cs typeface="Microsoft Sans Serif"/>
                        </a:rPr>
                        <a:t>TDH</a:t>
                      </a:r>
                      <a:r>
                        <a:rPr lang="es-ES" sz="850" dirty="0" smtClean="0">
                          <a:solidFill>
                            <a:srgbClr val="001F40"/>
                          </a:solidFill>
                          <a:latin typeface="Microsoft Sans Serif"/>
                          <a:cs typeface="Microsoft Sans Serif"/>
                        </a:rPr>
                        <a:t> </a:t>
                      </a:r>
                      <a:r>
                        <a:rPr sz="850" spc="5" dirty="0" smtClean="0">
                          <a:solidFill>
                            <a:srgbClr val="001F40"/>
                          </a:solidFill>
                          <a:latin typeface="Microsoft Sans Serif"/>
                          <a:cs typeface="Microsoft Sans Serif"/>
                        </a:rPr>
                        <a:t>y</a:t>
                      </a:r>
                      <a:r>
                        <a:rPr sz="850" spc="-10" dirty="0" smtClean="0">
                          <a:solidFill>
                            <a:srgbClr val="001F40"/>
                          </a:solidFill>
                          <a:latin typeface="Microsoft Sans Serif"/>
                          <a:cs typeface="Microsoft Sans Serif"/>
                        </a:rPr>
                        <a:t> </a:t>
                      </a:r>
                      <a:r>
                        <a:rPr sz="850" spc="25" dirty="0">
                          <a:solidFill>
                            <a:srgbClr val="001F40"/>
                          </a:solidFill>
                          <a:latin typeface="Microsoft Sans Serif"/>
                          <a:cs typeface="Microsoft Sans Serif"/>
                        </a:rPr>
                        <a:t>Ethernet/IP</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562610" marR="63500">
                        <a:lnSpc>
                          <a:spcPts val="1000"/>
                        </a:lnSpc>
                        <a:spcBef>
                          <a:spcPts val="409"/>
                        </a:spcBef>
                      </a:pPr>
                      <a:r>
                        <a:rPr sz="850" u="sng" dirty="0" err="1">
                          <a:solidFill>
                            <a:srgbClr val="1D589A"/>
                          </a:solidFill>
                          <a:uFill>
                            <a:solidFill>
                              <a:srgbClr val="1D589A"/>
                            </a:solidFill>
                          </a:uFill>
                          <a:latin typeface="Microsoft Sans Serif"/>
                          <a:cs typeface="Microsoft Sans Serif"/>
                          <a:hlinkClick r:id="rId5"/>
                        </a:rPr>
                        <a:t>Proceso</a:t>
                      </a:r>
                      <a:r>
                        <a:rPr sz="850" u="sng" spc="-5" dirty="0">
                          <a:solidFill>
                            <a:srgbClr val="1D589A"/>
                          </a:solidFill>
                          <a:uFill>
                            <a:solidFill>
                              <a:srgbClr val="1D589A"/>
                            </a:solidFill>
                          </a:uFill>
                          <a:latin typeface="Microsoft Sans Serif"/>
                          <a:cs typeface="Microsoft Sans Serif"/>
                          <a:hlinkClick r:id="rId5"/>
                        </a:rPr>
                        <a:t> </a:t>
                      </a:r>
                      <a:r>
                        <a:rPr sz="850" u="sng" dirty="0" err="1" smtClean="0">
                          <a:solidFill>
                            <a:srgbClr val="1D589A"/>
                          </a:solidFill>
                          <a:uFill>
                            <a:solidFill>
                              <a:srgbClr val="1D589A"/>
                            </a:solidFill>
                          </a:uFill>
                          <a:latin typeface="Microsoft Sans Serif"/>
                          <a:cs typeface="Microsoft Sans Serif"/>
                          <a:hlinkClick r:id="rId5"/>
                        </a:rPr>
                        <a:t>Altivar</a:t>
                      </a:r>
                      <a:r>
                        <a:rPr lang="es-ES" sz="850" u="sng" dirty="0" smtClean="0">
                          <a:solidFill>
                            <a:srgbClr val="1D589A"/>
                          </a:solidFill>
                          <a:uFill>
                            <a:solidFill>
                              <a:srgbClr val="1D589A"/>
                            </a:solidFill>
                          </a:uFill>
                          <a:latin typeface="Microsoft Sans Serif"/>
                          <a:cs typeface="Microsoft Sans Serif"/>
                          <a:hlinkClick r:id="rId5"/>
                        </a:rPr>
                        <a:t> </a:t>
                      </a:r>
                      <a:r>
                        <a:rPr sz="850" u="sng" spc="-15" dirty="0" smtClean="0">
                          <a:solidFill>
                            <a:srgbClr val="1D589A"/>
                          </a:solidFill>
                          <a:uFill>
                            <a:solidFill>
                              <a:srgbClr val="1D589A"/>
                            </a:solidFill>
                          </a:uFill>
                          <a:latin typeface="Microsoft Sans Serif"/>
                          <a:cs typeface="Microsoft Sans Serif"/>
                          <a:hlinkClick r:id="rId5"/>
                        </a:rPr>
                        <a:t>ATV6000</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3"/>
                  </a:ext>
                </a:extLst>
              </a:tr>
              <a:tr h="647999">
                <a:tc>
                  <a:txBody>
                    <a:bodyPr/>
                    <a:lstStyle/>
                    <a:p>
                      <a:pPr marL="71755">
                        <a:lnSpc>
                          <a:spcPct val="100000"/>
                        </a:lnSpc>
                        <a:spcBef>
                          <a:spcPts val="359"/>
                        </a:spcBef>
                      </a:pPr>
                      <a:r>
                        <a:rPr sz="850" b="1" dirty="0">
                          <a:solidFill>
                            <a:srgbClr val="001F40"/>
                          </a:solidFill>
                          <a:latin typeface="Arial"/>
                          <a:cs typeface="Arial"/>
                        </a:rPr>
                        <a:t>BT</a:t>
                      </a:r>
                      <a:r>
                        <a:rPr sz="850" b="1" spc="-20" dirty="0">
                          <a:solidFill>
                            <a:srgbClr val="001F40"/>
                          </a:solidFill>
                          <a:latin typeface="Arial"/>
                          <a:cs typeface="Arial"/>
                        </a:rPr>
                        <a:t> </a:t>
                      </a:r>
                      <a:r>
                        <a:rPr sz="850" b="1" dirty="0">
                          <a:solidFill>
                            <a:srgbClr val="001F40"/>
                          </a:solidFill>
                          <a:latin typeface="Arial"/>
                          <a:cs typeface="Arial"/>
                        </a:rPr>
                        <a:t>iPMCC</a:t>
                      </a:r>
                      <a:endParaRPr sz="850">
                        <a:latin typeface="Arial"/>
                        <a:cs typeface="Arial"/>
                      </a:endParaRPr>
                    </a:p>
                    <a:p>
                      <a:pPr marL="71755">
                        <a:lnSpc>
                          <a:spcPct val="100000"/>
                        </a:lnSpc>
                        <a:spcBef>
                          <a:spcPts val="430"/>
                        </a:spcBef>
                      </a:pPr>
                      <a:r>
                        <a:rPr sz="400" b="1" spc="15" dirty="0">
                          <a:solidFill>
                            <a:srgbClr val="001F40"/>
                          </a:solidFill>
                          <a:latin typeface="Arial"/>
                          <a:cs typeface="Arial"/>
                        </a:rPr>
                        <a:t>tablero</a:t>
                      </a:r>
                      <a:r>
                        <a:rPr sz="400" b="1" spc="-30" dirty="0">
                          <a:solidFill>
                            <a:srgbClr val="001F40"/>
                          </a:solidFill>
                          <a:latin typeface="Arial"/>
                          <a:cs typeface="Arial"/>
                        </a:rPr>
                        <a:t> </a:t>
                      </a:r>
                      <a:r>
                        <a:rPr sz="400" b="1" spc="10" dirty="0">
                          <a:solidFill>
                            <a:srgbClr val="001F40"/>
                          </a:solidFill>
                          <a:latin typeface="Arial"/>
                          <a:cs typeface="Arial"/>
                        </a:rPr>
                        <a:t>de</a:t>
                      </a:r>
                      <a:r>
                        <a:rPr sz="400" b="1" spc="-25" dirty="0">
                          <a:solidFill>
                            <a:srgbClr val="001F40"/>
                          </a:solidFill>
                          <a:latin typeface="Arial"/>
                          <a:cs typeface="Arial"/>
                        </a:rPr>
                        <a:t> </a:t>
                      </a:r>
                      <a:r>
                        <a:rPr sz="400" b="1" spc="10" dirty="0">
                          <a:solidFill>
                            <a:srgbClr val="001F40"/>
                          </a:solidFill>
                          <a:latin typeface="Arial"/>
                          <a:cs typeface="Arial"/>
                        </a:rPr>
                        <a:t>conmutadores</a:t>
                      </a:r>
                      <a:endParaRPr sz="400">
                        <a:latin typeface="Arial"/>
                        <a:cs typeface="Arial"/>
                      </a:endParaRPr>
                    </a:p>
                  </a:txBody>
                  <a:tcPr marL="0" marR="0" marT="45719" marB="0">
                    <a:lnT w="9525">
                      <a:solidFill>
                        <a:srgbClr val="002147"/>
                      </a:solidFill>
                      <a:prstDash val="solid"/>
                    </a:lnT>
                    <a:lnB w="9525">
                      <a:solidFill>
                        <a:srgbClr val="002147"/>
                      </a:solidFill>
                      <a:prstDash val="solid"/>
                    </a:lnB>
                  </a:tcPr>
                </a:tc>
                <a:tc>
                  <a:txBody>
                    <a:bodyPr/>
                    <a:lstStyle/>
                    <a:p>
                      <a:pPr marL="159385">
                        <a:lnSpc>
                          <a:spcPct val="100000"/>
                        </a:lnSpc>
                        <a:spcBef>
                          <a:spcPts val="409"/>
                        </a:spcBef>
                      </a:pPr>
                      <a:r>
                        <a:rPr sz="800" spc="20" dirty="0">
                          <a:solidFill>
                            <a:srgbClr val="001F40"/>
                          </a:solidFill>
                          <a:latin typeface="Microsoft Sans Serif"/>
                          <a:cs typeface="Microsoft Sans Serif"/>
                        </a:rPr>
                        <a:t>Okken</a:t>
                      </a:r>
                      <a:r>
                        <a:rPr sz="800" spc="-25" dirty="0">
                          <a:solidFill>
                            <a:srgbClr val="001F40"/>
                          </a:solidFill>
                          <a:latin typeface="Microsoft Sans Serif"/>
                          <a:cs typeface="Microsoft Sans Serif"/>
                        </a:rPr>
                        <a:t> </a:t>
                      </a:r>
                      <a:r>
                        <a:rPr sz="800" spc="35" dirty="0">
                          <a:solidFill>
                            <a:srgbClr val="001F40"/>
                          </a:solidFill>
                          <a:latin typeface="Microsoft Sans Serif"/>
                          <a:cs typeface="Microsoft Sans Serif"/>
                        </a:rPr>
                        <a:t>o</a:t>
                      </a:r>
                      <a:r>
                        <a:rPr sz="800" spc="-20" dirty="0">
                          <a:solidFill>
                            <a:srgbClr val="001F40"/>
                          </a:solidFill>
                          <a:latin typeface="Microsoft Sans Serif"/>
                          <a:cs typeface="Microsoft Sans Serif"/>
                        </a:rPr>
                        <a:t> </a:t>
                      </a:r>
                      <a:r>
                        <a:rPr sz="800" spc="15" dirty="0">
                          <a:solidFill>
                            <a:srgbClr val="001F40"/>
                          </a:solidFill>
                          <a:latin typeface="Microsoft Sans Serif"/>
                          <a:cs typeface="Microsoft Sans Serif"/>
                        </a:rPr>
                        <a:t>Blokset</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17475" marR="554990">
                        <a:lnSpc>
                          <a:spcPct val="138900"/>
                        </a:lnSpc>
                        <a:spcBef>
                          <a:spcPts val="330"/>
                        </a:spcBef>
                      </a:pPr>
                      <a:r>
                        <a:rPr sz="600" spc="15" dirty="0">
                          <a:solidFill>
                            <a:srgbClr val="001F40"/>
                          </a:solidFill>
                          <a:latin typeface="Microsoft Sans Serif"/>
                          <a:cs typeface="Microsoft Sans Serif"/>
                        </a:rPr>
                        <a:t>Cuadro</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distribución</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BT</a:t>
                      </a:r>
                      <a:r>
                        <a:rPr sz="600" spc="-10" dirty="0">
                          <a:solidFill>
                            <a:srgbClr val="001F40"/>
                          </a:solidFill>
                          <a:latin typeface="Microsoft Sans Serif"/>
                          <a:cs typeface="Microsoft Sans Serif"/>
                        </a:rPr>
                        <a:t> </a:t>
                      </a:r>
                      <a:r>
                        <a:rPr sz="600" spc="15" dirty="0">
                          <a:solidFill>
                            <a:srgbClr val="001F40"/>
                          </a:solidFill>
                          <a:latin typeface="Microsoft Sans Serif"/>
                          <a:cs typeface="Microsoft Sans Serif"/>
                        </a:rPr>
                        <a:t>con</a:t>
                      </a:r>
                      <a:r>
                        <a:rPr sz="600" spc="-5" dirty="0">
                          <a:solidFill>
                            <a:srgbClr val="001F40"/>
                          </a:solidFill>
                          <a:latin typeface="Microsoft Sans Serif"/>
                          <a:cs typeface="Microsoft Sans Serif"/>
                        </a:rPr>
                        <a:t> </a:t>
                      </a:r>
                      <a:r>
                        <a:rPr sz="600" spc="35" dirty="0">
                          <a:solidFill>
                            <a:srgbClr val="001F40"/>
                          </a:solidFill>
                          <a:latin typeface="Microsoft Sans Serif"/>
                          <a:cs typeface="Microsoft Sans Serif"/>
                        </a:rPr>
                        <a:t>un</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alto</a:t>
                      </a:r>
                      <a:r>
                        <a:rPr sz="600" spc="-10" dirty="0">
                          <a:solidFill>
                            <a:srgbClr val="001F40"/>
                          </a:solidFill>
                          <a:latin typeface="Microsoft Sans Serif"/>
                          <a:cs typeface="Microsoft Sans Serif"/>
                        </a:rPr>
                        <a:t> </a:t>
                      </a:r>
                      <a:r>
                        <a:rPr sz="600" spc="15" dirty="0">
                          <a:solidFill>
                            <a:srgbClr val="001F40"/>
                          </a:solidFill>
                          <a:latin typeface="Microsoft Sans Serif"/>
                          <a:cs typeface="Microsoft Sans Serif"/>
                        </a:rPr>
                        <a:t>nivel</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seguridad</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para</a:t>
                      </a:r>
                      <a:r>
                        <a:rPr sz="600" spc="-10" dirty="0">
                          <a:solidFill>
                            <a:srgbClr val="001F40"/>
                          </a:solidFill>
                          <a:latin typeface="Microsoft Sans Serif"/>
                          <a:cs typeface="Microsoft Sans Serif"/>
                        </a:rPr>
                        <a:t> </a:t>
                      </a:r>
                      <a:r>
                        <a:rPr sz="600" spc="10" dirty="0" smtClean="0">
                          <a:solidFill>
                            <a:srgbClr val="001F40"/>
                          </a:solidFill>
                          <a:latin typeface="Microsoft Sans Serif"/>
                          <a:cs typeface="Microsoft Sans Serif"/>
                        </a:rPr>
                        <a:t>el</a:t>
                      </a:r>
                      <a:r>
                        <a:rPr lang="es-ES" sz="600" spc="10" dirty="0" smtClean="0">
                          <a:solidFill>
                            <a:srgbClr val="001F40"/>
                          </a:solidFill>
                          <a:latin typeface="Microsoft Sans Serif"/>
                          <a:cs typeface="Microsoft Sans Serif"/>
                        </a:rPr>
                        <a:t> </a:t>
                      </a:r>
                      <a:r>
                        <a:rPr sz="600" spc="25" dirty="0" err="1" smtClean="0">
                          <a:solidFill>
                            <a:srgbClr val="001F40"/>
                          </a:solidFill>
                          <a:latin typeface="Microsoft Sans Serif"/>
                          <a:cs typeface="Microsoft Sans Serif"/>
                        </a:rPr>
                        <a:t>operador</a:t>
                      </a:r>
                      <a:r>
                        <a:rPr sz="600" spc="25" dirty="0" smtClean="0">
                          <a:solidFill>
                            <a:srgbClr val="001F40"/>
                          </a:solidFill>
                          <a:latin typeface="Microsoft Sans Serif"/>
                          <a:cs typeface="Microsoft Sans Serif"/>
                        </a:rPr>
                        <a:t> </a:t>
                      </a:r>
                      <a:r>
                        <a:rPr sz="600" spc="25" dirty="0">
                          <a:solidFill>
                            <a:srgbClr val="001F40"/>
                          </a:solidFill>
                          <a:latin typeface="Microsoft Sans Serif"/>
                          <a:cs typeface="Microsoft Sans Serif"/>
                        </a:rPr>
                        <a:t>integrando </a:t>
                      </a:r>
                      <a:r>
                        <a:rPr sz="600" spc="15" dirty="0">
                          <a:solidFill>
                            <a:srgbClr val="001F40"/>
                          </a:solidFill>
                          <a:latin typeface="Microsoft Sans Serif"/>
                          <a:cs typeface="Microsoft Sans Serif"/>
                        </a:rPr>
                        <a:t>acometidas </a:t>
                      </a:r>
                      <a:r>
                        <a:rPr sz="600" spc="20" dirty="0">
                          <a:solidFill>
                            <a:srgbClr val="001F40"/>
                          </a:solidFill>
                          <a:latin typeface="Microsoft Sans Serif"/>
                          <a:cs typeface="Microsoft Sans Serif"/>
                        </a:rPr>
                        <a:t>de </a:t>
                      </a:r>
                      <a:r>
                        <a:rPr sz="600" spc="-20" dirty="0">
                          <a:solidFill>
                            <a:srgbClr val="001F40"/>
                          </a:solidFill>
                          <a:latin typeface="Microsoft Sans Serif"/>
                          <a:cs typeface="Microsoft Sans Serif"/>
                        </a:rPr>
                        <a:t>BT, </a:t>
                      </a:r>
                      <a:r>
                        <a:rPr sz="600" spc="20" dirty="0">
                          <a:solidFill>
                            <a:srgbClr val="001F40"/>
                          </a:solidFill>
                          <a:latin typeface="Microsoft Sans Serif"/>
                          <a:cs typeface="Microsoft Sans Serif"/>
                        </a:rPr>
                        <a:t>alimentadores, </a:t>
                      </a:r>
                      <a:r>
                        <a:rPr sz="600" spc="-35" dirty="0">
                          <a:solidFill>
                            <a:srgbClr val="001F40"/>
                          </a:solidFill>
                          <a:latin typeface="Microsoft Sans Serif"/>
                          <a:cs typeface="Microsoft Sans Serif"/>
                        </a:rPr>
                        <a:t>ATS</a:t>
                      </a:r>
                      <a:r>
                        <a:rPr sz="600" spc="-35" dirty="0" smtClean="0">
                          <a:solidFill>
                            <a:srgbClr val="001F40"/>
                          </a:solidFill>
                          <a:latin typeface="Microsoft Sans Serif"/>
                          <a:cs typeface="Microsoft Sans Serif"/>
                        </a:rPr>
                        <a:t>,</a:t>
                      </a:r>
                      <a:r>
                        <a:rPr lang="es-ES" sz="600" spc="-35" dirty="0" smtClean="0">
                          <a:solidFill>
                            <a:srgbClr val="001F40"/>
                          </a:solidFill>
                          <a:latin typeface="Microsoft Sans Serif"/>
                          <a:cs typeface="Microsoft Sans Serif"/>
                        </a:rPr>
                        <a:t> </a:t>
                      </a:r>
                      <a:r>
                        <a:rPr sz="600" spc="20" dirty="0" err="1" smtClean="0">
                          <a:solidFill>
                            <a:srgbClr val="001F40"/>
                          </a:solidFill>
                          <a:latin typeface="Microsoft Sans Serif"/>
                          <a:cs typeface="Microsoft Sans Serif"/>
                        </a:rPr>
                        <a:t>alimentadores</a:t>
                      </a:r>
                      <a:r>
                        <a:rPr sz="600" spc="-5" dirty="0" smtClean="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40" dirty="0">
                          <a:solidFill>
                            <a:srgbClr val="001F40"/>
                          </a:solidFill>
                          <a:latin typeface="Microsoft Sans Serif"/>
                          <a:cs typeface="Microsoft Sans Serif"/>
                        </a:rPr>
                        <a:t>motor</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(DOL,</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Soft</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Starter</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y</a:t>
                      </a:r>
                      <a:r>
                        <a:rPr sz="600" spc="-5" dirty="0">
                          <a:solidFill>
                            <a:srgbClr val="001F40"/>
                          </a:solidFill>
                          <a:latin typeface="Microsoft Sans Serif"/>
                          <a:cs typeface="Microsoft Sans Serif"/>
                        </a:rPr>
                        <a:t> </a:t>
                      </a:r>
                      <a:r>
                        <a:rPr sz="600" spc="-35" dirty="0">
                          <a:solidFill>
                            <a:srgbClr val="001F40"/>
                          </a:solidFill>
                          <a:latin typeface="Microsoft Sans Serif"/>
                          <a:cs typeface="Microsoft Sans Serif"/>
                        </a:rPr>
                        <a:t>VSD)</a:t>
                      </a:r>
                      <a:endParaRPr sz="600" dirty="0">
                        <a:latin typeface="Microsoft Sans Serif"/>
                        <a:cs typeface="Microsoft Sans Serif"/>
                      </a:endParaRPr>
                    </a:p>
                  </a:txBody>
                  <a:tcPr marL="0" marR="0" marT="41910" marB="0">
                    <a:lnT w="9525">
                      <a:solidFill>
                        <a:srgbClr val="002147"/>
                      </a:solidFill>
                      <a:prstDash val="solid"/>
                    </a:lnT>
                    <a:lnB w="9525">
                      <a:solidFill>
                        <a:srgbClr val="002147"/>
                      </a:solidFill>
                      <a:prstDash val="solid"/>
                    </a:lnB>
                  </a:tcPr>
                </a:tc>
                <a:tc>
                  <a:txBody>
                    <a:bodyPr/>
                    <a:lstStyle/>
                    <a:p>
                      <a:pPr marL="562610">
                        <a:lnSpc>
                          <a:spcPct val="100000"/>
                        </a:lnSpc>
                        <a:spcBef>
                          <a:spcPts val="459"/>
                        </a:spcBef>
                      </a:pPr>
                      <a:r>
                        <a:rPr sz="750" u="sng" spc="30" dirty="0">
                          <a:solidFill>
                            <a:srgbClr val="1D589A"/>
                          </a:solidFill>
                          <a:uFill>
                            <a:solidFill>
                              <a:srgbClr val="1D589A"/>
                            </a:solidFill>
                          </a:uFill>
                          <a:latin typeface="Microsoft Sans Serif"/>
                          <a:cs typeface="Microsoft Sans Serif"/>
                          <a:hlinkClick r:id="rId6"/>
                        </a:rPr>
                        <a:t>Inteligente</a:t>
                      </a:r>
                      <a:endParaRPr sz="750">
                        <a:latin typeface="Microsoft Sans Serif"/>
                        <a:cs typeface="Microsoft Sans Serif"/>
                      </a:endParaRPr>
                    </a:p>
                    <a:p>
                      <a:pPr marL="562610">
                        <a:lnSpc>
                          <a:spcPct val="100000"/>
                        </a:lnSpc>
                      </a:pPr>
                      <a:r>
                        <a:rPr sz="850" u="sng" spc="20" dirty="0">
                          <a:solidFill>
                            <a:srgbClr val="1D589A"/>
                          </a:solidFill>
                          <a:uFill>
                            <a:solidFill>
                              <a:srgbClr val="1D589A"/>
                            </a:solidFill>
                          </a:uFill>
                          <a:latin typeface="Microsoft Sans Serif"/>
                          <a:cs typeface="Microsoft Sans Serif"/>
                          <a:hlinkClick r:id="rId6"/>
                        </a:rPr>
                        <a:t>Poder</a:t>
                      </a:r>
                      <a:r>
                        <a:rPr sz="850" u="sng" spc="-45" dirty="0">
                          <a:solidFill>
                            <a:srgbClr val="1D589A"/>
                          </a:solidFill>
                          <a:uFill>
                            <a:solidFill>
                              <a:srgbClr val="1D589A"/>
                            </a:solidFill>
                          </a:uFill>
                          <a:latin typeface="Microsoft Sans Serif"/>
                          <a:cs typeface="Microsoft Sans Serif"/>
                          <a:hlinkClick r:id="rId6"/>
                        </a:rPr>
                        <a:t> </a:t>
                      </a:r>
                      <a:r>
                        <a:rPr sz="850" u="sng" spc="5" dirty="0">
                          <a:solidFill>
                            <a:srgbClr val="1D589A"/>
                          </a:solidFill>
                          <a:uFill>
                            <a:solidFill>
                              <a:srgbClr val="1D589A"/>
                            </a:solidFill>
                          </a:uFill>
                          <a:latin typeface="Microsoft Sans Serif"/>
                          <a:cs typeface="Microsoft Sans Serif"/>
                          <a:hlinkClick r:id="rId6"/>
                        </a:rPr>
                        <a:t>y</a:t>
                      </a:r>
                      <a:endParaRPr sz="850">
                        <a:latin typeface="Microsoft Sans Serif"/>
                        <a:cs typeface="Microsoft Sans Serif"/>
                      </a:endParaRPr>
                    </a:p>
                    <a:p>
                      <a:pPr marL="562610">
                        <a:lnSpc>
                          <a:spcPct val="100000"/>
                        </a:lnSpc>
                        <a:spcBef>
                          <a:spcPts val="180"/>
                        </a:spcBef>
                      </a:pPr>
                      <a:r>
                        <a:rPr sz="650" u="sng" spc="20" dirty="0">
                          <a:solidFill>
                            <a:srgbClr val="1D589A"/>
                          </a:solidFill>
                          <a:uFill>
                            <a:solidFill>
                              <a:srgbClr val="1D589A"/>
                            </a:solidFill>
                          </a:uFill>
                          <a:latin typeface="Microsoft Sans Serif"/>
                          <a:cs typeface="Microsoft Sans Serif"/>
                          <a:hlinkClick r:id="rId6"/>
                        </a:rPr>
                        <a:t>Control</a:t>
                      </a:r>
                      <a:r>
                        <a:rPr sz="650" u="sng" spc="-25" dirty="0">
                          <a:solidFill>
                            <a:srgbClr val="1D589A"/>
                          </a:solidFill>
                          <a:uFill>
                            <a:solidFill>
                              <a:srgbClr val="1D589A"/>
                            </a:solidFill>
                          </a:uFill>
                          <a:latin typeface="Microsoft Sans Serif"/>
                          <a:cs typeface="Microsoft Sans Serif"/>
                          <a:hlinkClick r:id="rId6"/>
                        </a:rPr>
                        <a:t> </a:t>
                      </a:r>
                      <a:r>
                        <a:rPr sz="650" u="sng" spc="20" dirty="0">
                          <a:solidFill>
                            <a:srgbClr val="1D589A"/>
                          </a:solidFill>
                          <a:uFill>
                            <a:solidFill>
                              <a:srgbClr val="1D589A"/>
                            </a:solidFill>
                          </a:uFill>
                          <a:latin typeface="Microsoft Sans Serif"/>
                          <a:cs typeface="Microsoft Sans Serif"/>
                          <a:hlinkClick r:id="rId6"/>
                        </a:rPr>
                        <a:t>del</a:t>
                      </a:r>
                      <a:r>
                        <a:rPr sz="650" u="sng" spc="-20" dirty="0">
                          <a:solidFill>
                            <a:srgbClr val="1D589A"/>
                          </a:solidFill>
                          <a:uFill>
                            <a:solidFill>
                              <a:srgbClr val="1D589A"/>
                            </a:solidFill>
                          </a:uFill>
                          <a:latin typeface="Microsoft Sans Serif"/>
                          <a:cs typeface="Microsoft Sans Serif"/>
                          <a:hlinkClick r:id="rId6"/>
                        </a:rPr>
                        <a:t> </a:t>
                      </a:r>
                      <a:r>
                        <a:rPr sz="650" u="sng" spc="45" dirty="0">
                          <a:solidFill>
                            <a:srgbClr val="1D589A"/>
                          </a:solidFill>
                          <a:uFill>
                            <a:solidFill>
                              <a:srgbClr val="1D589A"/>
                            </a:solidFill>
                          </a:uFill>
                          <a:latin typeface="Microsoft Sans Serif"/>
                          <a:cs typeface="Microsoft Sans Serif"/>
                          <a:hlinkClick r:id="rId6"/>
                        </a:rPr>
                        <a:t>motor</a:t>
                      </a:r>
                      <a:endParaRPr sz="650">
                        <a:latin typeface="Microsoft Sans Serif"/>
                        <a:cs typeface="Microsoft Sans Serif"/>
                      </a:endParaRPr>
                    </a:p>
                    <a:p>
                      <a:pPr marL="562610">
                        <a:lnSpc>
                          <a:spcPct val="100000"/>
                        </a:lnSpc>
                        <a:spcBef>
                          <a:spcPts val="70"/>
                        </a:spcBef>
                      </a:pPr>
                      <a:r>
                        <a:rPr sz="800" u="sng" spc="5" dirty="0">
                          <a:solidFill>
                            <a:srgbClr val="1D589A"/>
                          </a:solidFill>
                          <a:uFill>
                            <a:solidFill>
                              <a:srgbClr val="1D589A"/>
                            </a:solidFill>
                          </a:uFill>
                          <a:latin typeface="Microsoft Sans Serif"/>
                          <a:cs typeface="Microsoft Sans Serif"/>
                          <a:hlinkClick r:id="rId6"/>
                        </a:rPr>
                        <a:t>Sistemas</a:t>
                      </a:r>
                      <a:endParaRPr sz="80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4"/>
                  </a:ext>
                </a:extLst>
              </a:tr>
              <a:tr h="648000">
                <a:tc>
                  <a:txBody>
                    <a:bodyPr/>
                    <a:lstStyle/>
                    <a:p>
                      <a:pPr>
                        <a:lnSpc>
                          <a:spcPct val="100000"/>
                        </a:lnSpc>
                      </a:pPr>
                      <a:endParaRPr sz="700">
                        <a:latin typeface="Times New Roman"/>
                        <a:cs typeface="Times New Roman"/>
                      </a:endParaRPr>
                    </a:p>
                    <a:p>
                      <a:pPr marL="71755">
                        <a:lnSpc>
                          <a:spcPct val="100000"/>
                        </a:lnSpc>
                        <a:spcBef>
                          <a:spcPts val="5"/>
                        </a:spcBef>
                      </a:pPr>
                      <a:r>
                        <a:rPr sz="400" b="1" spc="15" dirty="0">
                          <a:solidFill>
                            <a:srgbClr val="001F40"/>
                          </a:solidFill>
                          <a:latin typeface="Arial"/>
                          <a:cs typeface="Arial"/>
                        </a:rPr>
                        <a:t>transformador</a:t>
                      </a:r>
                      <a:r>
                        <a:rPr sz="400" b="1" spc="-20" dirty="0">
                          <a:solidFill>
                            <a:srgbClr val="001F40"/>
                          </a:solidFill>
                          <a:latin typeface="Arial"/>
                          <a:cs typeface="Arial"/>
                        </a:rPr>
                        <a:t> </a:t>
                      </a:r>
                      <a:r>
                        <a:rPr sz="400" b="1" spc="10" dirty="0">
                          <a:solidFill>
                            <a:srgbClr val="001F40"/>
                          </a:solidFill>
                          <a:latin typeface="Arial"/>
                          <a:cs typeface="Arial"/>
                        </a:rPr>
                        <a:t>de</a:t>
                      </a:r>
                      <a:r>
                        <a:rPr sz="400" b="1" spc="-20" dirty="0">
                          <a:solidFill>
                            <a:srgbClr val="001F40"/>
                          </a:solidFill>
                          <a:latin typeface="Arial"/>
                          <a:cs typeface="Arial"/>
                        </a:rPr>
                        <a:t> </a:t>
                      </a:r>
                      <a:r>
                        <a:rPr sz="400" b="1" spc="10" dirty="0">
                          <a:solidFill>
                            <a:srgbClr val="001F40"/>
                          </a:solidFill>
                          <a:latin typeface="Arial"/>
                          <a:cs typeface="Arial"/>
                        </a:rPr>
                        <a:t>baja</a:t>
                      </a:r>
                      <a:r>
                        <a:rPr sz="400" b="1" spc="-20" dirty="0">
                          <a:solidFill>
                            <a:srgbClr val="001F40"/>
                          </a:solidFill>
                          <a:latin typeface="Arial"/>
                          <a:cs typeface="Arial"/>
                        </a:rPr>
                        <a:t> </a:t>
                      </a:r>
                      <a:r>
                        <a:rPr sz="400" b="1" spc="10" dirty="0">
                          <a:solidFill>
                            <a:srgbClr val="001F40"/>
                          </a:solidFill>
                          <a:latin typeface="Arial"/>
                          <a:cs typeface="Arial"/>
                        </a:rPr>
                        <a:t>tensión</a:t>
                      </a:r>
                      <a:endParaRPr sz="400">
                        <a:latin typeface="Arial"/>
                        <a:cs typeface="Arial"/>
                      </a:endParaRPr>
                    </a:p>
                    <a:p>
                      <a:pPr marL="71755">
                        <a:lnSpc>
                          <a:spcPct val="100000"/>
                        </a:lnSpc>
                        <a:spcBef>
                          <a:spcPts val="320"/>
                        </a:spcBef>
                      </a:pPr>
                      <a:r>
                        <a:rPr sz="600" b="1" spc="30" dirty="0">
                          <a:solidFill>
                            <a:srgbClr val="001F40"/>
                          </a:solidFill>
                          <a:latin typeface="Arial"/>
                          <a:cs typeface="Arial"/>
                        </a:rPr>
                        <a:t>inmigrante</a:t>
                      </a:r>
                      <a:endParaRPr sz="600">
                        <a:latin typeface="Arial"/>
                        <a:cs typeface="Arial"/>
                      </a:endParaRPr>
                    </a:p>
                  </a:txBody>
                  <a:tcPr marL="0" marR="0" marT="0" marB="0">
                    <a:lnT w="9525">
                      <a:solidFill>
                        <a:srgbClr val="002147"/>
                      </a:solidFill>
                      <a:prstDash val="solid"/>
                    </a:lnT>
                    <a:lnB w="9525">
                      <a:solidFill>
                        <a:srgbClr val="002147"/>
                      </a:solidFill>
                      <a:prstDash val="solid"/>
                    </a:lnB>
                  </a:tcPr>
                </a:tc>
                <a:tc>
                  <a:txBody>
                    <a:bodyPr/>
                    <a:lstStyle/>
                    <a:p>
                      <a:pPr marL="159385">
                        <a:lnSpc>
                          <a:spcPct val="100000"/>
                        </a:lnSpc>
                        <a:spcBef>
                          <a:spcPts val="409"/>
                        </a:spcBef>
                      </a:pPr>
                      <a:r>
                        <a:rPr sz="800" spc="25" dirty="0">
                          <a:solidFill>
                            <a:srgbClr val="001F40"/>
                          </a:solidFill>
                          <a:latin typeface="Microsoft Sans Serif"/>
                          <a:cs typeface="Microsoft Sans Serif"/>
                        </a:rPr>
                        <a:t>Masterpact</a:t>
                      </a:r>
                      <a:r>
                        <a:rPr sz="800" spc="-30" dirty="0">
                          <a:solidFill>
                            <a:srgbClr val="001F40"/>
                          </a:solidFill>
                          <a:latin typeface="Microsoft Sans Serif"/>
                          <a:cs typeface="Microsoft Sans Serif"/>
                        </a:rPr>
                        <a:t> </a:t>
                      </a:r>
                      <a:r>
                        <a:rPr sz="800" spc="-10" dirty="0">
                          <a:solidFill>
                            <a:srgbClr val="001F40"/>
                          </a:solidFill>
                          <a:latin typeface="Microsoft Sans Serif"/>
                          <a:cs typeface="Microsoft Sans Serif"/>
                        </a:rPr>
                        <a:t>MTZ</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17475" marR="593090">
                        <a:lnSpc>
                          <a:spcPct val="111100"/>
                        </a:lnSpc>
                        <a:spcBef>
                          <a:spcPts val="359"/>
                        </a:spcBef>
                      </a:pPr>
                      <a:r>
                        <a:rPr sz="750" spc="-35" dirty="0">
                          <a:solidFill>
                            <a:srgbClr val="001F40"/>
                          </a:solidFill>
                          <a:latin typeface="Microsoft Sans Serif"/>
                          <a:cs typeface="Microsoft Sans Serif"/>
                        </a:rPr>
                        <a:t>ACB</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IED</a:t>
                      </a:r>
                      <a:r>
                        <a:rPr sz="750" spc="-5" dirty="0">
                          <a:solidFill>
                            <a:srgbClr val="001F40"/>
                          </a:solidFill>
                          <a:latin typeface="Microsoft Sans Serif"/>
                          <a:cs typeface="Microsoft Sans Serif"/>
                        </a:rPr>
                        <a:t> </a:t>
                      </a:r>
                      <a:r>
                        <a:rPr sz="750" spc="30" dirty="0">
                          <a:solidFill>
                            <a:srgbClr val="001F40"/>
                          </a:solidFill>
                          <a:latin typeface="Microsoft Sans Serif"/>
                          <a:cs typeface="Microsoft Sans Serif"/>
                        </a:rPr>
                        <a:t>integral</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a:solidFill>
                            <a:srgbClr val="001F40"/>
                          </a:solidFill>
                          <a:latin typeface="Microsoft Sans Serif"/>
                          <a:cs typeface="Microsoft Sans Serif"/>
                        </a:rPr>
                        <a:t>medida,</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protección</a:t>
                      </a:r>
                      <a:r>
                        <a:rPr sz="750" spc="-5"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5" dirty="0">
                          <a:solidFill>
                            <a:srgbClr val="001F40"/>
                          </a:solidFill>
                          <a:latin typeface="Microsoft Sans Serif"/>
                          <a:cs typeface="Microsoft Sans Serif"/>
                        </a:rPr>
                        <a:t> </a:t>
                      </a:r>
                      <a:r>
                        <a:rPr sz="750" spc="35" dirty="0" smtClean="0">
                          <a:solidFill>
                            <a:srgbClr val="001F40"/>
                          </a:solidFill>
                          <a:latin typeface="Microsoft Sans Serif"/>
                          <a:cs typeface="Microsoft Sans Serif"/>
                        </a:rPr>
                        <a:t>control</a:t>
                      </a:r>
                      <a:r>
                        <a:rPr lang="es-ES" sz="750" spc="35" dirty="0" smtClean="0">
                          <a:solidFill>
                            <a:srgbClr val="001F40"/>
                          </a:solidFill>
                          <a:latin typeface="Microsoft Sans Serif"/>
                          <a:cs typeface="Microsoft Sans Serif"/>
                        </a:rPr>
                        <a:t> </a:t>
                      </a:r>
                      <a:r>
                        <a:rPr sz="750" spc="20" dirty="0" smtClean="0">
                          <a:solidFill>
                            <a:srgbClr val="001F40"/>
                          </a:solidFill>
                          <a:latin typeface="Microsoft Sans Serif"/>
                          <a:cs typeface="Microsoft Sans Serif"/>
                        </a:rPr>
                        <a:t>con</a:t>
                      </a:r>
                      <a:r>
                        <a:rPr sz="750" spc="-10"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Ethernet/IP</a:t>
                      </a:r>
                      <a:endParaRPr sz="750" dirty="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562610">
                        <a:lnSpc>
                          <a:spcPts val="985"/>
                        </a:lnSpc>
                        <a:spcBef>
                          <a:spcPts val="359"/>
                        </a:spcBef>
                      </a:pPr>
                      <a:r>
                        <a:rPr sz="850" u="sng" spc="30" dirty="0">
                          <a:solidFill>
                            <a:srgbClr val="1D589A"/>
                          </a:solidFill>
                          <a:uFill>
                            <a:solidFill>
                              <a:srgbClr val="1D589A"/>
                            </a:solidFill>
                          </a:uFill>
                          <a:latin typeface="Microsoft Sans Serif"/>
                          <a:cs typeface="Microsoft Sans Serif"/>
                          <a:hlinkClick r:id="rId7"/>
                        </a:rPr>
                        <a:t>Masterpact</a:t>
                      </a:r>
                      <a:endParaRPr sz="850">
                        <a:latin typeface="Microsoft Sans Serif"/>
                        <a:cs typeface="Microsoft Sans Serif"/>
                      </a:endParaRPr>
                    </a:p>
                    <a:p>
                      <a:pPr marL="562610">
                        <a:lnSpc>
                          <a:spcPts val="1045"/>
                        </a:lnSpc>
                      </a:pPr>
                      <a:r>
                        <a:rPr sz="900" u="sng" spc="-10" dirty="0">
                          <a:solidFill>
                            <a:srgbClr val="1D589A"/>
                          </a:solidFill>
                          <a:uFill>
                            <a:solidFill>
                              <a:srgbClr val="1D589A"/>
                            </a:solidFill>
                          </a:uFill>
                          <a:latin typeface="Microsoft Sans Serif"/>
                          <a:cs typeface="Microsoft Sans Serif"/>
                          <a:hlinkClick r:id="rId7"/>
                        </a:rPr>
                        <a:t>MTZ</a:t>
                      </a:r>
                      <a:endParaRPr sz="9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5"/>
                  </a:ext>
                </a:extLst>
              </a:tr>
              <a:tr h="647999">
                <a:tc>
                  <a:txBody>
                    <a:bodyPr/>
                    <a:lstStyle/>
                    <a:p>
                      <a:pPr marL="71755">
                        <a:lnSpc>
                          <a:spcPct val="100000"/>
                        </a:lnSpc>
                        <a:spcBef>
                          <a:spcPts val="509"/>
                        </a:spcBef>
                      </a:pPr>
                      <a:r>
                        <a:rPr sz="700" b="1" dirty="0">
                          <a:solidFill>
                            <a:srgbClr val="001F40"/>
                          </a:solidFill>
                          <a:latin typeface="Arial"/>
                          <a:cs typeface="Arial"/>
                        </a:rPr>
                        <a:t>BT</a:t>
                      </a:r>
                      <a:r>
                        <a:rPr sz="700" b="1" spc="-15" dirty="0">
                          <a:solidFill>
                            <a:srgbClr val="001F40"/>
                          </a:solidFill>
                          <a:latin typeface="Arial"/>
                          <a:cs typeface="Arial"/>
                        </a:rPr>
                        <a:t> </a:t>
                      </a:r>
                      <a:r>
                        <a:rPr sz="700" b="1" dirty="0">
                          <a:solidFill>
                            <a:srgbClr val="001F40"/>
                          </a:solidFill>
                          <a:latin typeface="Arial"/>
                          <a:cs typeface="Arial"/>
                        </a:rPr>
                        <a:t>Automático</a:t>
                      </a:r>
                      <a:endParaRPr sz="700">
                        <a:latin typeface="Arial"/>
                        <a:cs typeface="Arial"/>
                      </a:endParaRPr>
                    </a:p>
                    <a:p>
                      <a:pPr marL="71755">
                        <a:lnSpc>
                          <a:spcPct val="100000"/>
                        </a:lnSpc>
                        <a:spcBef>
                          <a:spcPts val="309"/>
                        </a:spcBef>
                      </a:pPr>
                      <a:r>
                        <a:rPr sz="550" b="1" spc="15" dirty="0">
                          <a:solidFill>
                            <a:srgbClr val="001F40"/>
                          </a:solidFill>
                          <a:latin typeface="Arial"/>
                          <a:cs typeface="Arial"/>
                        </a:rPr>
                        <a:t>Fuente</a:t>
                      </a:r>
                      <a:r>
                        <a:rPr sz="550" b="1" spc="-15" dirty="0">
                          <a:solidFill>
                            <a:srgbClr val="001F40"/>
                          </a:solidFill>
                          <a:latin typeface="Arial"/>
                          <a:cs typeface="Arial"/>
                        </a:rPr>
                        <a:t> </a:t>
                      </a:r>
                      <a:r>
                        <a:rPr sz="550" b="1" spc="15" dirty="0">
                          <a:solidFill>
                            <a:srgbClr val="001F40"/>
                          </a:solidFill>
                          <a:latin typeface="Arial"/>
                          <a:cs typeface="Arial"/>
                        </a:rPr>
                        <a:t>de</a:t>
                      </a:r>
                      <a:r>
                        <a:rPr sz="550" b="1" spc="-15" dirty="0">
                          <a:solidFill>
                            <a:srgbClr val="001F40"/>
                          </a:solidFill>
                          <a:latin typeface="Arial"/>
                          <a:cs typeface="Arial"/>
                        </a:rPr>
                        <a:t> </a:t>
                      </a:r>
                      <a:r>
                        <a:rPr sz="550" b="1" spc="15" dirty="0">
                          <a:solidFill>
                            <a:srgbClr val="001F40"/>
                          </a:solidFill>
                          <a:latin typeface="Arial"/>
                          <a:cs typeface="Arial"/>
                        </a:rPr>
                        <a:t>transferencia</a:t>
                      </a:r>
                      <a:endParaRPr sz="550">
                        <a:latin typeface="Arial"/>
                        <a:cs typeface="Arial"/>
                      </a:endParaRPr>
                    </a:p>
                  </a:txBody>
                  <a:tcPr marL="0" marR="0" marT="64769" marB="0">
                    <a:lnT w="9525">
                      <a:solidFill>
                        <a:srgbClr val="002147"/>
                      </a:solidFill>
                      <a:prstDash val="solid"/>
                    </a:lnT>
                    <a:lnB w="9525">
                      <a:solidFill>
                        <a:srgbClr val="002147"/>
                      </a:solidFill>
                      <a:prstDash val="solid"/>
                    </a:lnB>
                  </a:tcPr>
                </a:tc>
                <a:tc>
                  <a:txBody>
                    <a:bodyPr/>
                    <a:lstStyle/>
                    <a:p>
                      <a:pPr marL="159385">
                        <a:lnSpc>
                          <a:spcPct val="100000"/>
                        </a:lnSpc>
                        <a:spcBef>
                          <a:spcPts val="560"/>
                        </a:spcBef>
                      </a:pPr>
                      <a:r>
                        <a:rPr sz="650" spc="20" dirty="0">
                          <a:solidFill>
                            <a:srgbClr val="001F40"/>
                          </a:solidFill>
                          <a:latin typeface="Microsoft Sans Serif"/>
                          <a:cs typeface="Microsoft Sans Serif"/>
                        </a:rPr>
                        <a:t>Transferpacto</a:t>
                      </a:r>
                      <a:endParaRPr sz="650">
                        <a:latin typeface="Microsoft Sans Serif"/>
                        <a:cs typeface="Microsoft Sans Serif"/>
                      </a:endParaRPr>
                    </a:p>
                  </a:txBody>
                  <a:tcPr marL="0" marR="0" marT="71120" marB="0">
                    <a:lnT w="9525">
                      <a:solidFill>
                        <a:srgbClr val="002147"/>
                      </a:solidFill>
                      <a:prstDash val="solid"/>
                    </a:lnT>
                    <a:lnB w="9525">
                      <a:solidFill>
                        <a:srgbClr val="002147"/>
                      </a:solidFill>
                      <a:prstDash val="solid"/>
                    </a:lnB>
                  </a:tcPr>
                </a:tc>
                <a:tc>
                  <a:txBody>
                    <a:bodyPr/>
                    <a:lstStyle/>
                    <a:p>
                      <a:pPr marL="117475">
                        <a:lnSpc>
                          <a:spcPct val="100000"/>
                        </a:lnSpc>
                        <a:spcBef>
                          <a:spcPts val="610"/>
                        </a:spcBef>
                      </a:pPr>
                      <a:r>
                        <a:rPr sz="700" spc="25" dirty="0">
                          <a:solidFill>
                            <a:srgbClr val="001F40"/>
                          </a:solidFill>
                          <a:latin typeface="Microsoft Sans Serif"/>
                          <a:cs typeface="Microsoft Sans Serif"/>
                        </a:rPr>
                        <a:t>Controlador</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UA</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spc="-5" dirty="0">
                          <a:solidFill>
                            <a:srgbClr val="001F40"/>
                          </a:solidFill>
                          <a:latin typeface="Microsoft Sans Serif"/>
                          <a:cs typeface="Microsoft Sans Serif"/>
                        </a:rPr>
                        <a:t> </a:t>
                      </a:r>
                      <a:r>
                        <a:rPr sz="700" spc="5" dirty="0">
                          <a:solidFill>
                            <a:srgbClr val="001F40"/>
                          </a:solidFill>
                          <a:latin typeface="Microsoft Sans Serif"/>
                          <a:cs typeface="Microsoft Sans Serif"/>
                        </a:rPr>
                        <a:t>secuencias</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lógicas</a:t>
                      </a:r>
                      <a:r>
                        <a:rPr sz="700" spc="-5" dirty="0">
                          <a:solidFill>
                            <a:srgbClr val="001F40"/>
                          </a:solidFill>
                          <a:latin typeface="Microsoft Sans Serif"/>
                          <a:cs typeface="Microsoft Sans Serif"/>
                        </a:rPr>
                        <a:t> </a:t>
                      </a:r>
                      <a:r>
                        <a:rPr sz="700" spc="-50" dirty="0">
                          <a:solidFill>
                            <a:srgbClr val="001F40"/>
                          </a:solidFill>
                          <a:latin typeface="Microsoft Sans Serif"/>
                          <a:cs typeface="Microsoft Sans Serif"/>
                        </a:rPr>
                        <a:t>ATS</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predefinidas</a:t>
                      </a:r>
                      <a:endParaRPr sz="700" dirty="0">
                        <a:latin typeface="Microsoft Sans Serif"/>
                        <a:cs typeface="Microsoft Sans Serif"/>
                      </a:endParaRPr>
                    </a:p>
                    <a:p>
                      <a:pPr>
                        <a:lnSpc>
                          <a:spcPct val="100000"/>
                        </a:lnSpc>
                        <a:spcBef>
                          <a:spcPts val="55"/>
                        </a:spcBef>
                      </a:pPr>
                      <a:endParaRPr sz="850" dirty="0">
                        <a:latin typeface="Times New Roman"/>
                        <a:cs typeface="Times New Roman"/>
                      </a:endParaRPr>
                    </a:p>
                    <a:p>
                      <a:pPr marL="117475" marR="976630">
                        <a:lnSpc>
                          <a:spcPct val="138900"/>
                        </a:lnSpc>
                      </a:pPr>
                      <a:r>
                        <a:rPr sz="600" spc="20" dirty="0">
                          <a:solidFill>
                            <a:srgbClr val="001F40"/>
                          </a:solidFill>
                          <a:latin typeface="Microsoft Sans Serif"/>
                          <a:cs typeface="Microsoft Sans Serif"/>
                        </a:rPr>
                        <a:t>Masterpact</a:t>
                      </a:r>
                      <a:r>
                        <a:rPr sz="600" spc="-5" dirty="0">
                          <a:solidFill>
                            <a:srgbClr val="001F40"/>
                          </a:solidFill>
                          <a:latin typeface="Microsoft Sans Serif"/>
                          <a:cs typeface="Microsoft Sans Serif"/>
                        </a:rPr>
                        <a:t> MTZ </a:t>
                      </a:r>
                      <a:r>
                        <a:rPr sz="600" spc="15" dirty="0">
                          <a:solidFill>
                            <a:srgbClr val="001F40"/>
                          </a:solidFill>
                          <a:latin typeface="Microsoft Sans Serif"/>
                          <a:cs typeface="Microsoft Sans Serif"/>
                        </a:rPr>
                        <a:t>con</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enclavamiento</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mecánico</a:t>
                      </a:r>
                      <a:r>
                        <a:rPr sz="60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15" dirty="0" err="1" smtClean="0">
                          <a:solidFill>
                            <a:srgbClr val="001F40"/>
                          </a:solidFill>
                          <a:latin typeface="Microsoft Sans Serif"/>
                          <a:cs typeface="Microsoft Sans Serif"/>
                        </a:rPr>
                        <a:t>varilla</a:t>
                      </a:r>
                      <a:r>
                        <a:rPr lang="es-ES" sz="600" spc="15" dirty="0" smtClean="0">
                          <a:solidFill>
                            <a:srgbClr val="001F40"/>
                          </a:solidFill>
                          <a:latin typeface="Microsoft Sans Serif"/>
                          <a:cs typeface="Microsoft Sans Serif"/>
                        </a:rPr>
                        <a:t> </a:t>
                      </a:r>
                      <a:r>
                        <a:rPr sz="600" spc="35" dirty="0" err="1" smtClean="0">
                          <a:solidFill>
                            <a:srgbClr val="001F40"/>
                          </a:solidFill>
                          <a:latin typeface="Microsoft Sans Serif"/>
                          <a:cs typeface="Microsoft Sans Serif"/>
                        </a:rPr>
                        <a:t>montado</a:t>
                      </a:r>
                      <a:r>
                        <a:rPr sz="600" spc="-10" dirty="0" smtClean="0">
                          <a:solidFill>
                            <a:srgbClr val="001F40"/>
                          </a:solidFill>
                          <a:latin typeface="Microsoft Sans Serif"/>
                          <a:cs typeface="Microsoft Sans Serif"/>
                        </a:rPr>
                        <a:t> </a:t>
                      </a:r>
                      <a:r>
                        <a:rPr sz="600" spc="20" dirty="0">
                          <a:solidFill>
                            <a:srgbClr val="001F40"/>
                          </a:solidFill>
                          <a:latin typeface="Microsoft Sans Serif"/>
                          <a:cs typeface="Microsoft Sans Serif"/>
                        </a:rPr>
                        <a:t>en</a:t>
                      </a:r>
                      <a:r>
                        <a:rPr sz="600" spc="-5" dirty="0">
                          <a:solidFill>
                            <a:srgbClr val="001F40"/>
                          </a:solidFill>
                          <a:latin typeface="Microsoft Sans Serif"/>
                          <a:cs typeface="Microsoft Sans Serif"/>
                        </a:rPr>
                        <a:t> </a:t>
                      </a:r>
                      <a:r>
                        <a:rPr sz="600" spc="35" dirty="0">
                          <a:solidFill>
                            <a:srgbClr val="001F40"/>
                          </a:solidFill>
                          <a:latin typeface="Microsoft Sans Serif"/>
                          <a:cs typeface="Microsoft Sans Serif"/>
                        </a:rPr>
                        <a:t>un</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cuadro</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5" dirty="0">
                          <a:solidFill>
                            <a:srgbClr val="001F40"/>
                          </a:solidFill>
                          <a:latin typeface="Microsoft Sans Serif"/>
                          <a:cs typeface="Microsoft Sans Serif"/>
                        </a:rPr>
                        <a:t>distribución</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5" dirty="0">
                          <a:solidFill>
                            <a:srgbClr val="001F40"/>
                          </a:solidFill>
                          <a:latin typeface="Microsoft Sans Serif"/>
                          <a:cs typeface="Microsoft Sans Serif"/>
                        </a:rPr>
                        <a:t>BT</a:t>
                      </a:r>
                      <a:endParaRPr sz="600" dirty="0">
                        <a:latin typeface="Microsoft Sans Serif"/>
                        <a:cs typeface="Microsoft Sans Serif"/>
                      </a:endParaRPr>
                    </a:p>
                  </a:txBody>
                  <a:tcPr marL="0" marR="0" marT="77470" marB="0">
                    <a:lnT w="9525">
                      <a:solidFill>
                        <a:srgbClr val="002147"/>
                      </a:solidFill>
                      <a:prstDash val="solid"/>
                    </a:lnT>
                    <a:lnB w="9525">
                      <a:solidFill>
                        <a:srgbClr val="002147"/>
                      </a:solidFill>
                      <a:prstDash val="solid"/>
                    </a:lnB>
                  </a:tcPr>
                </a:tc>
                <a:tc>
                  <a:txBody>
                    <a:bodyPr/>
                    <a:lstStyle/>
                    <a:p>
                      <a:pPr marL="562610">
                        <a:lnSpc>
                          <a:spcPct val="100000"/>
                        </a:lnSpc>
                        <a:spcBef>
                          <a:spcPts val="459"/>
                        </a:spcBef>
                      </a:pPr>
                      <a:r>
                        <a:rPr sz="750" u="sng" spc="20" dirty="0">
                          <a:solidFill>
                            <a:srgbClr val="1D589A"/>
                          </a:solidFill>
                          <a:uFill>
                            <a:solidFill>
                              <a:srgbClr val="1D589A"/>
                            </a:solidFill>
                          </a:uFill>
                          <a:latin typeface="Microsoft Sans Serif"/>
                          <a:cs typeface="Microsoft Sans Serif"/>
                          <a:hlinkClick r:id="rId8"/>
                        </a:rPr>
                        <a:t>Transferpacto</a:t>
                      </a:r>
                      <a:endParaRPr sz="7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6"/>
                  </a:ext>
                </a:extLst>
              </a:tr>
              <a:tr h="647999">
                <a:tc>
                  <a:txBody>
                    <a:bodyPr/>
                    <a:lstStyle/>
                    <a:p>
                      <a:pPr marL="71755">
                        <a:lnSpc>
                          <a:spcPct val="100000"/>
                        </a:lnSpc>
                        <a:spcBef>
                          <a:spcPts val="509"/>
                        </a:spcBef>
                      </a:pPr>
                      <a:r>
                        <a:rPr sz="700" b="1" spc="25" dirty="0">
                          <a:solidFill>
                            <a:srgbClr val="001F40"/>
                          </a:solidFill>
                          <a:latin typeface="Arial"/>
                          <a:cs typeface="Arial"/>
                        </a:rPr>
                        <a:t>Alimentador</a:t>
                      </a:r>
                      <a:r>
                        <a:rPr sz="700" b="1" spc="-35" dirty="0">
                          <a:solidFill>
                            <a:srgbClr val="001F40"/>
                          </a:solidFill>
                          <a:latin typeface="Arial"/>
                          <a:cs typeface="Arial"/>
                        </a:rPr>
                        <a:t> </a:t>
                      </a:r>
                      <a:r>
                        <a:rPr sz="700" b="1" spc="20" dirty="0">
                          <a:solidFill>
                            <a:srgbClr val="001F40"/>
                          </a:solidFill>
                          <a:latin typeface="Arial"/>
                          <a:cs typeface="Arial"/>
                        </a:rPr>
                        <a:t>de</a:t>
                      </a:r>
                      <a:r>
                        <a:rPr sz="700" b="1" spc="-35" dirty="0">
                          <a:solidFill>
                            <a:srgbClr val="001F40"/>
                          </a:solidFill>
                          <a:latin typeface="Arial"/>
                          <a:cs typeface="Arial"/>
                        </a:rPr>
                        <a:t> </a:t>
                      </a:r>
                      <a:r>
                        <a:rPr sz="700" b="1" spc="-30" dirty="0">
                          <a:solidFill>
                            <a:srgbClr val="001F40"/>
                          </a:solidFill>
                          <a:latin typeface="Arial"/>
                          <a:cs typeface="Arial"/>
                        </a:rPr>
                        <a:t>BT</a:t>
                      </a:r>
                      <a:endParaRPr sz="700">
                        <a:latin typeface="Arial"/>
                        <a:cs typeface="Arial"/>
                      </a:endParaRPr>
                    </a:p>
                  </a:txBody>
                  <a:tcPr marL="0" marR="0" marT="64769" marB="0">
                    <a:lnT w="9525">
                      <a:solidFill>
                        <a:srgbClr val="002147"/>
                      </a:solidFill>
                      <a:prstDash val="solid"/>
                    </a:lnT>
                  </a:tcPr>
                </a:tc>
                <a:tc>
                  <a:txBody>
                    <a:bodyPr/>
                    <a:lstStyle/>
                    <a:p>
                      <a:pPr marL="159385">
                        <a:lnSpc>
                          <a:spcPct val="100000"/>
                        </a:lnSpc>
                        <a:spcBef>
                          <a:spcPts val="459"/>
                        </a:spcBef>
                      </a:pPr>
                      <a:r>
                        <a:rPr sz="750" dirty="0">
                          <a:solidFill>
                            <a:srgbClr val="001F40"/>
                          </a:solidFill>
                          <a:latin typeface="Microsoft Sans Serif"/>
                          <a:cs typeface="Microsoft Sans Serif"/>
                        </a:rPr>
                        <a:t>NSX</a:t>
                      </a:r>
                      <a:r>
                        <a:rPr sz="750" spc="-5" dirty="0">
                          <a:solidFill>
                            <a:srgbClr val="001F40"/>
                          </a:solidFill>
                          <a:latin typeface="Microsoft Sans Serif"/>
                          <a:cs typeface="Microsoft Sans Serif"/>
                        </a:rPr>
                        <a:t> </a:t>
                      </a:r>
                      <a:r>
                        <a:rPr sz="750" dirty="0">
                          <a:solidFill>
                            <a:srgbClr val="001F40"/>
                          </a:solidFill>
                          <a:latin typeface="Microsoft Sans Serif"/>
                          <a:cs typeface="Microsoft Sans Serif"/>
                        </a:rPr>
                        <a:t>compacto</a:t>
                      </a:r>
                      <a:endParaRPr sz="7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tc>
                  <a:txBody>
                    <a:bodyPr/>
                    <a:lstStyle/>
                    <a:p>
                      <a:pPr marL="117475" marR="924560">
                        <a:lnSpc>
                          <a:spcPct val="138900"/>
                        </a:lnSpc>
                        <a:spcBef>
                          <a:spcPts val="330"/>
                        </a:spcBef>
                      </a:pPr>
                      <a:r>
                        <a:rPr sz="600" spc="-20" dirty="0">
                          <a:solidFill>
                            <a:srgbClr val="001F40"/>
                          </a:solidFill>
                          <a:latin typeface="Microsoft Sans Serif"/>
                          <a:cs typeface="Microsoft Sans Serif"/>
                        </a:rPr>
                        <a:t>MCCB</a:t>
                      </a:r>
                      <a:r>
                        <a:rPr sz="600" spc="-10" dirty="0">
                          <a:solidFill>
                            <a:srgbClr val="001F40"/>
                          </a:solidFill>
                          <a:latin typeface="Microsoft Sans Serif"/>
                          <a:cs typeface="Microsoft Sans Serif"/>
                        </a:rPr>
                        <a:t> </a:t>
                      </a:r>
                      <a:r>
                        <a:rPr sz="600" spc="-30" dirty="0">
                          <a:solidFill>
                            <a:srgbClr val="001F40"/>
                          </a:solidFill>
                          <a:latin typeface="Microsoft Sans Serif"/>
                          <a:cs typeface="Microsoft Sans Serif"/>
                        </a:rPr>
                        <a:t>LV</a:t>
                      </a:r>
                      <a:r>
                        <a:rPr sz="600" spc="-10" dirty="0">
                          <a:solidFill>
                            <a:srgbClr val="001F40"/>
                          </a:solidFill>
                          <a:latin typeface="Microsoft Sans Serif"/>
                          <a:cs typeface="Microsoft Sans Serif"/>
                        </a:rPr>
                        <a:t> </a:t>
                      </a:r>
                      <a:r>
                        <a:rPr sz="600" spc="15" dirty="0">
                          <a:solidFill>
                            <a:srgbClr val="001F40"/>
                          </a:solidFill>
                          <a:latin typeface="Microsoft Sans Serif"/>
                          <a:cs typeface="Microsoft Sans Serif"/>
                        </a:rPr>
                        <a:t>con</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clasificación</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corriente</a:t>
                      </a:r>
                      <a:r>
                        <a:rPr sz="600" spc="-10" dirty="0">
                          <a:solidFill>
                            <a:srgbClr val="001F40"/>
                          </a:solidFill>
                          <a:latin typeface="Microsoft Sans Serif"/>
                          <a:cs typeface="Microsoft Sans Serif"/>
                        </a:rPr>
                        <a:t> </a:t>
                      </a:r>
                      <a:r>
                        <a:rPr sz="600" spc="5" dirty="0">
                          <a:solidFill>
                            <a:srgbClr val="001F40"/>
                          </a:solidFill>
                          <a:latin typeface="Microsoft Sans Serif"/>
                          <a:cs typeface="Microsoft Sans Serif"/>
                        </a:rPr>
                        <a:t>100</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A</a:t>
                      </a:r>
                      <a:r>
                        <a:rPr sz="600" spc="-10" dirty="0">
                          <a:solidFill>
                            <a:srgbClr val="001F40"/>
                          </a:solidFill>
                          <a:latin typeface="Microsoft Sans Serif"/>
                          <a:cs typeface="Microsoft Sans Serif"/>
                        </a:rPr>
                        <a:t> &lt;</a:t>
                      </a:r>
                      <a:r>
                        <a:rPr sz="600" spc="-5" dirty="0">
                          <a:solidFill>
                            <a:srgbClr val="001F40"/>
                          </a:solidFill>
                          <a:latin typeface="Microsoft Sans Serif"/>
                          <a:cs typeface="Microsoft Sans Serif"/>
                        </a:rPr>
                        <a:t> </a:t>
                      </a:r>
                      <a:r>
                        <a:rPr sz="600" spc="35" dirty="0">
                          <a:solidFill>
                            <a:srgbClr val="001F40"/>
                          </a:solidFill>
                          <a:latin typeface="Microsoft Sans Serif"/>
                          <a:cs typeface="Microsoft Sans Serif"/>
                        </a:rPr>
                        <a:t>In</a:t>
                      </a:r>
                      <a:r>
                        <a:rPr sz="600" spc="-10" dirty="0">
                          <a:solidFill>
                            <a:srgbClr val="001F40"/>
                          </a:solidFill>
                          <a:latin typeface="Microsoft Sans Serif"/>
                          <a:cs typeface="Microsoft Sans Serif"/>
                        </a:rPr>
                        <a:t> &lt;</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630</a:t>
                      </a:r>
                      <a:r>
                        <a:rPr sz="600" spc="-10" dirty="0">
                          <a:solidFill>
                            <a:srgbClr val="001F40"/>
                          </a:solidFill>
                          <a:latin typeface="Microsoft Sans Serif"/>
                          <a:cs typeface="Microsoft Sans Serif"/>
                        </a:rPr>
                        <a:t> </a:t>
                      </a:r>
                      <a:r>
                        <a:rPr sz="600" spc="-20" dirty="0" smtClean="0">
                          <a:solidFill>
                            <a:srgbClr val="001F40"/>
                          </a:solidFill>
                          <a:latin typeface="Microsoft Sans Serif"/>
                          <a:cs typeface="Microsoft Sans Serif"/>
                        </a:rPr>
                        <a:t>A</a:t>
                      </a:r>
                      <a:r>
                        <a:rPr lang="es-ES" sz="600" spc="-20" dirty="0" smtClean="0">
                          <a:solidFill>
                            <a:srgbClr val="001F40"/>
                          </a:solidFill>
                          <a:latin typeface="Microsoft Sans Serif"/>
                          <a:cs typeface="Microsoft Sans Serif"/>
                        </a:rPr>
                        <a:t> </a:t>
                      </a:r>
                      <a:r>
                        <a:rPr sz="600" spc="20" dirty="0" err="1" smtClean="0">
                          <a:solidFill>
                            <a:srgbClr val="001F40"/>
                          </a:solidFill>
                          <a:latin typeface="Microsoft Sans Serif"/>
                          <a:cs typeface="Microsoft Sans Serif"/>
                        </a:rPr>
                        <a:t>utilizado</a:t>
                      </a:r>
                      <a:r>
                        <a:rPr sz="600" spc="-10" dirty="0" smtClean="0">
                          <a:solidFill>
                            <a:srgbClr val="001F40"/>
                          </a:solidFill>
                          <a:latin typeface="Microsoft Sans Serif"/>
                          <a:cs typeface="Microsoft Sans Serif"/>
                        </a:rPr>
                        <a:t> </a:t>
                      </a:r>
                      <a:r>
                        <a:rPr sz="600" spc="20" dirty="0">
                          <a:solidFill>
                            <a:srgbClr val="001F40"/>
                          </a:solidFill>
                          <a:latin typeface="Microsoft Sans Serif"/>
                          <a:cs typeface="Microsoft Sans Serif"/>
                        </a:rPr>
                        <a:t>en</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alimentadores</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potencia</a:t>
                      </a:r>
                      <a:r>
                        <a:rPr sz="600" spc="-10" dirty="0">
                          <a:solidFill>
                            <a:srgbClr val="001F40"/>
                          </a:solidFill>
                          <a:latin typeface="Microsoft Sans Serif"/>
                          <a:cs typeface="Microsoft Sans Serif"/>
                        </a:rPr>
                        <a:t> </a:t>
                      </a:r>
                      <a:r>
                        <a:rPr sz="600" spc="5" dirty="0">
                          <a:solidFill>
                            <a:srgbClr val="001F40"/>
                          </a:solidFill>
                          <a:latin typeface="Microsoft Sans Serif"/>
                          <a:cs typeface="Microsoft Sans Serif"/>
                        </a:rPr>
                        <a:t>y</a:t>
                      </a:r>
                      <a:r>
                        <a:rPr sz="600" spc="-5" dirty="0">
                          <a:solidFill>
                            <a:srgbClr val="001F40"/>
                          </a:solidFill>
                          <a:latin typeface="Microsoft Sans Serif"/>
                          <a:cs typeface="Microsoft Sans Serif"/>
                        </a:rPr>
                        <a:t> </a:t>
                      </a:r>
                      <a:r>
                        <a:rPr sz="600" spc="40" dirty="0">
                          <a:solidFill>
                            <a:srgbClr val="001F40"/>
                          </a:solidFill>
                          <a:latin typeface="Microsoft Sans Serif"/>
                          <a:cs typeface="Microsoft Sans Serif"/>
                        </a:rPr>
                        <a:t>motor</a:t>
                      </a:r>
                      <a:endParaRPr sz="600" dirty="0">
                        <a:latin typeface="Microsoft Sans Serif"/>
                        <a:cs typeface="Microsoft Sans Serif"/>
                      </a:endParaRPr>
                    </a:p>
                  </a:txBody>
                  <a:tcPr marL="0" marR="0" marT="41910" marB="0">
                    <a:lnT w="9525">
                      <a:solidFill>
                        <a:srgbClr val="002147"/>
                      </a:solidFill>
                      <a:prstDash val="solid"/>
                    </a:lnT>
                    <a:lnB w="9525">
                      <a:solidFill>
                        <a:srgbClr val="002147"/>
                      </a:solidFill>
                      <a:prstDash val="solid"/>
                    </a:lnB>
                  </a:tcPr>
                </a:tc>
                <a:tc>
                  <a:txBody>
                    <a:bodyPr/>
                    <a:lstStyle/>
                    <a:p>
                      <a:pPr marL="562610">
                        <a:lnSpc>
                          <a:spcPct val="100000"/>
                        </a:lnSpc>
                        <a:spcBef>
                          <a:spcPts val="409"/>
                        </a:spcBef>
                      </a:pPr>
                      <a:r>
                        <a:rPr sz="800" u="sng" dirty="0">
                          <a:solidFill>
                            <a:srgbClr val="1D589A"/>
                          </a:solidFill>
                          <a:uFill>
                            <a:solidFill>
                              <a:srgbClr val="1D589A"/>
                            </a:solidFill>
                          </a:uFill>
                          <a:latin typeface="Microsoft Sans Serif"/>
                          <a:cs typeface="Microsoft Sans Serif"/>
                          <a:hlinkClick r:id="rId9"/>
                        </a:rPr>
                        <a:t>NSX</a:t>
                      </a:r>
                      <a:r>
                        <a:rPr sz="800" u="sng" spc="-5" dirty="0">
                          <a:solidFill>
                            <a:srgbClr val="1D589A"/>
                          </a:solidFill>
                          <a:uFill>
                            <a:solidFill>
                              <a:srgbClr val="1D589A"/>
                            </a:solidFill>
                          </a:uFill>
                          <a:latin typeface="Microsoft Sans Serif"/>
                          <a:cs typeface="Microsoft Sans Serif"/>
                          <a:hlinkClick r:id="rId9"/>
                        </a:rPr>
                        <a:t> </a:t>
                      </a:r>
                      <a:r>
                        <a:rPr sz="800" u="sng" dirty="0">
                          <a:solidFill>
                            <a:srgbClr val="1D589A"/>
                          </a:solidFill>
                          <a:uFill>
                            <a:solidFill>
                              <a:srgbClr val="1D589A"/>
                            </a:solidFill>
                          </a:uFill>
                          <a:latin typeface="Microsoft Sans Serif"/>
                          <a:cs typeface="Microsoft Sans Serif"/>
                          <a:hlinkClick r:id="rId9"/>
                        </a:rPr>
                        <a:t>compacto</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7"/>
                  </a:ext>
                </a:extLst>
              </a:tr>
              <a:tr h="647999">
                <a:tc>
                  <a:txBody>
                    <a:bodyPr/>
                    <a:lstStyle/>
                    <a:p>
                      <a:pPr>
                        <a:lnSpc>
                          <a:spcPct val="100000"/>
                        </a:lnSpc>
                      </a:pPr>
                      <a:endParaRPr sz="600">
                        <a:latin typeface="Times New Roman"/>
                        <a:cs typeface="Times New Roman"/>
                      </a:endParaRPr>
                    </a:p>
                  </a:txBody>
                  <a:tcPr marL="0" marR="0" marT="0" marB="0">
                    <a:lnB w="9525">
                      <a:solidFill>
                        <a:srgbClr val="002147"/>
                      </a:solidFill>
                      <a:prstDash val="solid"/>
                    </a:lnB>
                  </a:tcPr>
                </a:tc>
                <a:tc>
                  <a:txBody>
                    <a:bodyPr/>
                    <a:lstStyle/>
                    <a:p>
                      <a:pPr marL="159385">
                        <a:lnSpc>
                          <a:spcPct val="100000"/>
                        </a:lnSpc>
                        <a:spcBef>
                          <a:spcPts val="409"/>
                        </a:spcBef>
                      </a:pPr>
                      <a:r>
                        <a:rPr sz="800" spc="10" dirty="0">
                          <a:solidFill>
                            <a:srgbClr val="001F40"/>
                          </a:solidFill>
                          <a:latin typeface="Microsoft Sans Serif"/>
                          <a:cs typeface="Microsoft Sans Serif"/>
                        </a:rPr>
                        <a:t>PM5000</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17475">
                        <a:lnSpc>
                          <a:spcPct val="100000"/>
                        </a:lnSpc>
                        <a:spcBef>
                          <a:spcPts val="459"/>
                        </a:spcBef>
                      </a:pPr>
                      <a:r>
                        <a:rPr sz="750" spc="35" dirty="0">
                          <a:solidFill>
                            <a:srgbClr val="001F40"/>
                          </a:solidFill>
                          <a:latin typeface="Microsoft Sans Serif"/>
                          <a:cs typeface="Microsoft Sans Serif"/>
                        </a:rPr>
                        <a:t>Medidor</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energía</a:t>
                      </a:r>
                      <a:r>
                        <a:rPr sz="750" spc="-10" dirty="0">
                          <a:solidFill>
                            <a:srgbClr val="001F40"/>
                          </a:solidFill>
                          <a:latin typeface="Microsoft Sans Serif"/>
                          <a:cs typeface="Microsoft Sans Serif"/>
                        </a:rPr>
                        <a:t> </a:t>
                      </a:r>
                      <a:r>
                        <a:rPr sz="750" spc="5" dirty="0">
                          <a:solidFill>
                            <a:srgbClr val="001F40"/>
                          </a:solidFill>
                          <a:latin typeface="Microsoft Sans Serif"/>
                          <a:cs typeface="Microsoft Sans Serif"/>
                        </a:rPr>
                        <a:t>y</a:t>
                      </a:r>
                      <a:r>
                        <a:rPr sz="750" spc="-10" dirty="0">
                          <a:solidFill>
                            <a:srgbClr val="001F40"/>
                          </a:solidFill>
                          <a:latin typeface="Microsoft Sans Serif"/>
                          <a:cs typeface="Microsoft Sans Serif"/>
                        </a:rPr>
                        <a:t> </a:t>
                      </a:r>
                      <a:r>
                        <a:rPr sz="750" spc="-25" dirty="0">
                          <a:solidFill>
                            <a:srgbClr val="001F40"/>
                          </a:solidFill>
                          <a:latin typeface="Microsoft Sans Serif"/>
                          <a:cs typeface="Microsoft Sans Serif"/>
                        </a:rPr>
                        <a:t>PQ</a:t>
                      </a:r>
                      <a:r>
                        <a:rPr sz="750" spc="-1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r>
                        <a:rPr sz="750" spc="-10" dirty="0">
                          <a:solidFill>
                            <a:srgbClr val="001F40"/>
                          </a:solidFill>
                          <a:latin typeface="Microsoft Sans Serif"/>
                          <a:cs typeface="Microsoft Sans Serif"/>
                        </a:rPr>
                        <a:t> </a:t>
                      </a:r>
                      <a:r>
                        <a:rPr sz="750" spc="35" dirty="0">
                          <a:solidFill>
                            <a:srgbClr val="001F40"/>
                          </a:solidFill>
                          <a:latin typeface="Microsoft Sans Serif"/>
                          <a:cs typeface="Microsoft Sans Serif"/>
                        </a:rPr>
                        <a:t>Modbus</a:t>
                      </a:r>
                      <a:r>
                        <a:rPr sz="750" spc="-10" dirty="0">
                          <a:solidFill>
                            <a:srgbClr val="001F40"/>
                          </a:solidFill>
                          <a:latin typeface="Microsoft Sans Serif"/>
                          <a:cs typeface="Microsoft Sans Serif"/>
                        </a:rPr>
                        <a:t> </a:t>
                      </a:r>
                      <a:r>
                        <a:rPr sz="750" spc="-15" dirty="0">
                          <a:solidFill>
                            <a:srgbClr val="001F40"/>
                          </a:solidFill>
                          <a:latin typeface="Microsoft Sans Serif"/>
                          <a:cs typeface="Microsoft Sans Serif"/>
                        </a:rPr>
                        <a:t>TCP/IP</a:t>
                      </a:r>
                      <a:endParaRPr sz="7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tc>
                  <a:txBody>
                    <a:bodyPr/>
                    <a:lstStyle/>
                    <a:p>
                      <a:pPr marL="562610">
                        <a:lnSpc>
                          <a:spcPct val="100000"/>
                        </a:lnSpc>
                        <a:spcBef>
                          <a:spcPts val="359"/>
                        </a:spcBef>
                      </a:pPr>
                      <a:r>
                        <a:rPr sz="850" u="sng" spc="10" dirty="0">
                          <a:solidFill>
                            <a:srgbClr val="1D589A"/>
                          </a:solidFill>
                          <a:uFill>
                            <a:solidFill>
                              <a:srgbClr val="1D589A"/>
                            </a:solidFill>
                          </a:uFill>
                          <a:latin typeface="Microsoft Sans Serif"/>
                          <a:cs typeface="Microsoft Sans Serif"/>
                          <a:hlinkClick r:id="rId10"/>
                        </a:rPr>
                        <a:t>PM5000</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8"/>
                  </a:ext>
                </a:extLst>
              </a:tr>
              <a:tr h="648000">
                <a:tc>
                  <a:txBody>
                    <a:bodyPr/>
                    <a:lstStyle/>
                    <a:p>
                      <a:pPr marL="71755">
                        <a:lnSpc>
                          <a:spcPct val="100000"/>
                        </a:lnSpc>
                        <a:spcBef>
                          <a:spcPts val="610"/>
                        </a:spcBef>
                      </a:pPr>
                      <a:r>
                        <a:rPr sz="600" b="1" dirty="0">
                          <a:solidFill>
                            <a:srgbClr val="001F40"/>
                          </a:solidFill>
                          <a:latin typeface="Arial"/>
                          <a:cs typeface="Arial"/>
                        </a:rPr>
                        <a:t>Arrancador</a:t>
                      </a:r>
                      <a:r>
                        <a:rPr sz="600" b="1" spc="-15" dirty="0">
                          <a:solidFill>
                            <a:srgbClr val="001F40"/>
                          </a:solidFill>
                          <a:latin typeface="Arial"/>
                          <a:cs typeface="Arial"/>
                        </a:rPr>
                        <a:t> </a:t>
                      </a:r>
                      <a:r>
                        <a:rPr sz="600" b="1" dirty="0">
                          <a:solidFill>
                            <a:srgbClr val="001F40"/>
                          </a:solidFill>
                          <a:latin typeface="Arial"/>
                          <a:cs typeface="Arial"/>
                        </a:rPr>
                        <a:t>LV</a:t>
                      </a:r>
                      <a:r>
                        <a:rPr sz="600" b="1" spc="-15" dirty="0">
                          <a:solidFill>
                            <a:srgbClr val="001F40"/>
                          </a:solidFill>
                          <a:latin typeface="Arial"/>
                          <a:cs typeface="Arial"/>
                        </a:rPr>
                        <a:t> </a:t>
                      </a:r>
                      <a:r>
                        <a:rPr sz="600" b="1" dirty="0">
                          <a:solidFill>
                            <a:srgbClr val="001F40"/>
                          </a:solidFill>
                          <a:latin typeface="Arial"/>
                          <a:cs typeface="Arial"/>
                        </a:rPr>
                        <a:t>DOL</a:t>
                      </a:r>
                      <a:endParaRPr sz="600">
                        <a:latin typeface="Arial"/>
                        <a:cs typeface="Arial"/>
                      </a:endParaRPr>
                    </a:p>
                  </a:txBody>
                  <a:tcPr marL="0" marR="0" marT="77470" marB="0">
                    <a:lnT w="9525">
                      <a:solidFill>
                        <a:srgbClr val="002147"/>
                      </a:solidFill>
                      <a:prstDash val="solid"/>
                    </a:lnT>
                  </a:tcPr>
                </a:tc>
                <a:tc>
                  <a:txBody>
                    <a:bodyPr/>
                    <a:lstStyle/>
                    <a:p>
                      <a:pPr marL="159385">
                        <a:lnSpc>
                          <a:spcPct val="100000"/>
                        </a:lnSpc>
                        <a:spcBef>
                          <a:spcPts val="359"/>
                        </a:spcBef>
                      </a:pPr>
                      <a:r>
                        <a:rPr sz="850" spc="-25" dirty="0">
                          <a:solidFill>
                            <a:srgbClr val="001F40"/>
                          </a:solidFill>
                          <a:latin typeface="Microsoft Sans Serif"/>
                          <a:cs typeface="Microsoft Sans Serif"/>
                        </a:rPr>
                        <a:t>TeSysU</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17475" marR="755650">
                        <a:lnSpc>
                          <a:spcPct val="128200"/>
                        </a:lnSpc>
                        <a:spcBef>
                          <a:spcPts val="340"/>
                        </a:spcBef>
                      </a:pPr>
                      <a:r>
                        <a:rPr sz="650" spc="25" dirty="0">
                          <a:solidFill>
                            <a:srgbClr val="001F40"/>
                          </a:solidFill>
                          <a:latin typeface="Microsoft Sans Serif"/>
                          <a:cs typeface="Microsoft Sans Serif"/>
                        </a:rPr>
                        <a:t>Alimentador</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45" dirty="0">
                          <a:solidFill>
                            <a:srgbClr val="001F40"/>
                          </a:solidFill>
                          <a:latin typeface="Microsoft Sans Serif"/>
                          <a:cs typeface="Microsoft Sans Serif"/>
                        </a:rPr>
                        <a:t>motor</a:t>
                      </a:r>
                      <a:r>
                        <a:rPr sz="650" spc="-5" dirty="0">
                          <a:solidFill>
                            <a:srgbClr val="001F40"/>
                          </a:solidFill>
                          <a:latin typeface="Microsoft Sans Serif"/>
                          <a:cs typeface="Microsoft Sans Serif"/>
                        </a:rPr>
                        <a:t> DOL </a:t>
                      </a:r>
                      <a:r>
                        <a:rPr sz="650" spc="25" dirty="0">
                          <a:solidFill>
                            <a:srgbClr val="001F40"/>
                          </a:solidFill>
                          <a:latin typeface="Microsoft Sans Serif"/>
                          <a:cs typeface="Microsoft Sans Serif"/>
                        </a:rPr>
                        <a:t>integral</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&lt;</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15</a:t>
                      </a:r>
                      <a:r>
                        <a:rPr sz="650" dirty="0">
                          <a:solidFill>
                            <a:srgbClr val="001F40"/>
                          </a:solidFill>
                          <a:latin typeface="Microsoft Sans Serif"/>
                          <a:cs typeface="Microsoft Sans Serif"/>
                        </a:rPr>
                        <a:t> </a:t>
                      </a:r>
                      <a:r>
                        <a:rPr sz="650" spc="5" dirty="0">
                          <a:solidFill>
                            <a:srgbClr val="001F40"/>
                          </a:solidFill>
                          <a:latin typeface="Microsoft Sans Serif"/>
                          <a:cs typeface="Microsoft Sans Serif"/>
                        </a:rPr>
                        <a:t>kW</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con</a:t>
                      </a:r>
                      <a:r>
                        <a:rPr sz="650" spc="-5" dirty="0">
                          <a:solidFill>
                            <a:srgbClr val="001F40"/>
                          </a:solidFill>
                          <a:latin typeface="Microsoft Sans Serif"/>
                          <a:cs typeface="Microsoft Sans Serif"/>
                        </a:rPr>
                        <a:t> </a:t>
                      </a:r>
                      <a:r>
                        <a:rPr sz="650" spc="30" dirty="0" smtClean="0">
                          <a:solidFill>
                            <a:srgbClr val="001F40"/>
                          </a:solidFill>
                          <a:latin typeface="Microsoft Sans Serif"/>
                          <a:cs typeface="Microsoft Sans Serif"/>
                        </a:rPr>
                        <a:t>Modbus</a:t>
                      </a:r>
                      <a:r>
                        <a:rPr lang="es-ES" sz="650" spc="30" dirty="0" smtClean="0">
                          <a:solidFill>
                            <a:srgbClr val="001F40"/>
                          </a:solidFill>
                          <a:latin typeface="Microsoft Sans Serif"/>
                          <a:cs typeface="Microsoft Sans Serif"/>
                        </a:rPr>
                        <a:t> </a:t>
                      </a:r>
                      <a:r>
                        <a:rPr sz="650" spc="-15" dirty="0" smtClean="0">
                          <a:solidFill>
                            <a:srgbClr val="001F40"/>
                          </a:solidFill>
                          <a:latin typeface="Microsoft Sans Serif"/>
                          <a:cs typeface="Microsoft Sans Serif"/>
                        </a:rPr>
                        <a:t>TCP/IP</a:t>
                      </a:r>
                      <a:endParaRPr sz="650" dirty="0">
                        <a:latin typeface="Microsoft Sans Serif"/>
                        <a:cs typeface="Microsoft Sans Serif"/>
                      </a:endParaRPr>
                    </a:p>
                  </a:txBody>
                  <a:tcPr marL="0" marR="0" marT="43180" marB="0">
                    <a:lnT w="9525">
                      <a:solidFill>
                        <a:srgbClr val="002147"/>
                      </a:solidFill>
                      <a:prstDash val="solid"/>
                    </a:lnT>
                    <a:lnB w="9525">
                      <a:solidFill>
                        <a:srgbClr val="002147"/>
                      </a:solidFill>
                      <a:prstDash val="solid"/>
                    </a:lnB>
                  </a:tcPr>
                </a:tc>
                <a:tc>
                  <a:txBody>
                    <a:bodyPr/>
                    <a:lstStyle/>
                    <a:p>
                      <a:pPr marL="562610">
                        <a:lnSpc>
                          <a:spcPct val="100000"/>
                        </a:lnSpc>
                        <a:spcBef>
                          <a:spcPts val="359"/>
                        </a:spcBef>
                      </a:pPr>
                      <a:r>
                        <a:rPr sz="850" u="sng" spc="-25" dirty="0">
                          <a:solidFill>
                            <a:srgbClr val="1D589A"/>
                          </a:solidFill>
                          <a:uFill>
                            <a:solidFill>
                              <a:srgbClr val="1D589A"/>
                            </a:solidFill>
                          </a:uFill>
                          <a:latin typeface="Microsoft Sans Serif"/>
                          <a:cs typeface="Microsoft Sans Serif"/>
                          <a:hlinkClick r:id="rId11"/>
                        </a:rPr>
                        <a:t>TeSysU</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9"/>
                  </a:ext>
                </a:extLst>
              </a:tr>
              <a:tr h="647999">
                <a:tc>
                  <a:txBody>
                    <a:bodyPr/>
                    <a:lstStyle/>
                    <a:p>
                      <a:pPr>
                        <a:lnSpc>
                          <a:spcPct val="100000"/>
                        </a:lnSpc>
                      </a:pPr>
                      <a:endParaRPr sz="600">
                        <a:latin typeface="Times New Roman"/>
                        <a:cs typeface="Times New Roman"/>
                      </a:endParaRPr>
                    </a:p>
                  </a:txBody>
                  <a:tcPr marL="0" marR="0" marT="0" marB="0">
                    <a:lnB w="9525">
                      <a:solidFill>
                        <a:srgbClr val="002147"/>
                      </a:solidFill>
                      <a:prstDash val="solid"/>
                    </a:lnB>
                  </a:tcPr>
                </a:tc>
                <a:tc>
                  <a:txBody>
                    <a:bodyPr/>
                    <a:lstStyle/>
                    <a:p>
                      <a:pPr marL="159385">
                        <a:lnSpc>
                          <a:spcPts val="955"/>
                        </a:lnSpc>
                        <a:spcBef>
                          <a:spcPts val="409"/>
                        </a:spcBef>
                      </a:pPr>
                      <a:r>
                        <a:rPr sz="800" dirty="0">
                          <a:solidFill>
                            <a:srgbClr val="001F40"/>
                          </a:solidFill>
                          <a:latin typeface="Microsoft Sans Serif"/>
                          <a:cs typeface="Microsoft Sans Serif"/>
                        </a:rPr>
                        <a:t>TeSys</a:t>
                      </a:r>
                      <a:r>
                        <a:rPr sz="800" spc="-5" dirty="0">
                          <a:solidFill>
                            <a:srgbClr val="001F40"/>
                          </a:solidFill>
                          <a:latin typeface="Microsoft Sans Serif"/>
                          <a:cs typeface="Microsoft Sans Serif"/>
                        </a:rPr>
                        <a:t> </a:t>
                      </a:r>
                      <a:r>
                        <a:rPr sz="800" dirty="0">
                          <a:solidFill>
                            <a:srgbClr val="001F40"/>
                          </a:solidFill>
                          <a:latin typeface="Microsoft Sans Serif"/>
                          <a:cs typeface="Microsoft Sans Serif"/>
                        </a:rPr>
                        <a:t>GV,</a:t>
                      </a:r>
                      <a:r>
                        <a:rPr sz="800" spc="-5" dirty="0">
                          <a:solidFill>
                            <a:srgbClr val="001F40"/>
                          </a:solidFill>
                          <a:latin typeface="Microsoft Sans Serif"/>
                          <a:cs typeface="Microsoft Sans Serif"/>
                        </a:rPr>
                        <a:t> </a:t>
                      </a:r>
                      <a:r>
                        <a:rPr sz="800" dirty="0">
                          <a:solidFill>
                            <a:srgbClr val="001F40"/>
                          </a:solidFill>
                          <a:latin typeface="Microsoft Sans Serif"/>
                          <a:cs typeface="Microsoft Sans Serif"/>
                        </a:rPr>
                        <a:t>TeSys</a:t>
                      </a:r>
                      <a:endParaRPr sz="800">
                        <a:latin typeface="Microsoft Sans Serif"/>
                        <a:cs typeface="Microsoft Sans Serif"/>
                      </a:endParaRPr>
                    </a:p>
                    <a:p>
                      <a:pPr marL="159385">
                        <a:lnSpc>
                          <a:spcPts val="1015"/>
                        </a:lnSpc>
                      </a:pPr>
                      <a:r>
                        <a:rPr sz="850" spc="-5" dirty="0">
                          <a:solidFill>
                            <a:srgbClr val="001F40"/>
                          </a:solidFill>
                          <a:latin typeface="Microsoft Sans Serif"/>
                          <a:cs typeface="Microsoft Sans Serif"/>
                        </a:rPr>
                        <a:t>D,</a:t>
                      </a:r>
                      <a:r>
                        <a:rPr sz="850" spc="-45" dirty="0">
                          <a:solidFill>
                            <a:srgbClr val="001F40"/>
                          </a:solidFill>
                          <a:latin typeface="Microsoft Sans Serif"/>
                          <a:cs typeface="Microsoft Sans Serif"/>
                        </a:rPr>
                        <a:t> </a:t>
                      </a:r>
                      <a:r>
                        <a:rPr sz="850" spc="-30" dirty="0">
                          <a:solidFill>
                            <a:srgbClr val="001F40"/>
                          </a:solidFill>
                          <a:latin typeface="Microsoft Sans Serif"/>
                          <a:cs typeface="Microsoft Sans Serif"/>
                        </a:rPr>
                        <a:t>TeSysT,</a:t>
                      </a:r>
                      <a:endParaRPr sz="850">
                        <a:latin typeface="Microsoft Sans Serif"/>
                        <a:cs typeface="Microsoft Sans Serif"/>
                      </a:endParaRPr>
                    </a:p>
                    <a:p>
                      <a:pPr marL="159385">
                        <a:lnSpc>
                          <a:spcPct val="100000"/>
                        </a:lnSpc>
                        <a:spcBef>
                          <a:spcPts val="80"/>
                        </a:spcBef>
                      </a:pPr>
                      <a:r>
                        <a:rPr sz="750" dirty="0">
                          <a:solidFill>
                            <a:srgbClr val="001F40"/>
                          </a:solidFill>
                          <a:latin typeface="Microsoft Sans Serif"/>
                          <a:cs typeface="Microsoft Sans Serif"/>
                        </a:rPr>
                        <a:t>NSX</a:t>
                      </a:r>
                      <a:r>
                        <a:rPr sz="750" spc="-5" dirty="0">
                          <a:solidFill>
                            <a:srgbClr val="001F40"/>
                          </a:solidFill>
                          <a:latin typeface="Microsoft Sans Serif"/>
                          <a:cs typeface="Microsoft Sans Serif"/>
                        </a:rPr>
                        <a:t> </a:t>
                      </a:r>
                      <a:r>
                        <a:rPr sz="750" dirty="0">
                          <a:solidFill>
                            <a:srgbClr val="001F40"/>
                          </a:solidFill>
                          <a:latin typeface="Microsoft Sans Serif"/>
                          <a:cs typeface="Microsoft Sans Serif"/>
                        </a:rPr>
                        <a:t>compacto</a:t>
                      </a:r>
                      <a:endParaRPr sz="75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17475">
                        <a:lnSpc>
                          <a:spcPct val="100000"/>
                        </a:lnSpc>
                        <a:spcBef>
                          <a:spcPts val="509"/>
                        </a:spcBef>
                      </a:pPr>
                      <a:r>
                        <a:rPr sz="700" spc="30" dirty="0">
                          <a:solidFill>
                            <a:srgbClr val="001F40"/>
                          </a:solidFill>
                          <a:latin typeface="Microsoft Sans Serif"/>
                          <a:cs typeface="Microsoft Sans Serif"/>
                        </a:rPr>
                        <a:t>Alimentador</a:t>
                      </a:r>
                      <a:r>
                        <a:rPr sz="700" spc="-15" dirty="0">
                          <a:solidFill>
                            <a:srgbClr val="001F40"/>
                          </a:solidFill>
                          <a:latin typeface="Microsoft Sans Serif"/>
                          <a:cs typeface="Microsoft Sans Serif"/>
                        </a:rPr>
                        <a:t> </a:t>
                      </a:r>
                      <a:r>
                        <a:rPr sz="700" spc="-5" dirty="0">
                          <a:solidFill>
                            <a:srgbClr val="001F40"/>
                          </a:solidFill>
                          <a:latin typeface="Microsoft Sans Serif"/>
                          <a:cs typeface="Microsoft Sans Serif"/>
                        </a:rPr>
                        <a:t>DOL</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10" dirty="0">
                          <a:solidFill>
                            <a:srgbClr val="001F40"/>
                          </a:solidFill>
                          <a:latin typeface="Microsoft Sans Serif"/>
                          <a:cs typeface="Microsoft Sans Serif"/>
                        </a:rPr>
                        <a:t> </a:t>
                      </a:r>
                      <a:r>
                        <a:rPr sz="700" spc="10" dirty="0">
                          <a:solidFill>
                            <a:srgbClr val="001F40"/>
                          </a:solidFill>
                          <a:latin typeface="Microsoft Sans Serif"/>
                          <a:cs typeface="Microsoft Sans Serif"/>
                        </a:rPr>
                        <a:t>3</a:t>
                      </a:r>
                      <a:r>
                        <a:rPr sz="700" spc="-10" dirty="0">
                          <a:solidFill>
                            <a:srgbClr val="001F40"/>
                          </a:solidFill>
                          <a:latin typeface="Microsoft Sans Serif"/>
                          <a:cs typeface="Microsoft Sans Serif"/>
                        </a:rPr>
                        <a:t> </a:t>
                      </a:r>
                      <a:r>
                        <a:rPr sz="700" spc="25" dirty="0">
                          <a:solidFill>
                            <a:srgbClr val="001F40"/>
                          </a:solidFill>
                          <a:latin typeface="Microsoft Sans Serif"/>
                          <a:cs typeface="Microsoft Sans Serif"/>
                        </a:rPr>
                        <a:t>componentes</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spc="-15" dirty="0">
                          <a:solidFill>
                            <a:srgbClr val="001F40"/>
                          </a:solidFill>
                          <a:latin typeface="Microsoft Sans Serif"/>
                          <a:cs typeface="Microsoft Sans Serif"/>
                        </a:rPr>
                        <a:t> </a:t>
                      </a:r>
                      <a:r>
                        <a:rPr sz="700" spc="-20" dirty="0">
                          <a:solidFill>
                            <a:srgbClr val="001F40"/>
                          </a:solidFill>
                          <a:latin typeface="Microsoft Sans Serif"/>
                          <a:cs typeface="Microsoft Sans Serif"/>
                        </a:rPr>
                        <a:t>MCCB,</a:t>
                      </a:r>
                      <a:endParaRPr sz="700">
                        <a:latin typeface="Microsoft Sans Serif"/>
                        <a:cs typeface="Microsoft Sans Serif"/>
                      </a:endParaRPr>
                    </a:p>
                  </a:txBody>
                  <a:tcPr marL="0" marR="0" marT="64769" marB="0">
                    <a:lnT w="9525">
                      <a:solidFill>
                        <a:srgbClr val="002147"/>
                      </a:solidFill>
                      <a:prstDash val="solid"/>
                    </a:lnT>
                    <a:lnB w="9525">
                      <a:solidFill>
                        <a:srgbClr val="002147"/>
                      </a:solidFill>
                      <a:prstDash val="solid"/>
                    </a:lnB>
                  </a:tcPr>
                </a:tc>
                <a:tc>
                  <a:txBody>
                    <a:bodyPr/>
                    <a:lstStyle/>
                    <a:p>
                      <a:pPr marL="562610">
                        <a:lnSpc>
                          <a:spcPct val="100000"/>
                        </a:lnSpc>
                        <a:spcBef>
                          <a:spcPts val="359"/>
                        </a:spcBef>
                      </a:pPr>
                      <a:r>
                        <a:rPr sz="850" u="sng" spc="-30" dirty="0">
                          <a:solidFill>
                            <a:srgbClr val="1D589A"/>
                          </a:solidFill>
                          <a:uFill>
                            <a:solidFill>
                              <a:srgbClr val="1D589A"/>
                            </a:solidFill>
                          </a:uFill>
                          <a:latin typeface="Microsoft Sans Serif"/>
                          <a:cs typeface="Microsoft Sans Serif"/>
                          <a:hlinkClick r:id="rId12"/>
                        </a:rPr>
                        <a:t>TeSys</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10"/>
                  </a:ext>
                </a:extLst>
              </a:tr>
              <a:tr h="647999">
                <a:tc>
                  <a:txBody>
                    <a:bodyPr/>
                    <a:lstStyle/>
                    <a:p>
                      <a:pPr>
                        <a:lnSpc>
                          <a:spcPct val="100000"/>
                        </a:lnSpc>
                        <a:spcBef>
                          <a:spcPts val="50"/>
                        </a:spcBef>
                      </a:pPr>
                      <a:endParaRPr sz="700">
                        <a:latin typeface="Times New Roman"/>
                        <a:cs typeface="Times New Roman"/>
                      </a:endParaRPr>
                    </a:p>
                    <a:p>
                      <a:pPr marL="71755">
                        <a:lnSpc>
                          <a:spcPct val="100000"/>
                        </a:lnSpc>
                        <a:spcBef>
                          <a:spcPts val="5"/>
                        </a:spcBef>
                      </a:pPr>
                      <a:r>
                        <a:rPr sz="350" b="1" dirty="0">
                          <a:solidFill>
                            <a:srgbClr val="001F40"/>
                          </a:solidFill>
                          <a:latin typeface="Arial"/>
                          <a:cs typeface="Arial"/>
                        </a:rPr>
                        <a:t>Arrancador</a:t>
                      </a:r>
                      <a:r>
                        <a:rPr sz="350" b="1" spc="-10" dirty="0">
                          <a:solidFill>
                            <a:srgbClr val="001F40"/>
                          </a:solidFill>
                          <a:latin typeface="Arial"/>
                          <a:cs typeface="Arial"/>
                        </a:rPr>
                        <a:t> </a:t>
                      </a:r>
                      <a:r>
                        <a:rPr sz="350" b="1" dirty="0">
                          <a:solidFill>
                            <a:srgbClr val="001F40"/>
                          </a:solidFill>
                          <a:latin typeface="Arial"/>
                          <a:cs typeface="Arial"/>
                        </a:rPr>
                        <a:t>suave</a:t>
                      </a:r>
                      <a:r>
                        <a:rPr sz="350" b="1" spc="-10" dirty="0">
                          <a:solidFill>
                            <a:srgbClr val="001F40"/>
                          </a:solidFill>
                          <a:latin typeface="Arial"/>
                          <a:cs typeface="Arial"/>
                        </a:rPr>
                        <a:t> </a:t>
                      </a:r>
                      <a:r>
                        <a:rPr sz="350" b="1" dirty="0">
                          <a:solidFill>
                            <a:srgbClr val="001F40"/>
                          </a:solidFill>
                          <a:latin typeface="Arial"/>
                          <a:cs typeface="Arial"/>
                        </a:rPr>
                        <a:t>de</a:t>
                      </a:r>
                      <a:r>
                        <a:rPr sz="350" b="1" spc="-10" dirty="0">
                          <a:solidFill>
                            <a:srgbClr val="001F40"/>
                          </a:solidFill>
                          <a:latin typeface="Arial"/>
                          <a:cs typeface="Arial"/>
                        </a:rPr>
                        <a:t> </a:t>
                      </a:r>
                      <a:r>
                        <a:rPr sz="350" b="1" dirty="0">
                          <a:solidFill>
                            <a:srgbClr val="001F40"/>
                          </a:solidFill>
                          <a:latin typeface="Arial"/>
                          <a:cs typeface="Arial"/>
                        </a:rPr>
                        <a:t>baja</a:t>
                      </a:r>
                      <a:r>
                        <a:rPr sz="350" b="1" spc="-10" dirty="0">
                          <a:solidFill>
                            <a:srgbClr val="001F40"/>
                          </a:solidFill>
                          <a:latin typeface="Arial"/>
                          <a:cs typeface="Arial"/>
                        </a:rPr>
                        <a:t> </a:t>
                      </a:r>
                      <a:r>
                        <a:rPr sz="350" b="1" dirty="0">
                          <a:solidFill>
                            <a:srgbClr val="001F40"/>
                          </a:solidFill>
                          <a:latin typeface="Arial"/>
                          <a:cs typeface="Arial"/>
                        </a:rPr>
                        <a:t>tensión</a:t>
                      </a:r>
                      <a:endParaRPr sz="350">
                        <a:latin typeface="Arial"/>
                        <a:cs typeface="Arial"/>
                      </a:endParaRPr>
                    </a:p>
                  </a:txBody>
                  <a:tcPr marL="0" marR="0" marT="6350" marB="0">
                    <a:lnT w="9525">
                      <a:solidFill>
                        <a:srgbClr val="002147"/>
                      </a:solidFill>
                      <a:prstDash val="solid"/>
                    </a:lnT>
                    <a:lnB w="9525">
                      <a:solidFill>
                        <a:srgbClr val="002147"/>
                      </a:solidFill>
                      <a:prstDash val="solid"/>
                    </a:lnB>
                  </a:tcPr>
                </a:tc>
                <a:tc>
                  <a:txBody>
                    <a:bodyPr/>
                    <a:lstStyle/>
                    <a:p>
                      <a:pPr marL="159385">
                        <a:lnSpc>
                          <a:spcPct val="100000"/>
                        </a:lnSpc>
                        <a:spcBef>
                          <a:spcPts val="459"/>
                        </a:spcBef>
                      </a:pPr>
                      <a:r>
                        <a:rPr sz="750" spc="25" dirty="0">
                          <a:solidFill>
                            <a:srgbClr val="001F40"/>
                          </a:solidFill>
                          <a:latin typeface="Microsoft Sans Serif"/>
                          <a:cs typeface="Microsoft Sans Serif"/>
                        </a:rPr>
                        <a:t>Altistart</a:t>
                      </a:r>
                      <a:r>
                        <a:rPr sz="750" spc="-35" dirty="0">
                          <a:solidFill>
                            <a:srgbClr val="001F40"/>
                          </a:solidFill>
                          <a:latin typeface="Microsoft Sans Serif"/>
                          <a:cs typeface="Microsoft Sans Serif"/>
                        </a:rPr>
                        <a:t> </a:t>
                      </a:r>
                      <a:r>
                        <a:rPr sz="750" spc="10" dirty="0">
                          <a:solidFill>
                            <a:srgbClr val="001F40"/>
                          </a:solidFill>
                          <a:latin typeface="Microsoft Sans Serif"/>
                          <a:cs typeface="Microsoft Sans Serif"/>
                        </a:rPr>
                        <a:t>48</a:t>
                      </a:r>
                      <a:endParaRPr sz="7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tc>
                  <a:txBody>
                    <a:bodyPr/>
                    <a:lstStyle/>
                    <a:p>
                      <a:pPr marL="117475" marR="582930">
                        <a:lnSpc>
                          <a:spcPct val="119000"/>
                        </a:lnSpc>
                        <a:spcBef>
                          <a:spcPts val="350"/>
                        </a:spcBef>
                      </a:pPr>
                      <a:r>
                        <a:rPr sz="700" dirty="0">
                          <a:solidFill>
                            <a:srgbClr val="001F40"/>
                          </a:solidFill>
                          <a:latin typeface="Microsoft Sans Serif"/>
                          <a:cs typeface="Microsoft Sans Serif"/>
                        </a:rPr>
                        <a:t>Alimentador</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motor</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Soft</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Starter</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400</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V</a:t>
                      </a:r>
                      <a:r>
                        <a:rPr sz="700" spc="-5" dirty="0">
                          <a:solidFill>
                            <a:srgbClr val="001F40"/>
                          </a:solidFill>
                          <a:latin typeface="Microsoft Sans Serif"/>
                          <a:cs typeface="Microsoft Sans Serif"/>
                        </a:rPr>
                        <a:t> </a:t>
                      </a:r>
                      <a:r>
                        <a:rPr sz="700" dirty="0">
                          <a:solidFill>
                            <a:srgbClr val="001F40"/>
                          </a:solidFill>
                          <a:latin typeface="Microsoft Sans Serif"/>
                          <a:cs typeface="Microsoft Sans Serif"/>
                        </a:rPr>
                        <a:t>integrado</a:t>
                      </a:r>
                      <a:r>
                        <a:rPr sz="700" spc="-5" dirty="0">
                          <a:solidFill>
                            <a:srgbClr val="001F40"/>
                          </a:solidFill>
                          <a:latin typeface="Microsoft Sans Serif"/>
                          <a:cs typeface="Microsoft Sans Serif"/>
                        </a:rPr>
                        <a:t> </a:t>
                      </a:r>
                      <a:r>
                        <a:rPr sz="700" dirty="0" err="1">
                          <a:solidFill>
                            <a:srgbClr val="001F40"/>
                          </a:solidFill>
                          <a:latin typeface="Microsoft Sans Serif"/>
                          <a:cs typeface="Microsoft Sans Serif"/>
                        </a:rPr>
                        <a:t>en</a:t>
                      </a:r>
                      <a:r>
                        <a:rPr sz="700" spc="-5" dirty="0">
                          <a:solidFill>
                            <a:srgbClr val="001F40"/>
                          </a:solidFill>
                          <a:latin typeface="Microsoft Sans Serif"/>
                          <a:cs typeface="Microsoft Sans Serif"/>
                        </a:rPr>
                        <a:t> </a:t>
                      </a:r>
                      <a:r>
                        <a:rPr sz="700" dirty="0" smtClean="0">
                          <a:solidFill>
                            <a:srgbClr val="001F40"/>
                          </a:solidFill>
                          <a:latin typeface="Microsoft Sans Serif"/>
                          <a:cs typeface="Microsoft Sans Serif"/>
                        </a:rPr>
                        <a:t>FU</a:t>
                      </a:r>
                      <a:r>
                        <a:rPr lang="es-ES" sz="70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fija</a:t>
                      </a:r>
                      <a:r>
                        <a:rPr sz="700" spc="-10" dirty="0" smtClean="0">
                          <a:solidFill>
                            <a:srgbClr val="001F40"/>
                          </a:solidFill>
                          <a:latin typeface="Microsoft Sans Serif"/>
                          <a:cs typeface="Microsoft Sans Serif"/>
                        </a:rPr>
                        <a:t> </a:t>
                      </a:r>
                      <a:r>
                        <a:rPr sz="700" spc="15" dirty="0">
                          <a:solidFill>
                            <a:srgbClr val="001F40"/>
                          </a:solidFill>
                          <a:latin typeface="Microsoft Sans Serif"/>
                          <a:cs typeface="Microsoft Sans Serif"/>
                        </a:rPr>
                        <a:t>Okken</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con</a:t>
                      </a:r>
                      <a:r>
                        <a:rPr sz="700" spc="-5" dirty="0">
                          <a:solidFill>
                            <a:srgbClr val="001F40"/>
                          </a:solidFill>
                          <a:latin typeface="Microsoft Sans Serif"/>
                          <a:cs typeface="Microsoft Sans Serif"/>
                        </a:rPr>
                        <a:t> </a:t>
                      </a:r>
                      <a:r>
                        <a:rPr sz="700" spc="30" dirty="0">
                          <a:solidFill>
                            <a:srgbClr val="001F40"/>
                          </a:solidFill>
                          <a:latin typeface="Microsoft Sans Serif"/>
                          <a:cs typeface="Microsoft Sans Serif"/>
                        </a:rPr>
                        <a:t>Modbus</a:t>
                      </a:r>
                      <a:r>
                        <a:rPr sz="700" spc="-5" dirty="0">
                          <a:solidFill>
                            <a:srgbClr val="001F40"/>
                          </a:solidFill>
                          <a:latin typeface="Microsoft Sans Serif"/>
                          <a:cs typeface="Microsoft Sans Serif"/>
                        </a:rPr>
                        <a:t> </a:t>
                      </a:r>
                      <a:r>
                        <a:rPr sz="700" spc="-15" dirty="0">
                          <a:solidFill>
                            <a:srgbClr val="001F40"/>
                          </a:solidFill>
                          <a:latin typeface="Microsoft Sans Serif"/>
                          <a:cs typeface="Microsoft Sans Serif"/>
                        </a:rPr>
                        <a:t>TCP/IP</a:t>
                      </a:r>
                      <a:endParaRPr sz="700" dirty="0">
                        <a:latin typeface="Microsoft Sans Serif"/>
                        <a:cs typeface="Microsoft Sans Serif"/>
                      </a:endParaRPr>
                    </a:p>
                  </a:txBody>
                  <a:tcPr marL="0" marR="0" marT="44450" marB="0">
                    <a:lnT w="9525">
                      <a:solidFill>
                        <a:srgbClr val="002147"/>
                      </a:solidFill>
                      <a:prstDash val="solid"/>
                    </a:lnT>
                    <a:lnB w="9525">
                      <a:solidFill>
                        <a:srgbClr val="002147"/>
                      </a:solidFill>
                      <a:prstDash val="solid"/>
                    </a:lnB>
                  </a:tcPr>
                </a:tc>
                <a:tc>
                  <a:txBody>
                    <a:bodyPr/>
                    <a:lstStyle/>
                    <a:p>
                      <a:pPr marL="562610">
                        <a:lnSpc>
                          <a:spcPct val="100000"/>
                        </a:lnSpc>
                        <a:spcBef>
                          <a:spcPts val="409"/>
                        </a:spcBef>
                      </a:pPr>
                      <a:r>
                        <a:rPr sz="800" u="sng" spc="30" dirty="0">
                          <a:solidFill>
                            <a:srgbClr val="1D589A"/>
                          </a:solidFill>
                          <a:uFill>
                            <a:solidFill>
                              <a:srgbClr val="1D589A"/>
                            </a:solidFill>
                          </a:uFill>
                          <a:latin typeface="Microsoft Sans Serif"/>
                          <a:cs typeface="Microsoft Sans Serif"/>
                          <a:hlinkClick r:id="rId13"/>
                        </a:rPr>
                        <a:t>Altistart</a:t>
                      </a:r>
                      <a:r>
                        <a:rPr sz="800" u="sng" spc="-45" dirty="0">
                          <a:solidFill>
                            <a:srgbClr val="1D589A"/>
                          </a:solidFill>
                          <a:uFill>
                            <a:solidFill>
                              <a:srgbClr val="1D589A"/>
                            </a:solidFill>
                          </a:uFill>
                          <a:latin typeface="Microsoft Sans Serif"/>
                          <a:cs typeface="Microsoft Sans Serif"/>
                          <a:hlinkClick r:id="rId13"/>
                        </a:rPr>
                        <a:t> </a:t>
                      </a:r>
                      <a:r>
                        <a:rPr sz="800" u="sng" spc="10" dirty="0">
                          <a:solidFill>
                            <a:srgbClr val="1D589A"/>
                          </a:solidFill>
                          <a:uFill>
                            <a:solidFill>
                              <a:srgbClr val="1D589A"/>
                            </a:solidFill>
                          </a:uFill>
                          <a:latin typeface="Microsoft Sans Serif"/>
                          <a:cs typeface="Microsoft Sans Serif"/>
                          <a:hlinkClick r:id="rId13"/>
                        </a:rPr>
                        <a:t>48</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11"/>
                  </a:ext>
                </a:extLst>
              </a:tr>
              <a:tr h="190647">
                <a:tc>
                  <a:txBody>
                    <a:bodyPr/>
                    <a:lstStyle/>
                    <a:p>
                      <a:pPr>
                        <a:lnSpc>
                          <a:spcPct val="100000"/>
                        </a:lnSpc>
                      </a:pPr>
                      <a:endParaRPr sz="700">
                        <a:latin typeface="Times New Roman"/>
                        <a:cs typeface="Times New Roman"/>
                      </a:endParaRPr>
                    </a:p>
                    <a:p>
                      <a:pPr marL="71755">
                        <a:lnSpc>
                          <a:spcPct val="100000"/>
                        </a:lnSpc>
                        <a:spcBef>
                          <a:spcPts val="5"/>
                        </a:spcBef>
                      </a:pPr>
                      <a:r>
                        <a:rPr sz="400" b="1" spc="5" dirty="0">
                          <a:solidFill>
                            <a:srgbClr val="001F40"/>
                          </a:solidFill>
                          <a:latin typeface="Arial"/>
                          <a:cs typeface="Arial"/>
                        </a:rPr>
                        <a:t>Velocidad</a:t>
                      </a:r>
                      <a:r>
                        <a:rPr sz="400" b="1" spc="-15" dirty="0">
                          <a:solidFill>
                            <a:srgbClr val="001F40"/>
                          </a:solidFill>
                          <a:latin typeface="Arial"/>
                          <a:cs typeface="Arial"/>
                        </a:rPr>
                        <a:t> </a:t>
                      </a:r>
                      <a:r>
                        <a:rPr sz="400" b="1" spc="10" dirty="0">
                          <a:solidFill>
                            <a:srgbClr val="001F40"/>
                          </a:solidFill>
                          <a:latin typeface="Arial"/>
                          <a:cs typeface="Arial"/>
                        </a:rPr>
                        <a:t>variable</a:t>
                      </a:r>
                      <a:r>
                        <a:rPr sz="400" b="1" spc="-15" dirty="0">
                          <a:solidFill>
                            <a:srgbClr val="001F40"/>
                          </a:solidFill>
                          <a:latin typeface="Arial"/>
                          <a:cs typeface="Arial"/>
                        </a:rPr>
                        <a:t> </a:t>
                      </a:r>
                      <a:r>
                        <a:rPr sz="400" b="1" spc="10" dirty="0">
                          <a:solidFill>
                            <a:srgbClr val="001F40"/>
                          </a:solidFill>
                          <a:latin typeface="Arial"/>
                          <a:cs typeface="Arial"/>
                        </a:rPr>
                        <a:t>de</a:t>
                      </a:r>
                      <a:r>
                        <a:rPr sz="400" b="1" spc="-15" dirty="0">
                          <a:solidFill>
                            <a:srgbClr val="001F40"/>
                          </a:solidFill>
                          <a:latin typeface="Arial"/>
                          <a:cs typeface="Arial"/>
                        </a:rPr>
                        <a:t> </a:t>
                      </a:r>
                      <a:r>
                        <a:rPr sz="400" b="1" spc="10" dirty="0">
                          <a:solidFill>
                            <a:srgbClr val="001F40"/>
                          </a:solidFill>
                          <a:latin typeface="Arial"/>
                          <a:cs typeface="Arial"/>
                        </a:rPr>
                        <a:t>baja</a:t>
                      </a:r>
                      <a:r>
                        <a:rPr sz="400" b="1" spc="-15" dirty="0">
                          <a:solidFill>
                            <a:srgbClr val="001F40"/>
                          </a:solidFill>
                          <a:latin typeface="Arial"/>
                          <a:cs typeface="Arial"/>
                        </a:rPr>
                        <a:t> </a:t>
                      </a:r>
                      <a:r>
                        <a:rPr sz="400" b="1" spc="10" dirty="0">
                          <a:solidFill>
                            <a:srgbClr val="001F40"/>
                          </a:solidFill>
                          <a:latin typeface="Arial"/>
                          <a:cs typeface="Arial"/>
                        </a:rPr>
                        <a:t>tensión</a:t>
                      </a:r>
                      <a:endParaRPr sz="400">
                        <a:latin typeface="Arial"/>
                        <a:cs typeface="Arial"/>
                      </a:endParaRPr>
                    </a:p>
                  </a:txBody>
                  <a:tcPr marL="0" marR="0" marT="0" marB="0">
                    <a:lnT w="9525">
                      <a:solidFill>
                        <a:srgbClr val="002147"/>
                      </a:solidFill>
                      <a:prstDash val="solid"/>
                    </a:lnT>
                  </a:tcPr>
                </a:tc>
                <a:tc>
                  <a:txBody>
                    <a:bodyPr/>
                    <a:lstStyle/>
                    <a:p>
                      <a:pPr marL="159385">
                        <a:lnSpc>
                          <a:spcPct val="100000"/>
                        </a:lnSpc>
                        <a:spcBef>
                          <a:spcPts val="484"/>
                        </a:spcBef>
                      </a:pPr>
                      <a:r>
                        <a:rPr sz="750" spc="5" dirty="0">
                          <a:solidFill>
                            <a:srgbClr val="001F40"/>
                          </a:solidFill>
                          <a:latin typeface="Microsoft Sans Serif"/>
                          <a:cs typeface="Microsoft Sans Serif"/>
                        </a:rPr>
                        <a:t>Proceso</a:t>
                      </a:r>
                      <a:r>
                        <a:rPr sz="750" spc="-30" dirty="0">
                          <a:solidFill>
                            <a:srgbClr val="001F40"/>
                          </a:solidFill>
                          <a:latin typeface="Microsoft Sans Serif"/>
                          <a:cs typeface="Microsoft Sans Serif"/>
                        </a:rPr>
                        <a:t> </a:t>
                      </a:r>
                      <a:r>
                        <a:rPr sz="750" spc="20" dirty="0">
                          <a:solidFill>
                            <a:srgbClr val="001F40"/>
                          </a:solidFill>
                          <a:latin typeface="Microsoft Sans Serif"/>
                          <a:cs typeface="Microsoft Sans Serif"/>
                        </a:rPr>
                        <a:t>Altivar</a:t>
                      </a:r>
                      <a:endParaRPr sz="750">
                        <a:latin typeface="Microsoft Sans Serif"/>
                        <a:cs typeface="Microsoft Sans Serif"/>
                      </a:endParaRPr>
                    </a:p>
                  </a:txBody>
                  <a:tcPr marL="0" marR="0" marT="61594" marB="0">
                    <a:lnT w="9525">
                      <a:solidFill>
                        <a:srgbClr val="002147"/>
                      </a:solidFill>
                      <a:prstDash val="solid"/>
                    </a:lnT>
                  </a:tcPr>
                </a:tc>
                <a:tc>
                  <a:txBody>
                    <a:bodyPr/>
                    <a:lstStyle/>
                    <a:p>
                      <a:pPr marL="117475">
                        <a:lnSpc>
                          <a:spcPct val="100000"/>
                        </a:lnSpc>
                        <a:spcBef>
                          <a:spcPts val="585"/>
                        </a:spcBef>
                      </a:pPr>
                      <a:r>
                        <a:rPr sz="650" dirty="0">
                          <a:solidFill>
                            <a:srgbClr val="001F40"/>
                          </a:solidFill>
                          <a:latin typeface="Microsoft Sans Serif"/>
                          <a:cs typeface="Microsoft Sans Serif"/>
                        </a:rPr>
                        <a:t>400</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V,</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VSD</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para</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aplicaciones</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bombas,</a:t>
                      </a:r>
                      <a:endParaRPr sz="650">
                        <a:latin typeface="Microsoft Sans Serif"/>
                        <a:cs typeface="Microsoft Sans Serif"/>
                      </a:endParaRPr>
                    </a:p>
                  </a:txBody>
                  <a:tcPr marL="0" marR="0" marT="74295" marB="0">
                    <a:lnT w="9525">
                      <a:solidFill>
                        <a:srgbClr val="002147"/>
                      </a:solidFill>
                      <a:prstDash val="solid"/>
                    </a:lnT>
                  </a:tcPr>
                </a:tc>
                <a:tc>
                  <a:txBody>
                    <a:bodyPr/>
                    <a:lstStyle/>
                    <a:p>
                      <a:pPr marL="562610">
                        <a:lnSpc>
                          <a:spcPct val="100000"/>
                        </a:lnSpc>
                        <a:spcBef>
                          <a:spcPts val="359"/>
                        </a:spcBef>
                      </a:pPr>
                      <a:r>
                        <a:rPr sz="850" u="sng" spc="10" dirty="0">
                          <a:solidFill>
                            <a:srgbClr val="1D589A"/>
                          </a:solidFill>
                          <a:uFill>
                            <a:solidFill>
                              <a:srgbClr val="1D589A"/>
                            </a:solidFill>
                          </a:uFill>
                          <a:latin typeface="Microsoft Sans Serif"/>
                          <a:cs typeface="Microsoft Sans Serif"/>
                          <a:hlinkClick r:id="rId14"/>
                        </a:rPr>
                        <a:t>Proceso</a:t>
                      </a:r>
                      <a:r>
                        <a:rPr sz="850" u="sng" spc="-50" dirty="0">
                          <a:solidFill>
                            <a:srgbClr val="1D589A"/>
                          </a:solidFill>
                          <a:uFill>
                            <a:solidFill>
                              <a:srgbClr val="1D589A"/>
                            </a:solidFill>
                          </a:uFill>
                          <a:latin typeface="Microsoft Sans Serif"/>
                          <a:cs typeface="Microsoft Sans Serif"/>
                          <a:hlinkClick r:id="rId14"/>
                        </a:rPr>
                        <a:t> </a:t>
                      </a:r>
                      <a:r>
                        <a:rPr sz="850" u="sng" spc="25" dirty="0">
                          <a:solidFill>
                            <a:srgbClr val="1D589A"/>
                          </a:solidFill>
                          <a:uFill>
                            <a:solidFill>
                              <a:srgbClr val="1D589A"/>
                            </a:solidFill>
                          </a:uFill>
                          <a:latin typeface="Microsoft Sans Serif"/>
                          <a:cs typeface="Microsoft Sans Serif"/>
                          <a:hlinkClick r:id="rId14"/>
                        </a:rPr>
                        <a:t>Altivar</a:t>
                      </a:r>
                      <a:endParaRPr sz="850">
                        <a:latin typeface="Microsoft Sans Serif"/>
                        <a:cs typeface="Microsoft Sans Serif"/>
                      </a:endParaRPr>
                    </a:p>
                  </a:txBody>
                  <a:tcPr marL="0" marR="0" marT="45719" marB="0">
                    <a:lnT w="9525">
                      <a:solidFill>
                        <a:srgbClr val="002147"/>
                      </a:solidFill>
                      <a:prstDash val="solid"/>
                    </a:lnT>
                  </a:tcPr>
                </a:tc>
                <a:extLst>
                  <a:ext uri="{0D108BD9-81ED-4DB2-BD59-A6C34878D82A}">
                    <a16:rowId xmlns:a16="http://schemas.microsoft.com/office/drawing/2014/main" val="10012"/>
                  </a:ext>
                </a:extLst>
              </a:tr>
              <a:tr h="162702">
                <a:tc>
                  <a:txBody>
                    <a:bodyPr/>
                    <a:lstStyle/>
                    <a:p>
                      <a:pPr marL="71755">
                        <a:lnSpc>
                          <a:spcPct val="100000"/>
                        </a:lnSpc>
                        <a:spcBef>
                          <a:spcPts val="254"/>
                        </a:spcBef>
                      </a:pPr>
                      <a:r>
                        <a:rPr sz="450" b="1" dirty="0">
                          <a:solidFill>
                            <a:srgbClr val="001F40"/>
                          </a:solidFill>
                          <a:latin typeface="Arial"/>
                          <a:cs typeface="Arial"/>
                        </a:rPr>
                        <a:t>Conducir</a:t>
                      </a:r>
                      <a:endParaRPr sz="450">
                        <a:latin typeface="Arial"/>
                        <a:cs typeface="Arial"/>
                      </a:endParaRPr>
                    </a:p>
                  </a:txBody>
                  <a:tcPr marL="0" marR="0" marT="32384" marB="0"/>
                </a:tc>
                <a:tc>
                  <a:txBody>
                    <a:bodyPr/>
                    <a:lstStyle/>
                    <a:p>
                      <a:pPr marL="159385">
                        <a:lnSpc>
                          <a:spcPct val="100000"/>
                        </a:lnSpc>
                        <a:spcBef>
                          <a:spcPts val="285"/>
                        </a:spcBef>
                      </a:pPr>
                      <a:r>
                        <a:rPr sz="450" dirty="0">
                          <a:solidFill>
                            <a:srgbClr val="001F40"/>
                          </a:solidFill>
                          <a:latin typeface="Microsoft Sans Serif"/>
                          <a:cs typeface="Microsoft Sans Serif"/>
                        </a:rPr>
                        <a:t>cuatriciclo</a:t>
                      </a:r>
                      <a:r>
                        <a:rPr sz="450" spc="-5" dirty="0">
                          <a:solidFill>
                            <a:srgbClr val="001F40"/>
                          </a:solidFill>
                          <a:latin typeface="Microsoft Sans Serif"/>
                          <a:cs typeface="Microsoft Sans Serif"/>
                        </a:rPr>
                        <a:t> </a:t>
                      </a:r>
                      <a:r>
                        <a:rPr sz="450" dirty="0">
                          <a:solidFill>
                            <a:srgbClr val="001F40"/>
                          </a:solidFill>
                          <a:latin typeface="Microsoft Sans Serif"/>
                          <a:cs typeface="Microsoft Sans Serif"/>
                        </a:rPr>
                        <a:t>600</a:t>
                      </a:r>
                      <a:endParaRPr sz="450">
                        <a:latin typeface="Microsoft Sans Serif"/>
                        <a:cs typeface="Microsoft Sans Serif"/>
                      </a:endParaRPr>
                    </a:p>
                  </a:txBody>
                  <a:tcPr marL="0" marR="0" marT="36195" marB="0"/>
                </a:tc>
                <a:tc>
                  <a:txBody>
                    <a:bodyPr/>
                    <a:lstStyle/>
                    <a:p>
                      <a:pPr marL="117475">
                        <a:lnSpc>
                          <a:spcPct val="100000"/>
                        </a:lnSpc>
                        <a:spcBef>
                          <a:spcPts val="85"/>
                        </a:spcBef>
                      </a:pPr>
                      <a:r>
                        <a:rPr sz="650" spc="20" dirty="0">
                          <a:solidFill>
                            <a:srgbClr val="001F40"/>
                          </a:solidFill>
                          <a:latin typeface="Microsoft Sans Serif"/>
                          <a:cs typeface="Microsoft Sans Serif"/>
                        </a:rPr>
                        <a:t>ventiladores</a:t>
                      </a:r>
                      <a:r>
                        <a:rPr sz="650" spc="-10"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compresores</a:t>
                      </a:r>
                      <a:r>
                        <a:rPr sz="650" spc="-10" dirty="0">
                          <a:solidFill>
                            <a:srgbClr val="001F40"/>
                          </a:solidFill>
                          <a:latin typeface="Microsoft Sans Serif"/>
                          <a:cs typeface="Microsoft Sans Serif"/>
                        </a:rPr>
                        <a:t> </a:t>
                      </a:r>
                      <a:r>
                        <a:rPr sz="650" spc="15" dirty="0">
                          <a:solidFill>
                            <a:srgbClr val="001F40"/>
                          </a:solidFill>
                          <a:latin typeface="Microsoft Sans Serif"/>
                          <a:cs typeface="Microsoft Sans Serif"/>
                        </a:rPr>
                        <a:t>con</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Ethernet/IP</a:t>
                      </a:r>
                      <a:endParaRPr sz="650">
                        <a:latin typeface="Microsoft Sans Serif"/>
                        <a:cs typeface="Microsoft Sans Serif"/>
                      </a:endParaRPr>
                    </a:p>
                  </a:txBody>
                  <a:tcPr marL="0" marR="0" marT="10795" marB="0"/>
                </a:tc>
                <a:tc>
                  <a:txBody>
                    <a:bodyPr/>
                    <a:lstStyle/>
                    <a:p>
                      <a:pPr marL="562610">
                        <a:lnSpc>
                          <a:spcPct val="100000"/>
                        </a:lnSpc>
                        <a:spcBef>
                          <a:spcPts val="254"/>
                        </a:spcBef>
                      </a:pPr>
                      <a:r>
                        <a:rPr sz="450" u="sng" dirty="0">
                          <a:solidFill>
                            <a:srgbClr val="1D589A"/>
                          </a:solidFill>
                          <a:uFill>
                            <a:solidFill>
                              <a:srgbClr val="1D589A"/>
                            </a:solidFill>
                          </a:uFill>
                          <a:latin typeface="Microsoft Sans Serif"/>
                          <a:cs typeface="Microsoft Sans Serif"/>
                          <a:hlinkClick r:id="rId14"/>
                        </a:rPr>
                        <a:t>cuatriciclo</a:t>
                      </a:r>
                      <a:r>
                        <a:rPr sz="450" u="sng" spc="-5" dirty="0">
                          <a:solidFill>
                            <a:srgbClr val="1D589A"/>
                          </a:solidFill>
                          <a:uFill>
                            <a:solidFill>
                              <a:srgbClr val="1D589A"/>
                            </a:solidFill>
                          </a:uFill>
                          <a:latin typeface="Microsoft Sans Serif"/>
                          <a:cs typeface="Microsoft Sans Serif"/>
                          <a:hlinkClick r:id="rId14"/>
                        </a:rPr>
                        <a:t> </a:t>
                      </a:r>
                      <a:r>
                        <a:rPr sz="450" u="sng" dirty="0">
                          <a:solidFill>
                            <a:srgbClr val="1D589A"/>
                          </a:solidFill>
                          <a:uFill>
                            <a:solidFill>
                              <a:srgbClr val="1D589A"/>
                            </a:solidFill>
                          </a:uFill>
                          <a:latin typeface="Microsoft Sans Serif"/>
                          <a:cs typeface="Microsoft Sans Serif"/>
                          <a:hlinkClick r:id="rId14"/>
                        </a:rPr>
                        <a:t>600</a:t>
                      </a:r>
                      <a:endParaRPr sz="450">
                        <a:latin typeface="Microsoft Sans Serif"/>
                        <a:cs typeface="Microsoft Sans Serif"/>
                      </a:endParaRPr>
                    </a:p>
                  </a:txBody>
                  <a:tcPr marL="0" marR="0" marT="32384" marB="0"/>
                </a:tc>
                <a:extLst>
                  <a:ext uri="{0D108BD9-81ED-4DB2-BD59-A6C34878D82A}">
                    <a16:rowId xmlns:a16="http://schemas.microsoft.com/office/drawing/2014/main" val="10013"/>
                  </a:ext>
                </a:extLst>
              </a:tr>
              <a:tr h="197297">
                <a:tc>
                  <a:txBody>
                    <a:bodyPr/>
                    <a:lstStyle/>
                    <a:p>
                      <a:pPr>
                        <a:lnSpc>
                          <a:spcPct val="100000"/>
                        </a:lnSpc>
                      </a:pPr>
                      <a:endParaRPr sz="600">
                        <a:latin typeface="Times New Roman"/>
                        <a:cs typeface="Times New Roman"/>
                      </a:endParaRPr>
                    </a:p>
                  </a:txBody>
                  <a:tcPr marL="0" marR="0" marT="0" marB="0"/>
                </a:tc>
                <a:tc>
                  <a:txBody>
                    <a:bodyPr/>
                    <a:lstStyle/>
                    <a:p>
                      <a:pPr marL="159385">
                        <a:lnSpc>
                          <a:spcPct val="100000"/>
                        </a:lnSpc>
                        <a:spcBef>
                          <a:spcPts val="540"/>
                        </a:spcBef>
                      </a:pPr>
                      <a:r>
                        <a:rPr sz="750" spc="5" dirty="0">
                          <a:solidFill>
                            <a:srgbClr val="001F40"/>
                          </a:solidFill>
                          <a:latin typeface="Microsoft Sans Serif"/>
                          <a:cs typeface="Microsoft Sans Serif"/>
                        </a:rPr>
                        <a:t>Proceso</a:t>
                      </a:r>
                      <a:r>
                        <a:rPr sz="750" spc="-30" dirty="0">
                          <a:solidFill>
                            <a:srgbClr val="001F40"/>
                          </a:solidFill>
                          <a:latin typeface="Microsoft Sans Serif"/>
                          <a:cs typeface="Microsoft Sans Serif"/>
                        </a:rPr>
                        <a:t> </a:t>
                      </a:r>
                      <a:r>
                        <a:rPr sz="750" spc="20" dirty="0">
                          <a:solidFill>
                            <a:srgbClr val="001F40"/>
                          </a:solidFill>
                          <a:latin typeface="Microsoft Sans Serif"/>
                          <a:cs typeface="Microsoft Sans Serif"/>
                        </a:rPr>
                        <a:t>Altivar</a:t>
                      </a:r>
                      <a:endParaRPr sz="750">
                        <a:latin typeface="Microsoft Sans Serif"/>
                        <a:cs typeface="Microsoft Sans Serif"/>
                      </a:endParaRPr>
                    </a:p>
                  </a:txBody>
                  <a:tcPr marL="0" marR="0" marT="68580" marB="0"/>
                </a:tc>
                <a:tc>
                  <a:txBody>
                    <a:bodyPr/>
                    <a:lstStyle/>
                    <a:p>
                      <a:pPr marL="117475">
                        <a:lnSpc>
                          <a:spcPct val="100000"/>
                        </a:lnSpc>
                        <a:spcBef>
                          <a:spcPts val="640"/>
                        </a:spcBef>
                      </a:pPr>
                      <a:r>
                        <a:rPr sz="650" spc="10" dirty="0">
                          <a:solidFill>
                            <a:srgbClr val="001F40"/>
                          </a:solidFill>
                          <a:latin typeface="Microsoft Sans Serif"/>
                          <a:cs typeface="Microsoft Sans Serif"/>
                        </a:rPr>
                        <a:t>400</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V,</a:t>
                      </a:r>
                      <a:r>
                        <a:rPr sz="650" dirty="0">
                          <a:solidFill>
                            <a:srgbClr val="001F40"/>
                          </a:solidFill>
                          <a:latin typeface="Microsoft Sans Serif"/>
                          <a:cs typeface="Microsoft Sans Serif"/>
                        </a:rPr>
                        <a:t> </a:t>
                      </a:r>
                      <a:r>
                        <a:rPr sz="650" spc="-40" dirty="0">
                          <a:solidFill>
                            <a:srgbClr val="001F40"/>
                          </a:solidFill>
                          <a:latin typeface="Microsoft Sans Serif"/>
                          <a:cs typeface="Microsoft Sans Serif"/>
                        </a:rPr>
                        <a:t>VSD</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para</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transportadores</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dirty="0">
                          <a:solidFill>
                            <a:srgbClr val="001F40"/>
                          </a:solidFill>
                          <a:latin typeface="Microsoft Sans Serif"/>
                          <a:cs typeface="Microsoft Sans Serif"/>
                        </a:rPr>
                        <a:t> </a:t>
                      </a:r>
                      <a:r>
                        <a:rPr sz="650" spc="10" dirty="0">
                          <a:solidFill>
                            <a:srgbClr val="001F40"/>
                          </a:solidFill>
                          <a:latin typeface="Microsoft Sans Serif"/>
                          <a:cs typeface="Microsoft Sans Serif"/>
                        </a:rPr>
                        <a:t>aplicaciones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elevación</a:t>
                      </a:r>
                      <a:endParaRPr sz="650">
                        <a:latin typeface="Microsoft Sans Serif"/>
                        <a:cs typeface="Microsoft Sans Serif"/>
                      </a:endParaRPr>
                    </a:p>
                  </a:txBody>
                  <a:tcPr marL="0" marR="0" marT="81280" marB="0"/>
                </a:tc>
                <a:tc>
                  <a:txBody>
                    <a:bodyPr/>
                    <a:lstStyle/>
                    <a:p>
                      <a:pPr marL="562610">
                        <a:lnSpc>
                          <a:spcPct val="100000"/>
                        </a:lnSpc>
                        <a:spcBef>
                          <a:spcPts val="409"/>
                        </a:spcBef>
                      </a:pPr>
                      <a:r>
                        <a:rPr sz="850" u="sng" spc="10" dirty="0">
                          <a:solidFill>
                            <a:srgbClr val="1D589A"/>
                          </a:solidFill>
                          <a:uFill>
                            <a:solidFill>
                              <a:srgbClr val="1D589A"/>
                            </a:solidFill>
                          </a:uFill>
                          <a:latin typeface="Microsoft Sans Serif"/>
                          <a:cs typeface="Microsoft Sans Serif"/>
                          <a:hlinkClick r:id="rId15"/>
                        </a:rPr>
                        <a:t>Proceso</a:t>
                      </a:r>
                      <a:r>
                        <a:rPr sz="850" u="sng" spc="-50" dirty="0">
                          <a:solidFill>
                            <a:srgbClr val="1D589A"/>
                          </a:solidFill>
                          <a:uFill>
                            <a:solidFill>
                              <a:srgbClr val="1D589A"/>
                            </a:solidFill>
                          </a:uFill>
                          <a:latin typeface="Microsoft Sans Serif"/>
                          <a:cs typeface="Microsoft Sans Serif"/>
                          <a:hlinkClick r:id="rId15"/>
                        </a:rPr>
                        <a:t> </a:t>
                      </a:r>
                      <a:r>
                        <a:rPr sz="850" u="sng" spc="25" dirty="0">
                          <a:solidFill>
                            <a:srgbClr val="1D589A"/>
                          </a:solidFill>
                          <a:uFill>
                            <a:solidFill>
                              <a:srgbClr val="1D589A"/>
                            </a:solidFill>
                          </a:uFill>
                          <a:latin typeface="Microsoft Sans Serif"/>
                          <a:cs typeface="Microsoft Sans Serif"/>
                          <a:hlinkClick r:id="rId15"/>
                        </a:rPr>
                        <a:t>Altivar</a:t>
                      </a:r>
                      <a:endParaRPr sz="850">
                        <a:latin typeface="Microsoft Sans Serif"/>
                        <a:cs typeface="Microsoft Sans Serif"/>
                      </a:endParaRPr>
                    </a:p>
                  </a:txBody>
                  <a:tcPr marL="0" marR="0" marT="52069" marB="0"/>
                </a:tc>
                <a:extLst>
                  <a:ext uri="{0D108BD9-81ED-4DB2-BD59-A6C34878D82A}">
                    <a16:rowId xmlns:a16="http://schemas.microsoft.com/office/drawing/2014/main" val="10014"/>
                  </a:ext>
                </a:extLst>
              </a:tr>
              <a:tr h="169352">
                <a:tc>
                  <a:txBody>
                    <a:bodyPr/>
                    <a:lstStyle/>
                    <a:p>
                      <a:pPr>
                        <a:lnSpc>
                          <a:spcPct val="100000"/>
                        </a:lnSpc>
                      </a:pPr>
                      <a:endParaRPr sz="600">
                        <a:latin typeface="Times New Roman"/>
                        <a:cs typeface="Times New Roman"/>
                      </a:endParaRPr>
                    </a:p>
                  </a:txBody>
                  <a:tcPr marL="0" marR="0" marT="0" marB="0">
                    <a:lnB w="9525">
                      <a:solidFill>
                        <a:srgbClr val="002147"/>
                      </a:solidFill>
                      <a:prstDash val="solid"/>
                    </a:lnB>
                  </a:tcPr>
                </a:tc>
                <a:tc>
                  <a:txBody>
                    <a:bodyPr/>
                    <a:lstStyle/>
                    <a:p>
                      <a:pPr marL="159385">
                        <a:lnSpc>
                          <a:spcPct val="100000"/>
                        </a:lnSpc>
                        <a:spcBef>
                          <a:spcPts val="285"/>
                        </a:spcBef>
                      </a:pPr>
                      <a:r>
                        <a:rPr sz="450" dirty="0">
                          <a:solidFill>
                            <a:srgbClr val="001F40"/>
                          </a:solidFill>
                          <a:latin typeface="Microsoft Sans Serif"/>
                          <a:cs typeface="Microsoft Sans Serif"/>
                        </a:rPr>
                        <a:t>cuatriciclo</a:t>
                      </a:r>
                      <a:r>
                        <a:rPr sz="450" spc="-5" dirty="0">
                          <a:solidFill>
                            <a:srgbClr val="001F40"/>
                          </a:solidFill>
                          <a:latin typeface="Microsoft Sans Serif"/>
                          <a:cs typeface="Microsoft Sans Serif"/>
                        </a:rPr>
                        <a:t> </a:t>
                      </a:r>
                      <a:r>
                        <a:rPr sz="450" dirty="0">
                          <a:solidFill>
                            <a:srgbClr val="001F40"/>
                          </a:solidFill>
                          <a:latin typeface="Microsoft Sans Serif"/>
                          <a:cs typeface="Microsoft Sans Serif"/>
                        </a:rPr>
                        <a:t>900</a:t>
                      </a:r>
                      <a:endParaRPr sz="450">
                        <a:latin typeface="Microsoft Sans Serif"/>
                        <a:cs typeface="Microsoft Sans Serif"/>
                      </a:endParaRPr>
                    </a:p>
                  </a:txBody>
                  <a:tcPr marL="0" marR="0" marT="36195" marB="0">
                    <a:lnB w="9525">
                      <a:solidFill>
                        <a:srgbClr val="002147"/>
                      </a:solidFill>
                      <a:prstDash val="solid"/>
                    </a:lnB>
                  </a:tcPr>
                </a:tc>
                <a:tc>
                  <a:txBody>
                    <a:bodyPr/>
                    <a:lstStyle/>
                    <a:p>
                      <a:pPr marL="117475">
                        <a:lnSpc>
                          <a:spcPct val="100000"/>
                        </a:lnSpc>
                        <a:spcBef>
                          <a:spcPts val="85"/>
                        </a:spcBef>
                      </a:pPr>
                      <a:r>
                        <a:rPr sz="650" spc="15" dirty="0">
                          <a:solidFill>
                            <a:srgbClr val="001F40"/>
                          </a:solidFill>
                          <a:latin typeface="Microsoft Sans Serif"/>
                          <a:cs typeface="Microsoft Sans Serif"/>
                        </a:rPr>
                        <a:t>con</a:t>
                      </a:r>
                      <a:r>
                        <a:rPr sz="650" spc="-35" dirty="0">
                          <a:solidFill>
                            <a:srgbClr val="001F40"/>
                          </a:solidFill>
                          <a:latin typeface="Microsoft Sans Serif"/>
                          <a:cs typeface="Microsoft Sans Serif"/>
                        </a:rPr>
                        <a:t> </a:t>
                      </a:r>
                      <a:r>
                        <a:rPr sz="650" spc="20" dirty="0">
                          <a:solidFill>
                            <a:srgbClr val="001F40"/>
                          </a:solidFill>
                          <a:latin typeface="Microsoft Sans Serif"/>
                          <a:cs typeface="Microsoft Sans Serif"/>
                        </a:rPr>
                        <a:t>Ethernet/IP</a:t>
                      </a:r>
                      <a:endParaRPr sz="650">
                        <a:latin typeface="Microsoft Sans Serif"/>
                        <a:cs typeface="Microsoft Sans Serif"/>
                      </a:endParaRPr>
                    </a:p>
                  </a:txBody>
                  <a:tcPr marL="0" marR="0" marT="10795" marB="0">
                    <a:lnB w="9525">
                      <a:solidFill>
                        <a:srgbClr val="002147"/>
                      </a:solidFill>
                      <a:prstDash val="solid"/>
                    </a:lnB>
                  </a:tcPr>
                </a:tc>
                <a:tc>
                  <a:txBody>
                    <a:bodyPr/>
                    <a:lstStyle/>
                    <a:p>
                      <a:pPr marL="562610">
                        <a:lnSpc>
                          <a:spcPct val="100000"/>
                        </a:lnSpc>
                        <a:spcBef>
                          <a:spcPts val="254"/>
                        </a:spcBef>
                      </a:pPr>
                      <a:r>
                        <a:rPr sz="450" u="sng" dirty="0">
                          <a:solidFill>
                            <a:srgbClr val="1D589A"/>
                          </a:solidFill>
                          <a:uFill>
                            <a:solidFill>
                              <a:srgbClr val="1D589A"/>
                            </a:solidFill>
                          </a:uFill>
                          <a:latin typeface="Microsoft Sans Serif"/>
                          <a:cs typeface="Microsoft Sans Serif"/>
                          <a:hlinkClick r:id="rId15"/>
                        </a:rPr>
                        <a:t>cuatriciclo</a:t>
                      </a:r>
                      <a:r>
                        <a:rPr sz="450" u="sng" spc="-5" dirty="0">
                          <a:solidFill>
                            <a:srgbClr val="1D589A"/>
                          </a:solidFill>
                          <a:uFill>
                            <a:solidFill>
                              <a:srgbClr val="1D589A"/>
                            </a:solidFill>
                          </a:uFill>
                          <a:latin typeface="Microsoft Sans Serif"/>
                          <a:cs typeface="Microsoft Sans Serif"/>
                          <a:hlinkClick r:id="rId15"/>
                        </a:rPr>
                        <a:t> </a:t>
                      </a:r>
                      <a:r>
                        <a:rPr sz="450" u="sng" dirty="0">
                          <a:solidFill>
                            <a:srgbClr val="1D589A"/>
                          </a:solidFill>
                          <a:uFill>
                            <a:solidFill>
                              <a:srgbClr val="1D589A"/>
                            </a:solidFill>
                          </a:uFill>
                          <a:latin typeface="Microsoft Sans Serif"/>
                          <a:cs typeface="Microsoft Sans Serif"/>
                          <a:hlinkClick r:id="rId15"/>
                        </a:rPr>
                        <a:t>900</a:t>
                      </a:r>
                      <a:endParaRPr sz="450">
                        <a:latin typeface="Microsoft Sans Serif"/>
                        <a:cs typeface="Microsoft Sans Serif"/>
                      </a:endParaRPr>
                    </a:p>
                  </a:txBody>
                  <a:tcPr marL="0" marR="0" marT="32384" marB="0">
                    <a:lnB w="9525">
                      <a:solidFill>
                        <a:srgbClr val="002147"/>
                      </a:solidFill>
                      <a:prstDash val="solid"/>
                    </a:lnB>
                  </a:tcPr>
                </a:tc>
                <a:extLst>
                  <a:ext uri="{0D108BD9-81ED-4DB2-BD59-A6C34878D82A}">
                    <a16:rowId xmlns:a16="http://schemas.microsoft.com/office/drawing/2014/main" val="10015"/>
                  </a:ext>
                </a:extLst>
              </a:tr>
            </a:tbl>
          </a:graphicData>
        </a:graphic>
      </p:graphicFrame>
      <p:sp>
        <p:nvSpPr>
          <p:cNvPr id="4" name="object 4"/>
          <p:cNvSpPr/>
          <p:nvPr/>
        </p:nvSpPr>
        <p:spPr>
          <a:xfrm>
            <a:off x="8462905" y="5569544"/>
            <a:ext cx="2664460" cy="0"/>
          </a:xfrm>
          <a:custGeom>
            <a:avLst/>
            <a:gdLst/>
            <a:ahLst/>
            <a:cxnLst/>
            <a:rect l="l" t="t" r="r" b="b"/>
            <a:pathLst>
              <a:path w="2664460">
                <a:moveTo>
                  <a:pt x="0" y="0"/>
                </a:moveTo>
                <a:lnTo>
                  <a:pt x="2664002" y="0"/>
                </a:lnTo>
              </a:path>
            </a:pathLst>
          </a:custGeom>
          <a:ln w="7200">
            <a:solidFill>
              <a:srgbClr val="002147"/>
            </a:solidFill>
          </a:ln>
        </p:spPr>
        <p:txBody>
          <a:bodyPr wrap="square" lIns="0" tIns="0" rIns="0" bIns="0" rtlCol="0"/>
          <a:lstStyle/>
          <a:p>
            <a:endParaRPr/>
          </a:p>
        </p:txBody>
      </p:sp>
      <p:grpSp>
        <p:nvGrpSpPr>
          <p:cNvPr id="5" name="object 5"/>
          <p:cNvGrpSpPr/>
          <p:nvPr/>
        </p:nvGrpSpPr>
        <p:grpSpPr>
          <a:xfrm>
            <a:off x="7454906" y="9561943"/>
            <a:ext cx="3672204" cy="7620"/>
            <a:chOff x="1728000" y="9561943"/>
            <a:chExt cx="3672204" cy="7620"/>
          </a:xfrm>
        </p:grpSpPr>
        <p:sp>
          <p:nvSpPr>
            <p:cNvPr id="6" name="object 6"/>
            <p:cNvSpPr/>
            <p:nvPr/>
          </p:nvSpPr>
          <p:spPr>
            <a:xfrm>
              <a:off x="1728000" y="9565543"/>
              <a:ext cx="1008380" cy="0"/>
            </a:xfrm>
            <a:custGeom>
              <a:avLst/>
              <a:gdLst/>
              <a:ahLst/>
              <a:cxnLst/>
              <a:rect l="l" t="t" r="r" b="b"/>
              <a:pathLst>
                <a:path w="1008380">
                  <a:moveTo>
                    <a:pt x="0" y="0"/>
                  </a:moveTo>
                  <a:lnTo>
                    <a:pt x="1007999" y="0"/>
                  </a:lnTo>
                </a:path>
              </a:pathLst>
            </a:custGeom>
            <a:ln w="7200">
              <a:solidFill>
                <a:srgbClr val="002147"/>
              </a:solidFill>
            </a:ln>
          </p:spPr>
          <p:txBody>
            <a:bodyPr wrap="square" lIns="0" tIns="0" rIns="0" bIns="0" rtlCol="0"/>
            <a:lstStyle/>
            <a:p>
              <a:endParaRPr/>
            </a:p>
          </p:txBody>
        </p:sp>
        <p:sp>
          <p:nvSpPr>
            <p:cNvPr id="7" name="object 7"/>
            <p:cNvSpPr/>
            <p:nvPr/>
          </p:nvSpPr>
          <p:spPr>
            <a:xfrm>
              <a:off x="2735999" y="9565543"/>
              <a:ext cx="2664460" cy="0"/>
            </a:xfrm>
            <a:custGeom>
              <a:avLst/>
              <a:gdLst/>
              <a:ahLst/>
              <a:cxnLst/>
              <a:rect l="l" t="t" r="r" b="b"/>
              <a:pathLst>
                <a:path w="2664460">
                  <a:moveTo>
                    <a:pt x="0" y="0"/>
                  </a:moveTo>
                  <a:lnTo>
                    <a:pt x="2664002" y="0"/>
                  </a:lnTo>
                </a:path>
              </a:pathLst>
            </a:custGeom>
            <a:ln w="7200">
              <a:solidFill>
                <a:srgbClr val="002147"/>
              </a:solidFill>
            </a:ln>
          </p:spPr>
          <p:txBody>
            <a:bodyPr wrap="square" lIns="0" tIns="0" rIns="0" bIns="0" rtlCol="0"/>
            <a:lstStyle/>
            <a:p>
              <a:endParaRPr/>
            </a:p>
          </p:txBody>
        </p:sp>
      </p:grpSp>
      <p:pic>
        <p:nvPicPr>
          <p:cNvPr id="8" name="object 8"/>
          <p:cNvPicPr/>
          <p:nvPr/>
        </p:nvPicPr>
        <p:blipFill>
          <a:blip r:embed="rId16" cstate="print"/>
          <a:stretch>
            <a:fillRect/>
          </a:stretch>
        </p:blipFill>
        <p:spPr>
          <a:xfrm>
            <a:off x="11288720" y="1483551"/>
            <a:ext cx="540358" cy="460755"/>
          </a:xfrm>
          <a:prstGeom prst="rect">
            <a:avLst/>
          </a:prstGeom>
        </p:spPr>
      </p:pic>
      <p:pic>
        <p:nvPicPr>
          <p:cNvPr id="9" name="object 9"/>
          <p:cNvPicPr/>
          <p:nvPr/>
        </p:nvPicPr>
        <p:blipFill>
          <a:blip r:embed="rId17" cstate="print"/>
          <a:stretch>
            <a:fillRect/>
          </a:stretch>
        </p:blipFill>
        <p:spPr>
          <a:xfrm>
            <a:off x="11282770" y="2095543"/>
            <a:ext cx="552265" cy="539998"/>
          </a:xfrm>
          <a:prstGeom prst="rect">
            <a:avLst/>
          </a:prstGeom>
        </p:spPr>
      </p:pic>
      <p:pic>
        <p:nvPicPr>
          <p:cNvPr id="10" name="object 10"/>
          <p:cNvPicPr/>
          <p:nvPr/>
        </p:nvPicPr>
        <p:blipFill>
          <a:blip r:embed="rId18" cstate="print"/>
          <a:stretch>
            <a:fillRect/>
          </a:stretch>
        </p:blipFill>
        <p:spPr>
          <a:xfrm>
            <a:off x="11201985" y="2761544"/>
            <a:ext cx="713840" cy="575999"/>
          </a:xfrm>
          <a:prstGeom prst="rect">
            <a:avLst/>
          </a:prstGeom>
        </p:spPr>
      </p:pic>
      <p:pic>
        <p:nvPicPr>
          <p:cNvPr id="11" name="object 11"/>
          <p:cNvPicPr/>
          <p:nvPr/>
        </p:nvPicPr>
        <p:blipFill>
          <a:blip r:embed="rId19" cstate="print"/>
          <a:stretch>
            <a:fillRect/>
          </a:stretch>
        </p:blipFill>
        <p:spPr>
          <a:xfrm>
            <a:off x="11258204" y="3420344"/>
            <a:ext cx="558202" cy="546001"/>
          </a:xfrm>
          <a:prstGeom prst="rect">
            <a:avLst/>
          </a:prstGeom>
        </p:spPr>
      </p:pic>
      <p:pic>
        <p:nvPicPr>
          <p:cNvPr id="12" name="object 12"/>
          <p:cNvPicPr/>
          <p:nvPr/>
        </p:nvPicPr>
        <p:blipFill>
          <a:blip r:embed="rId20" cstate="print"/>
          <a:stretch>
            <a:fillRect/>
          </a:stretch>
        </p:blipFill>
        <p:spPr>
          <a:xfrm>
            <a:off x="11126908" y="4110585"/>
            <a:ext cx="863993" cy="469917"/>
          </a:xfrm>
          <a:prstGeom prst="rect">
            <a:avLst/>
          </a:prstGeom>
        </p:spPr>
      </p:pic>
      <p:pic>
        <p:nvPicPr>
          <p:cNvPr id="13" name="object 13"/>
          <p:cNvPicPr/>
          <p:nvPr/>
        </p:nvPicPr>
        <p:blipFill>
          <a:blip r:embed="rId21" cstate="print"/>
          <a:stretch>
            <a:fillRect/>
          </a:stretch>
        </p:blipFill>
        <p:spPr>
          <a:xfrm>
            <a:off x="11284752" y="4687544"/>
            <a:ext cx="548307" cy="539999"/>
          </a:xfrm>
          <a:prstGeom prst="rect">
            <a:avLst/>
          </a:prstGeom>
        </p:spPr>
      </p:pic>
      <p:pic>
        <p:nvPicPr>
          <p:cNvPr id="14" name="object 14"/>
          <p:cNvPicPr/>
          <p:nvPr/>
        </p:nvPicPr>
        <p:blipFill>
          <a:blip r:embed="rId22" cstate="print"/>
          <a:stretch>
            <a:fillRect/>
          </a:stretch>
        </p:blipFill>
        <p:spPr>
          <a:xfrm>
            <a:off x="11367655" y="5335543"/>
            <a:ext cx="382500" cy="544000"/>
          </a:xfrm>
          <a:prstGeom prst="rect">
            <a:avLst/>
          </a:prstGeom>
        </p:spPr>
      </p:pic>
      <p:pic>
        <p:nvPicPr>
          <p:cNvPr id="15" name="object 15"/>
          <p:cNvPicPr/>
          <p:nvPr/>
        </p:nvPicPr>
        <p:blipFill>
          <a:blip r:embed="rId23" cstate="print"/>
          <a:stretch>
            <a:fillRect/>
          </a:stretch>
        </p:blipFill>
        <p:spPr>
          <a:xfrm>
            <a:off x="11353192" y="5983544"/>
            <a:ext cx="411421" cy="536785"/>
          </a:xfrm>
          <a:prstGeom prst="rect">
            <a:avLst/>
          </a:prstGeom>
        </p:spPr>
      </p:pic>
      <p:pic>
        <p:nvPicPr>
          <p:cNvPr id="16" name="object 16"/>
          <p:cNvPicPr/>
          <p:nvPr/>
        </p:nvPicPr>
        <p:blipFill>
          <a:blip r:embed="rId24" cstate="print"/>
          <a:stretch>
            <a:fillRect/>
          </a:stretch>
        </p:blipFill>
        <p:spPr>
          <a:xfrm>
            <a:off x="11341335" y="6685546"/>
            <a:ext cx="435147" cy="431996"/>
          </a:xfrm>
          <a:prstGeom prst="rect">
            <a:avLst/>
          </a:prstGeom>
        </p:spPr>
      </p:pic>
      <p:pic>
        <p:nvPicPr>
          <p:cNvPr id="17" name="object 17"/>
          <p:cNvPicPr/>
          <p:nvPr/>
        </p:nvPicPr>
        <p:blipFill>
          <a:blip r:embed="rId25" cstate="print"/>
          <a:stretch>
            <a:fillRect/>
          </a:stretch>
        </p:blipFill>
        <p:spPr>
          <a:xfrm>
            <a:off x="11126908" y="7368921"/>
            <a:ext cx="863993" cy="354850"/>
          </a:xfrm>
          <a:prstGeom prst="rect">
            <a:avLst/>
          </a:prstGeom>
        </p:spPr>
      </p:pic>
      <p:pic>
        <p:nvPicPr>
          <p:cNvPr id="18" name="object 18"/>
          <p:cNvPicPr/>
          <p:nvPr/>
        </p:nvPicPr>
        <p:blipFill>
          <a:blip r:embed="rId26" cstate="print"/>
          <a:stretch>
            <a:fillRect/>
          </a:stretch>
        </p:blipFill>
        <p:spPr>
          <a:xfrm>
            <a:off x="11171816" y="7927543"/>
            <a:ext cx="774179" cy="530712"/>
          </a:xfrm>
          <a:prstGeom prst="rect">
            <a:avLst/>
          </a:prstGeom>
        </p:spPr>
      </p:pic>
      <p:pic>
        <p:nvPicPr>
          <p:cNvPr id="19" name="object 19"/>
          <p:cNvPicPr/>
          <p:nvPr/>
        </p:nvPicPr>
        <p:blipFill>
          <a:blip r:embed="rId27" cstate="print"/>
          <a:stretch>
            <a:fillRect/>
          </a:stretch>
        </p:blipFill>
        <p:spPr>
          <a:xfrm>
            <a:off x="11388724" y="8575543"/>
            <a:ext cx="340363" cy="543272"/>
          </a:xfrm>
          <a:prstGeom prst="rect">
            <a:avLst/>
          </a:prstGeom>
        </p:spPr>
      </p:pic>
      <p:pic>
        <p:nvPicPr>
          <p:cNvPr id="20" name="object 20"/>
          <p:cNvPicPr/>
          <p:nvPr/>
        </p:nvPicPr>
        <p:blipFill>
          <a:blip r:embed="rId28" cstate="print"/>
          <a:stretch>
            <a:fillRect/>
          </a:stretch>
        </p:blipFill>
        <p:spPr>
          <a:xfrm>
            <a:off x="11373763" y="9241542"/>
            <a:ext cx="370285" cy="654612"/>
          </a:xfrm>
          <a:prstGeom prst="rect">
            <a:avLst/>
          </a:prstGeom>
        </p:spPr>
      </p:pic>
      <p:sp>
        <p:nvSpPr>
          <p:cNvPr id="21" name="object 21"/>
          <p:cNvSpPr txBox="1"/>
          <p:nvPr/>
        </p:nvSpPr>
        <p:spPr>
          <a:xfrm>
            <a:off x="6146206" y="359972"/>
            <a:ext cx="4229735" cy="631190"/>
          </a:xfrm>
          <a:prstGeom prst="rect">
            <a:avLst/>
          </a:prstGeom>
        </p:spPr>
        <p:txBody>
          <a:bodyPr vert="horz" wrap="square" lIns="0" tIns="44450" rIns="0" bIns="0" rtlCol="0">
            <a:spAutoFit/>
          </a:bodyPr>
          <a:lstStyle/>
          <a:p>
            <a:pPr marL="12700">
              <a:spcBef>
                <a:spcPts val="350"/>
              </a:spcBef>
            </a:pPr>
            <a:r>
              <a:rPr sz="2000" b="1" spc="-40" dirty="0">
                <a:solidFill>
                  <a:srgbClr val="001F40"/>
                </a:solidFill>
                <a:latin typeface="Arial"/>
                <a:cs typeface="Arial"/>
              </a:rPr>
              <a:t>APÉNDICE</a:t>
            </a:r>
            <a:r>
              <a:rPr sz="2000" b="1" spc="-75" dirty="0">
                <a:solidFill>
                  <a:srgbClr val="001F40"/>
                </a:solidFill>
                <a:latin typeface="Arial"/>
                <a:cs typeface="Arial"/>
              </a:rPr>
              <a:t> </a:t>
            </a:r>
            <a:r>
              <a:rPr sz="2000" b="1" spc="-85" dirty="0">
                <a:solidFill>
                  <a:srgbClr val="001F40"/>
                </a:solidFill>
                <a:latin typeface="Arial"/>
                <a:cs typeface="Arial"/>
              </a:rPr>
              <a:t>A:</a:t>
            </a:r>
            <a:endParaRPr sz="2000">
              <a:latin typeface="Arial"/>
              <a:cs typeface="Arial"/>
            </a:endParaRPr>
          </a:p>
          <a:p>
            <a:pPr marL="12700">
              <a:spcBef>
                <a:spcPts val="200"/>
              </a:spcBef>
            </a:pPr>
            <a:r>
              <a:rPr sz="1600" b="1" spc="-45" dirty="0">
                <a:solidFill>
                  <a:srgbClr val="001F40"/>
                </a:solidFill>
                <a:latin typeface="Arial"/>
                <a:cs typeface="Arial"/>
              </a:rPr>
              <a:t>PRODUCTOS</a:t>
            </a:r>
            <a:r>
              <a:rPr sz="1600" b="1" spc="-30" dirty="0">
                <a:solidFill>
                  <a:srgbClr val="001F40"/>
                </a:solidFill>
                <a:latin typeface="Arial"/>
                <a:cs typeface="Arial"/>
              </a:rPr>
              <a:t> </a:t>
            </a:r>
            <a:r>
              <a:rPr sz="1600" b="1" spc="5" dirty="0">
                <a:solidFill>
                  <a:srgbClr val="001F40"/>
                </a:solidFill>
                <a:latin typeface="Arial"/>
                <a:cs typeface="Arial"/>
              </a:rPr>
              <a:t>UTILIZADOS</a:t>
            </a:r>
            <a:r>
              <a:rPr sz="1600" b="1" spc="-30" dirty="0">
                <a:solidFill>
                  <a:srgbClr val="001F40"/>
                </a:solidFill>
                <a:latin typeface="Arial"/>
                <a:cs typeface="Arial"/>
              </a:rPr>
              <a:t> </a:t>
            </a:r>
            <a:r>
              <a:rPr sz="1600" b="1" spc="-15" dirty="0">
                <a:solidFill>
                  <a:srgbClr val="001F40"/>
                </a:solidFill>
                <a:latin typeface="Arial"/>
                <a:cs typeface="Arial"/>
              </a:rPr>
              <a:t>EN</a:t>
            </a:r>
            <a:r>
              <a:rPr sz="1600" b="1" spc="-30" dirty="0">
                <a:solidFill>
                  <a:srgbClr val="001F40"/>
                </a:solidFill>
                <a:latin typeface="Arial"/>
                <a:cs typeface="Arial"/>
              </a:rPr>
              <a:t> </a:t>
            </a:r>
            <a:r>
              <a:rPr sz="1600" b="1" spc="-145" dirty="0">
                <a:solidFill>
                  <a:srgbClr val="001F40"/>
                </a:solidFill>
                <a:latin typeface="Arial"/>
                <a:cs typeface="Arial"/>
              </a:rPr>
              <a:t>ESTE</a:t>
            </a:r>
            <a:r>
              <a:rPr sz="1600" b="1" spc="-30" dirty="0">
                <a:solidFill>
                  <a:srgbClr val="001F40"/>
                </a:solidFill>
                <a:latin typeface="Arial"/>
                <a:cs typeface="Arial"/>
              </a:rPr>
              <a:t> </a:t>
            </a:r>
            <a:r>
              <a:rPr sz="1600" b="1" dirty="0">
                <a:solidFill>
                  <a:srgbClr val="001F40"/>
                </a:solidFill>
                <a:latin typeface="Arial"/>
                <a:cs typeface="Arial"/>
              </a:rPr>
              <a:t>DISEÑO</a:t>
            </a:r>
            <a:endParaRPr sz="1600">
              <a:latin typeface="Arial"/>
              <a:cs typeface="Arial"/>
            </a:endParaRPr>
          </a:p>
        </p:txBody>
      </p:sp>
      <p:sp>
        <p:nvSpPr>
          <p:cNvPr id="23" name="object 23"/>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27</a:t>
            </a:fld>
            <a:endParaRPr spc="10" dirty="0"/>
          </a:p>
        </p:txBody>
      </p:sp>
      <p:sp>
        <p:nvSpPr>
          <p:cNvPr id="24" name="object 24"/>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22" name="object 22"/>
          <p:cNvSpPr txBox="1"/>
          <p:nvPr/>
        </p:nvSpPr>
        <p:spPr>
          <a:xfrm>
            <a:off x="6158905" y="1200334"/>
            <a:ext cx="6732270" cy="180178"/>
          </a:xfrm>
          <a:prstGeom prst="rect">
            <a:avLst/>
          </a:prstGeom>
          <a:solidFill>
            <a:srgbClr val="002147"/>
          </a:solidFill>
        </p:spPr>
        <p:txBody>
          <a:bodyPr vert="horz" wrap="square" lIns="0" tIns="48895" rIns="0" bIns="0" rtlCol="0">
            <a:spAutoFit/>
          </a:bodyPr>
          <a:lstStyle/>
          <a:p>
            <a:pPr marL="71755">
              <a:spcBef>
                <a:spcPts val="385"/>
              </a:spcBef>
              <a:tabLst>
                <a:tab pos="1367790" algn="l"/>
                <a:tab pos="2375535" algn="l"/>
                <a:tab pos="5903595" algn="l"/>
              </a:tabLst>
            </a:pPr>
            <a:r>
              <a:rPr sz="850" b="1" spc="5" dirty="0">
                <a:solidFill>
                  <a:srgbClr val="FFFFFF"/>
                </a:solidFill>
                <a:latin typeface="Arial"/>
                <a:cs typeface="Arial"/>
              </a:rPr>
              <a:t>Función</a:t>
            </a:r>
            <a:r>
              <a:rPr sz="850" b="1" spc="-10" dirty="0">
                <a:solidFill>
                  <a:srgbClr val="FFFFFF"/>
                </a:solidFill>
                <a:latin typeface="Arial"/>
                <a:cs typeface="Arial"/>
              </a:rPr>
              <a:t> </a:t>
            </a:r>
            <a:r>
              <a:rPr sz="850" b="1" spc="20" dirty="0">
                <a:solidFill>
                  <a:srgbClr val="FFFFFF"/>
                </a:solidFill>
                <a:latin typeface="Arial"/>
                <a:cs typeface="Arial"/>
              </a:rPr>
              <a:t>de</a:t>
            </a:r>
            <a:r>
              <a:rPr sz="850" b="1" spc="-10" dirty="0">
                <a:solidFill>
                  <a:srgbClr val="FFFFFF"/>
                </a:solidFill>
                <a:latin typeface="Arial"/>
                <a:cs typeface="Arial"/>
              </a:rPr>
              <a:t> </a:t>
            </a:r>
            <a:r>
              <a:rPr sz="850" b="1" spc="30" dirty="0">
                <a:solidFill>
                  <a:srgbClr val="FFFFFF"/>
                </a:solidFill>
                <a:latin typeface="Arial"/>
                <a:cs typeface="Arial"/>
              </a:rPr>
              <a:t>red	</a:t>
            </a:r>
            <a:r>
              <a:rPr sz="550" b="1" spc="25" dirty="0">
                <a:solidFill>
                  <a:srgbClr val="FFFFFF"/>
                </a:solidFill>
                <a:latin typeface="Arial"/>
                <a:cs typeface="Arial"/>
              </a:rPr>
              <a:t>Nombre</a:t>
            </a:r>
            <a:r>
              <a:rPr sz="550" b="1" spc="-5" dirty="0">
                <a:solidFill>
                  <a:srgbClr val="FFFFFF"/>
                </a:solidFill>
                <a:latin typeface="Arial"/>
                <a:cs typeface="Arial"/>
              </a:rPr>
              <a:t> </a:t>
            </a:r>
            <a:r>
              <a:rPr sz="550" b="1" spc="15" dirty="0">
                <a:solidFill>
                  <a:srgbClr val="FFFFFF"/>
                </a:solidFill>
                <a:latin typeface="Arial"/>
                <a:cs typeface="Arial"/>
              </a:rPr>
              <a:t>del</a:t>
            </a:r>
            <a:r>
              <a:rPr sz="550" b="1" spc="-5" dirty="0">
                <a:solidFill>
                  <a:srgbClr val="FFFFFF"/>
                </a:solidFill>
                <a:latin typeface="Arial"/>
                <a:cs typeface="Arial"/>
              </a:rPr>
              <a:t> </a:t>
            </a:r>
            <a:r>
              <a:rPr sz="550" b="1" spc="15" dirty="0">
                <a:solidFill>
                  <a:srgbClr val="FFFFFF"/>
                </a:solidFill>
                <a:latin typeface="Arial"/>
                <a:cs typeface="Arial"/>
              </a:rPr>
              <a:t>producto	</a:t>
            </a:r>
            <a:r>
              <a:rPr sz="700" b="1" spc="10" dirty="0">
                <a:solidFill>
                  <a:srgbClr val="FFFFFF"/>
                </a:solidFill>
                <a:latin typeface="Arial"/>
                <a:cs typeface="Arial"/>
              </a:rPr>
              <a:t>Características </a:t>
            </a:r>
            <a:r>
              <a:rPr sz="700" b="1" spc="5" dirty="0">
                <a:solidFill>
                  <a:srgbClr val="FFFFFF"/>
                </a:solidFill>
                <a:latin typeface="Arial"/>
                <a:cs typeface="Arial"/>
              </a:rPr>
              <a:t>técnicas</a:t>
            </a:r>
            <a:r>
              <a:rPr sz="700" b="1" spc="15" dirty="0">
                <a:solidFill>
                  <a:srgbClr val="FFFFFF"/>
                </a:solidFill>
                <a:latin typeface="Arial"/>
                <a:cs typeface="Arial"/>
              </a:rPr>
              <a:t> </a:t>
            </a:r>
            <a:r>
              <a:rPr sz="700" b="1" spc="10" dirty="0">
                <a:solidFill>
                  <a:srgbClr val="FFFFFF"/>
                </a:solidFill>
                <a:latin typeface="Arial"/>
                <a:cs typeface="Arial"/>
              </a:rPr>
              <a:t>principales	</a:t>
            </a:r>
            <a:r>
              <a:rPr sz="550" b="1" dirty="0">
                <a:solidFill>
                  <a:srgbClr val="FFFFFF"/>
                </a:solidFill>
                <a:latin typeface="Arial"/>
                <a:cs typeface="Arial"/>
              </a:rPr>
              <a:t>Enlace</a:t>
            </a:r>
            <a:r>
              <a:rPr sz="550" b="1" spc="-25" dirty="0">
                <a:solidFill>
                  <a:srgbClr val="FFFFFF"/>
                </a:solidFill>
                <a:latin typeface="Arial"/>
                <a:cs typeface="Arial"/>
              </a:rPr>
              <a:t> </a:t>
            </a:r>
            <a:r>
              <a:rPr sz="550" b="1" spc="25" dirty="0">
                <a:solidFill>
                  <a:srgbClr val="FFFFFF"/>
                </a:solidFill>
                <a:latin typeface="Arial"/>
                <a:cs typeface="Arial"/>
              </a:rPr>
              <a:t>a</a:t>
            </a:r>
            <a:r>
              <a:rPr sz="550" b="1" spc="-25" dirty="0">
                <a:solidFill>
                  <a:srgbClr val="FFFFFF"/>
                </a:solidFill>
                <a:latin typeface="Arial"/>
                <a:cs typeface="Arial"/>
              </a:rPr>
              <a:t> </a:t>
            </a:r>
            <a:r>
              <a:rPr sz="550" b="1" spc="20" dirty="0">
                <a:solidFill>
                  <a:srgbClr val="FFFFFF"/>
                </a:solidFill>
                <a:latin typeface="Arial"/>
                <a:cs typeface="Arial"/>
              </a:rPr>
              <a:t>la</a:t>
            </a:r>
            <a:r>
              <a:rPr sz="550" b="1" spc="-25" dirty="0">
                <a:solidFill>
                  <a:srgbClr val="FFFFFF"/>
                </a:solidFill>
                <a:latin typeface="Arial"/>
                <a:cs typeface="Arial"/>
              </a:rPr>
              <a:t> </a:t>
            </a:r>
            <a:r>
              <a:rPr sz="550" b="1" spc="25" dirty="0">
                <a:solidFill>
                  <a:srgbClr val="FFFFFF"/>
                </a:solidFill>
                <a:latin typeface="Arial"/>
                <a:cs typeface="Arial"/>
              </a:rPr>
              <a:t>oferta</a:t>
            </a:r>
            <a:endParaRPr sz="55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94913" y="10227178"/>
            <a:ext cx="6660515" cy="0"/>
          </a:xfrm>
          <a:custGeom>
            <a:avLst/>
            <a:gdLst/>
            <a:ahLst/>
            <a:cxnLst/>
            <a:rect l="l" t="t" r="r" b="b"/>
            <a:pathLst>
              <a:path w="6660515">
                <a:moveTo>
                  <a:pt x="6659994" y="0"/>
                </a:moveTo>
                <a:lnTo>
                  <a:pt x="0" y="0"/>
                </a:lnTo>
              </a:path>
            </a:pathLst>
          </a:custGeom>
          <a:ln w="5397">
            <a:solidFill>
              <a:srgbClr val="002147"/>
            </a:solidFill>
          </a:ln>
        </p:spPr>
        <p:txBody>
          <a:bodyPr wrap="square" lIns="0" tIns="0" rIns="0" bIns="0" rtlCol="0"/>
          <a:lstStyle/>
          <a:p>
            <a:endParaRPr/>
          </a:p>
        </p:txBody>
      </p:sp>
      <p:grpSp>
        <p:nvGrpSpPr>
          <p:cNvPr id="3" name="object 3"/>
          <p:cNvGrpSpPr/>
          <p:nvPr/>
        </p:nvGrpSpPr>
        <p:grpSpPr>
          <a:xfrm>
            <a:off x="7490905" y="1788011"/>
            <a:ext cx="3672204" cy="7620"/>
            <a:chOff x="1763999" y="1788011"/>
            <a:chExt cx="3672204" cy="7620"/>
          </a:xfrm>
        </p:grpSpPr>
        <p:sp>
          <p:nvSpPr>
            <p:cNvPr id="4" name="object 4"/>
            <p:cNvSpPr/>
            <p:nvPr/>
          </p:nvSpPr>
          <p:spPr>
            <a:xfrm>
              <a:off x="1763999" y="1791612"/>
              <a:ext cx="1008380" cy="0"/>
            </a:xfrm>
            <a:custGeom>
              <a:avLst/>
              <a:gdLst/>
              <a:ahLst/>
              <a:cxnLst/>
              <a:rect l="l" t="t" r="r" b="b"/>
              <a:pathLst>
                <a:path w="1008380">
                  <a:moveTo>
                    <a:pt x="0" y="0"/>
                  </a:moveTo>
                  <a:lnTo>
                    <a:pt x="1007999" y="0"/>
                  </a:lnTo>
                </a:path>
              </a:pathLst>
            </a:custGeom>
            <a:ln w="7200">
              <a:solidFill>
                <a:srgbClr val="002147"/>
              </a:solidFill>
            </a:ln>
          </p:spPr>
          <p:txBody>
            <a:bodyPr wrap="square" lIns="0" tIns="0" rIns="0" bIns="0" rtlCol="0"/>
            <a:lstStyle/>
            <a:p>
              <a:endParaRPr/>
            </a:p>
          </p:txBody>
        </p:sp>
        <p:sp>
          <p:nvSpPr>
            <p:cNvPr id="5" name="object 5"/>
            <p:cNvSpPr/>
            <p:nvPr/>
          </p:nvSpPr>
          <p:spPr>
            <a:xfrm>
              <a:off x="2771999" y="1791612"/>
              <a:ext cx="2664460" cy="0"/>
            </a:xfrm>
            <a:custGeom>
              <a:avLst/>
              <a:gdLst/>
              <a:ahLst/>
              <a:cxnLst/>
              <a:rect l="l" t="t" r="r" b="b"/>
              <a:pathLst>
                <a:path w="2664460">
                  <a:moveTo>
                    <a:pt x="0" y="0"/>
                  </a:moveTo>
                  <a:lnTo>
                    <a:pt x="2664002" y="0"/>
                  </a:lnTo>
                </a:path>
              </a:pathLst>
            </a:custGeom>
            <a:ln w="7200">
              <a:solidFill>
                <a:srgbClr val="002147"/>
              </a:solidFill>
            </a:ln>
          </p:spPr>
          <p:txBody>
            <a:bodyPr wrap="square" lIns="0" tIns="0" rIns="0" bIns="0" rtlCol="0"/>
            <a:lstStyle/>
            <a:p>
              <a:endParaRPr/>
            </a:p>
          </p:txBody>
        </p:sp>
      </p:grpSp>
      <p:graphicFrame>
        <p:nvGraphicFramePr>
          <p:cNvPr id="6" name="object 6"/>
          <p:cNvGraphicFramePr>
            <a:graphicFrameLocks noGrp="1"/>
          </p:cNvGraphicFramePr>
          <p:nvPr/>
        </p:nvGraphicFramePr>
        <p:xfrm>
          <a:off x="6194906" y="2151613"/>
          <a:ext cx="6730365" cy="7775993"/>
        </p:xfrm>
        <a:graphic>
          <a:graphicData uri="http://schemas.openxmlformats.org/drawingml/2006/table">
            <a:tbl>
              <a:tblPr firstRow="1" bandRow="1">
                <a:tableStyleId>{2D5ABB26-0587-4C30-8999-92F81FD0307C}</a:tableStyleId>
              </a:tblPr>
              <a:tblGrid>
                <a:gridCol w="1250315">
                  <a:extLst>
                    <a:ext uri="{9D8B030D-6E8A-4147-A177-3AD203B41FA5}">
                      <a16:colId xmlns:a16="http://schemas.microsoft.com/office/drawing/2014/main" val="20000"/>
                    </a:ext>
                  </a:extLst>
                </a:gridCol>
                <a:gridCol w="1014730">
                  <a:extLst>
                    <a:ext uri="{9D8B030D-6E8A-4147-A177-3AD203B41FA5}">
                      <a16:colId xmlns:a16="http://schemas.microsoft.com/office/drawing/2014/main" val="20001"/>
                    </a:ext>
                  </a:extLst>
                </a:gridCol>
                <a:gridCol w="3136265">
                  <a:extLst>
                    <a:ext uri="{9D8B030D-6E8A-4147-A177-3AD203B41FA5}">
                      <a16:colId xmlns:a16="http://schemas.microsoft.com/office/drawing/2014/main" val="20002"/>
                    </a:ext>
                  </a:extLst>
                </a:gridCol>
                <a:gridCol w="1329055">
                  <a:extLst>
                    <a:ext uri="{9D8B030D-6E8A-4147-A177-3AD203B41FA5}">
                      <a16:colId xmlns:a16="http://schemas.microsoft.com/office/drawing/2014/main" val="20003"/>
                    </a:ext>
                  </a:extLst>
                </a:gridCol>
              </a:tblGrid>
              <a:tr h="647999">
                <a:tc>
                  <a:txBody>
                    <a:bodyPr/>
                    <a:lstStyle/>
                    <a:p>
                      <a:pPr>
                        <a:lnSpc>
                          <a:spcPct val="100000"/>
                        </a:lnSpc>
                        <a:spcBef>
                          <a:spcPts val="25"/>
                        </a:spcBef>
                      </a:pPr>
                      <a:endParaRPr sz="550" dirty="0">
                        <a:latin typeface="Times New Roman"/>
                        <a:cs typeface="Times New Roman"/>
                      </a:endParaRPr>
                    </a:p>
                    <a:p>
                      <a:pPr marL="71755">
                        <a:lnSpc>
                          <a:spcPct val="100000"/>
                        </a:lnSpc>
                      </a:pPr>
                      <a:r>
                        <a:rPr sz="550" b="1" spc="10" dirty="0">
                          <a:solidFill>
                            <a:srgbClr val="001F40"/>
                          </a:solidFill>
                          <a:latin typeface="Arial"/>
                          <a:cs typeface="Arial"/>
                        </a:rPr>
                        <a:t>Factor</a:t>
                      </a:r>
                      <a:r>
                        <a:rPr sz="550" b="1" spc="-35" dirty="0">
                          <a:solidFill>
                            <a:srgbClr val="001F40"/>
                          </a:solidFill>
                          <a:latin typeface="Arial"/>
                          <a:cs typeface="Arial"/>
                        </a:rPr>
                        <a:t> </a:t>
                      </a:r>
                      <a:r>
                        <a:rPr sz="550" b="1" spc="15" dirty="0">
                          <a:solidFill>
                            <a:srgbClr val="001F40"/>
                          </a:solidFill>
                          <a:latin typeface="Arial"/>
                          <a:cs typeface="Arial"/>
                        </a:rPr>
                        <a:t>de</a:t>
                      </a:r>
                      <a:r>
                        <a:rPr sz="550" b="1" spc="-35" dirty="0">
                          <a:solidFill>
                            <a:srgbClr val="001F40"/>
                          </a:solidFill>
                          <a:latin typeface="Arial"/>
                          <a:cs typeface="Arial"/>
                        </a:rPr>
                        <a:t> </a:t>
                      </a:r>
                      <a:r>
                        <a:rPr sz="550" b="1" spc="15" dirty="0">
                          <a:solidFill>
                            <a:srgbClr val="001F40"/>
                          </a:solidFill>
                          <a:latin typeface="Arial"/>
                          <a:cs typeface="Arial"/>
                        </a:rPr>
                        <a:t>potencia</a:t>
                      </a:r>
                      <a:endParaRPr sz="550" dirty="0">
                        <a:latin typeface="Arial"/>
                        <a:cs typeface="Arial"/>
                      </a:endParaRPr>
                    </a:p>
                    <a:p>
                      <a:pPr marL="71755">
                        <a:lnSpc>
                          <a:spcPct val="100000"/>
                        </a:lnSpc>
                        <a:spcBef>
                          <a:spcPts val="90"/>
                        </a:spcBef>
                      </a:pPr>
                      <a:r>
                        <a:rPr sz="800" b="1" spc="10" dirty="0">
                          <a:solidFill>
                            <a:srgbClr val="001F40"/>
                          </a:solidFill>
                          <a:latin typeface="Arial"/>
                          <a:cs typeface="Arial"/>
                        </a:rPr>
                        <a:t>corrección</a:t>
                      </a:r>
                      <a:endParaRPr sz="800" dirty="0">
                        <a:latin typeface="Arial"/>
                        <a:cs typeface="Arial"/>
                      </a:endParaRPr>
                    </a:p>
                  </a:txBody>
                  <a:tcPr marL="0" marR="0" marT="3175" marB="0">
                    <a:lnT w="9525">
                      <a:solidFill>
                        <a:srgbClr val="002147"/>
                      </a:solidFill>
                      <a:prstDash val="solid"/>
                    </a:lnT>
                    <a:lnB w="9525">
                      <a:solidFill>
                        <a:srgbClr val="002147"/>
                      </a:solidFill>
                      <a:prstDash val="solid"/>
                    </a:lnB>
                  </a:tcPr>
                </a:tc>
                <a:tc>
                  <a:txBody>
                    <a:bodyPr/>
                    <a:lstStyle/>
                    <a:p>
                      <a:pPr marL="117475">
                        <a:lnSpc>
                          <a:spcPct val="100000"/>
                        </a:lnSpc>
                        <a:spcBef>
                          <a:spcPts val="409"/>
                        </a:spcBef>
                      </a:pPr>
                      <a:r>
                        <a:rPr sz="800" spc="-5" dirty="0">
                          <a:solidFill>
                            <a:srgbClr val="001F40"/>
                          </a:solidFill>
                          <a:latin typeface="Microsoft Sans Serif"/>
                          <a:cs typeface="Microsoft Sans Serif"/>
                        </a:rPr>
                        <a:t>VarSet</a:t>
                      </a:r>
                      <a:r>
                        <a:rPr sz="800" spc="-40" dirty="0">
                          <a:solidFill>
                            <a:srgbClr val="001F40"/>
                          </a:solidFill>
                          <a:latin typeface="Microsoft Sans Serif"/>
                          <a:cs typeface="Microsoft Sans Serif"/>
                        </a:rPr>
                        <a:t> LV</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09855" marR="587375">
                        <a:lnSpc>
                          <a:spcPts val="1000"/>
                        </a:lnSpc>
                        <a:spcBef>
                          <a:spcPts val="409"/>
                        </a:spcBef>
                      </a:pPr>
                      <a:r>
                        <a:rPr sz="850" dirty="0">
                          <a:solidFill>
                            <a:srgbClr val="001F40"/>
                          </a:solidFill>
                          <a:latin typeface="Microsoft Sans Serif"/>
                          <a:cs typeface="Microsoft Sans Serif"/>
                        </a:rPr>
                        <a:t>Equipo</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automático</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PFC</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en</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armario</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de</a:t>
                      </a:r>
                      <a:r>
                        <a:rPr sz="850" spc="-5" dirty="0">
                          <a:solidFill>
                            <a:srgbClr val="001F40"/>
                          </a:solidFill>
                          <a:latin typeface="Microsoft Sans Serif"/>
                          <a:cs typeface="Microsoft Sans Serif"/>
                        </a:rPr>
                        <a:t> </a:t>
                      </a:r>
                      <a:r>
                        <a:rPr sz="850" dirty="0" err="1">
                          <a:solidFill>
                            <a:srgbClr val="001F40"/>
                          </a:solidFill>
                          <a:latin typeface="Microsoft Sans Serif"/>
                          <a:cs typeface="Microsoft Sans Serif"/>
                        </a:rPr>
                        <a:t>suelo</a:t>
                      </a:r>
                      <a:r>
                        <a:rPr sz="850" spc="-5" dirty="0">
                          <a:solidFill>
                            <a:srgbClr val="001F40"/>
                          </a:solidFill>
                          <a:latin typeface="Microsoft Sans Serif"/>
                          <a:cs typeface="Microsoft Sans Serif"/>
                        </a:rPr>
                        <a:t> </a:t>
                      </a:r>
                      <a:r>
                        <a:rPr sz="850" dirty="0" smtClean="0">
                          <a:solidFill>
                            <a:srgbClr val="001F40"/>
                          </a:solidFill>
                          <a:latin typeface="Microsoft Sans Serif"/>
                          <a:cs typeface="Microsoft Sans Serif"/>
                        </a:rPr>
                        <a:t>con</a:t>
                      </a:r>
                      <a:r>
                        <a:rPr lang="es-ES" sz="850" dirty="0" smtClean="0">
                          <a:solidFill>
                            <a:srgbClr val="001F40"/>
                          </a:solidFill>
                          <a:latin typeface="Microsoft Sans Serif"/>
                          <a:cs typeface="Microsoft Sans Serif"/>
                        </a:rPr>
                        <a:t> </a:t>
                      </a:r>
                      <a:r>
                        <a:rPr sz="850" spc="35" dirty="0" smtClean="0">
                          <a:solidFill>
                            <a:srgbClr val="001F40"/>
                          </a:solidFill>
                          <a:latin typeface="Microsoft Sans Serif"/>
                          <a:cs typeface="Microsoft Sans Serif"/>
                        </a:rPr>
                        <a:t>Modbus</a:t>
                      </a:r>
                      <a:r>
                        <a:rPr sz="850" spc="-10" dirty="0" smtClean="0">
                          <a:solidFill>
                            <a:srgbClr val="001F40"/>
                          </a:solidFill>
                          <a:latin typeface="Microsoft Sans Serif"/>
                          <a:cs typeface="Microsoft Sans Serif"/>
                        </a:rPr>
                        <a:t> </a:t>
                      </a:r>
                      <a:r>
                        <a:rPr sz="850" spc="-45" dirty="0">
                          <a:solidFill>
                            <a:srgbClr val="001F40"/>
                          </a:solidFill>
                          <a:latin typeface="Microsoft Sans Serif"/>
                          <a:cs typeface="Microsoft Sans Serif"/>
                        </a:rPr>
                        <a:t>RTU</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501015">
                        <a:lnSpc>
                          <a:spcPct val="100000"/>
                        </a:lnSpc>
                        <a:spcBef>
                          <a:spcPts val="359"/>
                        </a:spcBef>
                      </a:pPr>
                      <a:r>
                        <a:rPr sz="850" u="sng" spc="-5" dirty="0">
                          <a:solidFill>
                            <a:srgbClr val="1D589A"/>
                          </a:solidFill>
                          <a:uFill>
                            <a:solidFill>
                              <a:srgbClr val="1D589A"/>
                            </a:solidFill>
                          </a:uFill>
                          <a:latin typeface="Microsoft Sans Serif"/>
                          <a:cs typeface="Microsoft Sans Serif"/>
                          <a:hlinkClick r:id="rId2"/>
                        </a:rPr>
                        <a:t>VarSet</a:t>
                      </a:r>
                      <a:r>
                        <a:rPr sz="850" u="sng" spc="-40" dirty="0">
                          <a:solidFill>
                            <a:srgbClr val="1D589A"/>
                          </a:solidFill>
                          <a:uFill>
                            <a:solidFill>
                              <a:srgbClr val="1D589A"/>
                            </a:solidFill>
                          </a:uFill>
                          <a:latin typeface="Microsoft Sans Serif"/>
                          <a:cs typeface="Microsoft Sans Serif"/>
                          <a:hlinkClick r:id="rId2"/>
                        </a:rPr>
                        <a:t> </a:t>
                      </a:r>
                      <a:r>
                        <a:rPr sz="850" u="sng" spc="-45" dirty="0">
                          <a:solidFill>
                            <a:srgbClr val="1D589A"/>
                          </a:solidFill>
                          <a:uFill>
                            <a:solidFill>
                              <a:srgbClr val="1D589A"/>
                            </a:solidFill>
                          </a:uFill>
                          <a:latin typeface="Microsoft Sans Serif"/>
                          <a:cs typeface="Microsoft Sans Serif"/>
                          <a:hlinkClick r:id="rId2"/>
                        </a:rPr>
                        <a:t>LV</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0"/>
                  </a:ext>
                </a:extLst>
              </a:tr>
              <a:tr h="647999">
                <a:tc>
                  <a:txBody>
                    <a:bodyPr/>
                    <a:lstStyle/>
                    <a:p>
                      <a:pPr marL="71755">
                        <a:lnSpc>
                          <a:spcPct val="100000"/>
                        </a:lnSpc>
                        <a:spcBef>
                          <a:spcPts val="409"/>
                        </a:spcBef>
                      </a:pPr>
                      <a:r>
                        <a:rPr sz="800" b="1" dirty="0">
                          <a:solidFill>
                            <a:srgbClr val="001F40"/>
                          </a:solidFill>
                          <a:latin typeface="Arial"/>
                          <a:cs typeface="Arial"/>
                        </a:rPr>
                        <a:t>armónico</a:t>
                      </a:r>
                      <a:r>
                        <a:rPr sz="800" b="1" spc="-15" dirty="0">
                          <a:solidFill>
                            <a:srgbClr val="001F40"/>
                          </a:solidFill>
                          <a:latin typeface="Arial"/>
                          <a:cs typeface="Arial"/>
                        </a:rPr>
                        <a:t> </a:t>
                      </a:r>
                      <a:r>
                        <a:rPr sz="800" b="1" dirty="0">
                          <a:solidFill>
                            <a:srgbClr val="001F40"/>
                          </a:solidFill>
                          <a:latin typeface="Arial"/>
                          <a:cs typeface="Arial"/>
                        </a:rPr>
                        <a:t>activo</a:t>
                      </a:r>
                      <a:endParaRPr sz="800">
                        <a:latin typeface="Arial"/>
                        <a:cs typeface="Arial"/>
                      </a:endParaRPr>
                    </a:p>
                    <a:p>
                      <a:pPr marL="71755">
                        <a:lnSpc>
                          <a:spcPct val="100000"/>
                        </a:lnSpc>
                        <a:spcBef>
                          <a:spcPts val="190"/>
                        </a:spcBef>
                      </a:pPr>
                      <a:r>
                        <a:rPr sz="650" b="1" spc="25" dirty="0">
                          <a:solidFill>
                            <a:srgbClr val="001F40"/>
                          </a:solidFill>
                          <a:latin typeface="Arial"/>
                          <a:cs typeface="Arial"/>
                        </a:rPr>
                        <a:t>Filtrar</a:t>
                      </a:r>
                      <a:endParaRPr sz="650">
                        <a:latin typeface="Arial"/>
                        <a:cs typeface="Arial"/>
                      </a:endParaRPr>
                    </a:p>
                  </a:txBody>
                  <a:tcPr marL="0" marR="0" marT="52069" marB="0">
                    <a:lnT w="9525">
                      <a:solidFill>
                        <a:srgbClr val="002147"/>
                      </a:solidFill>
                      <a:prstDash val="solid"/>
                    </a:lnT>
                    <a:lnB w="9525">
                      <a:solidFill>
                        <a:srgbClr val="002147"/>
                      </a:solidFill>
                      <a:prstDash val="solid"/>
                    </a:lnB>
                  </a:tcPr>
                </a:tc>
                <a:tc>
                  <a:txBody>
                    <a:bodyPr/>
                    <a:lstStyle/>
                    <a:p>
                      <a:pPr marL="117475">
                        <a:lnSpc>
                          <a:spcPct val="100000"/>
                        </a:lnSpc>
                        <a:spcBef>
                          <a:spcPts val="359"/>
                        </a:spcBef>
                      </a:pPr>
                      <a:r>
                        <a:rPr sz="850" spc="-5" dirty="0">
                          <a:solidFill>
                            <a:srgbClr val="001F40"/>
                          </a:solidFill>
                          <a:latin typeface="Microsoft Sans Serif"/>
                          <a:cs typeface="Microsoft Sans Serif"/>
                        </a:rPr>
                        <a:t>AccuSine</a:t>
                      </a:r>
                      <a:r>
                        <a:rPr sz="850" spc="-45" dirty="0">
                          <a:solidFill>
                            <a:srgbClr val="001F40"/>
                          </a:solidFill>
                          <a:latin typeface="Microsoft Sans Serif"/>
                          <a:cs typeface="Microsoft Sans Serif"/>
                        </a:rPr>
                        <a:t> </a:t>
                      </a:r>
                      <a:r>
                        <a:rPr sz="850" spc="-60" dirty="0">
                          <a:solidFill>
                            <a:srgbClr val="001F40"/>
                          </a:solidFill>
                          <a:latin typeface="Microsoft Sans Serif"/>
                          <a:cs typeface="Microsoft Sans Serif"/>
                        </a:rPr>
                        <a:t>PCS+</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09855" marR="951865">
                        <a:lnSpc>
                          <a:spcPct val="111100"/>
                        </a:lnSpc>
                        <a:spcBef>
                          <a:spcPts val="359"/>
                        </a:spcBef>
                      </a:pPr>
                      <a:r>
                        <a:rPr sz="750" spc="20" dirty="0">
                          <a:solidFill>
                            <a:srgbClr val="001F40"/>
                          </a:solidFill>
                          <a:latin typeface="Microsoft Sans Serif"/>
                          <a:cs typeface="Microsoft Sans Serif"/>
                        </a:rPr>
                        <a:t>Filtro</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activo</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para</a:t>
                      </a:r>
                      <a:r>
                        <a:rPr sz="750" dirty="0">
                          <a:solidFill>
                            <a:srgbClr val="001F40"/>
                          </a:solidFill>
                          <a:latin typeface="Microsoft Sans Serif"/>
                          <a:cs typeface="Microsoft Sans Serif"/>
                        </a:rPr>
                        <a:t> </a:t>
                      </a:r>
                      <a:r>
                        <a:rPr sz="750" spc="10" dirty="0">
                          <a:solidFill>
                            <a:srgbClr val="001F40"/>
                          </a:solidFill>
                          <a:latin typeface="Microsoft Sans Serif"/>
                          <a:cs typeface="Microsoft Sans Serif"/>
                        </a:rPr>
                        <a:t>cancelación</a:t>
                      </a:r>
                      <a:r>
                        <a:rPr sz="750" spc="-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dirty="0">
                          <a:solidFill>
                            <a:srgbClr val="001F40"/>
                          </a:solidFill>
                          <a:latin typeface="Microsoft Sans Serif"/>
                          <a:cs typeface="Microsoft Sans Serif"/>
                        </a:rPr>
                        <a:t> </a:t>
                      </a:r>
                      <a:r>
                        <a:rPr sz="750" spc="25" dirty="0" err="1">
                          <a:solidFill>
                            <a:srgbClr val="001F40"/>
                          </a:solidFill>
                          <a:latin typeface="Microsoft Sans Serif"/>
                          <a:cs typeface="Microsoft Sans Serif"/>
                        </a:rPr>
                        <a:t>armónicos</a:t>
                      </a:r>
                      <a:r>
                        <a:rPr sz="750" spc="-5" dirty="0">
                          <a:solidFill>
                            <a:srgbClr val="001F40"/>
                          </a:solidFill>
                          <a:latin typeface="Microsoft Sans Serif"/>
                          <a:cs typeface="Microsoft Sans Serif"/>
                        </a:rPr>
                        <a:t> </a:t>
                      </a:r>
                      <a:r>
                        <a:rPr sz="750" spc="25" dirty="0" err="1" smtClean="0">
                          <a:solidFill>
                            <a:srgbClr val="001F40"/>
                          </a:solidFill>
                          <a:latin typeface="Microsoft Sans Serif"/>
                          <a:cs typeface="Microsoft Sans Serif"/>
                        </a:rPr>
                        <a:t>en</a:t>
                      </a:r>
                      <a:r>
                        <a:rPr lang="es-ES" sz="750" spc="25" dirty="0" smtClean="0">
                          <a:solidFill>
                            <a:srgbClr val="001F40"/>
                          </a:solidFill>
                          <a:latin typeface="Microsoft Sans Serif"/>
                          <a:cs typeface="Microsoft Sans Serif"/>
                        </a:rPr>
                        <a:t> </a:t>
                      </a:r>
                      <a:r>
                        <a:rPr sz="750" spc="35" dirty="0" err="1" smtClean="0">
                          <a:solidFill>
                            <a:srgbClr val="001F40"/>
                          </a:solidFill>
                          <a:latin typeface="Microsoft Sans Serif"/>
                          <a:cs typeface="Microsoft Sans Serif"/>
                        </a:rPr>
                        <a:t>armario</a:t>
                      </a:r>
                      <a:r>
                        <a:rPr sz="750" spc="-10" dirty="0" smtClean="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suelo</a:t>
                      </a:r>
                      <a:r>
                        <a:rPr sz="750" spc="-10" dirty="0">
                          <a:solidFill>
                            <a:srgbClr val="001F40"/>
                          </a:solidFill>
                          <a:latin typeface="Microsoft Sans Serif"/>
                          <a:cs typeface="Microsoft Sans Serif"/>
                        </a:rPr>
                        <a:t> </a:t>
                      </a:r>
                      <a:r>
                        <a:rPr sz="750" spc="20" dirty="0">
                          <a:solidFill>
                            <a:srgbClr val="001F40"/>
                          </a:solidFill>
                          <a:latin typeface="Microsoft Sans Serif"/>
                          <a:cs typeface="Microsoft Sans Serif"/>
                        </a:rPr>
                        <a:t>con</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Modbus</a:t>
                      </a:r>
                      <a:r>
                        <a:rPr sz="750" spc="-10" dirty="0">
                          <a:solidFill>
                            <a:srgbClr val="001F40"/>
                          </a:solidFill>
                          <a:latin typeface="Microsoft Sans Serif"/>
                          <a:cs typeface="Microsoft Sans Serif"/>
                        </a:rPr>
                        <a:t> </a:t>
                      </a:r>
                      <a:r>
                        <a:rPr sz="750" spc="-15" dirty="0">
                          <a:solidFill>
                            <a:srgbClr val="001F40"/>
                          </a:solidFill>
                          <a:latin typeface="Microsoft Sans Serif"/>
                          <a:cs typeface="Microsoft Sans Serif"/>
                        </a:rPr>
                        <a:t>TCP/IP</a:t>
                      </a:r>
                      <a:endParaRPr sz="750" dirty="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501015">
                        <a:lnSpc>
                          <a:spcPts val="985"/>
                        </a:lnSpc>
                        <a:spcBef>
                          <a:spcPts val="359"/>
                        </a:spcBef>
                      </a:pPr>
                      <a:r>
                        <a:rPr sz="850" u="sng" spc="-5" dirty="0">
                          <a:solidFill>
                            <a:srgbClr val="1D589A"/>
                          </a:solidFill>
                          <a:uFill>
                            <a:solidFill>
                              <a:srgbClr val="1D589A"/>
                            </a:solidFill>
                          </a:uFill>
                          <a:latin typeface="Microsoft Sans Serif"/>
                          <a:cs typeface="Microsoft Sans Serif"/>
                          <a:hlinkClick r:id="rId3"/>
                        </a:rPr>
                        <a:t>AccuSine</a:t>
                      </a:r>
                      <a:endParaRPr sz="850">
                        <a:latin typeface="Microsoft Sans Serif"/>
                        <a:cs typeface="Microsoft Sans Serif"/>
                      </a:endParaRPr>
                    </a:p>
                    <a:p>
                      <a:pPr marL="501015">
                        <a:lnSpc>
                          <a:spcPts val="1045"/>
                        </a:lnSpc>
                      </a:pPr>
                      <a:r>
                        <a:rPr sz="900" u="sng" spc="-50" dirty="0">
                          <a:solidFill>
                            <a:srgbClr val="1D589A"/>
                          </a:solidFill>
                          <a:uFill>
                            <a:solidFill>
                              <a:srgbClr val="1D589A"/>
                            </a:solidFill>
                          </a:uFill>
                          <a:latin typeface="Microsoft Sans Serif"/>
                          <a:cs typeface="Microsoft Sans Serif"/>
                          <a:hlinkClick r:id="rId3"/>
                        </a:rPr>
                        <a:t>PC+</a:t>
                      </a:r>
                      <a:endParaRPr sz="9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1"/>
                  </a:ext>
                </a:extLst>
              </a:tr>
              <a:tr h="1008000">
                <a:tc>
                  <a:txBody>
                    <a:bodyPr/>
                    <a:lstStyle/>
                    <a:p>
                      <a:pPr marL="71755">
                        <a:lnSpc>
                          <a:spcPct val="100000"/>
                        </a:lnSpc>
                        <a:spcBef>
                          <a:spcPts val="459"/>
                        </a:spcBef>
                      </a:pPr>
                      <a:r>
                        <a:rPr sz="750" b="1" spc="30" dirty="0">
                          <a:solidFill>
                            <a:srgbClr val="001F40"/>
                          </a:solidFill>
                          <a:latin typeface="Arial"/>
                          <a:cs typeface="Arial"/>
                        </a:rPr>
                        <a:t>ininterrumpible</a:t>
                      </a:r>
                      <a:endParaRPr sz="750">
                        <a:latin typeface="Arial"/>
                        <a:cs typeface="Arial"/>
                      </a:endParaRPr>
                    </a:p>
                    <a:p>
                      <a:pPr marL="71755">
                        <a:lnSpc>
                          <a:spcPct val="100000"/>
                        </a:lnSpc>
                        <a:spcBef>
                          <a:spcPts val="400"/>
                        </a:spcBef>
                      </a:pPr>
                      <a:r>
                        <a:rPr sz="450" b="1" spc="15" dirty="0">
                          <a:solidFill>
                            <a:srgbClr val="001F40"/>
                          </a:solidFill>
                          <a:latin typeface="Arial"/>
                          <a:cs typeface="Arial"/>
                        </a:rPr>
                        <a:t>Fuente</a:t>
                      </a:r>
                      <a:r>
                        <a:rPr sz="450" b="1" spc="-30" dirty="0">
                          <a:solidFill>
                            <a:srgbClr val="001F40"/>
                          </a:solidFill>
                          <a:latin typeface="Arial"/>
                          <a:cs typeface="Arial"/>
                        </a:rPr>
                        <a:t> </a:t>
                      </a:r>
                      <a:r>
                        <a:rPr sz="450" b="1" spc="10" dirty="0">
                          <a:solidFill>
                            <a:srgbClr val="001F40"/>
                          </a:solidFill>
                          <a:latin typeface="Arial"/>
                          <a:cs typeface="Arial"/>
                        </a:rPr>
                        <a:t>de</a:t>
                      </a:r>
                      <a:r>
                        <a:rPr sz="450" b="1" spc="-30" dirty="0">
                          <a:solidFill>
                            <a:srgbClr val="001F40"/>
                          </a:solidFill>
                          <a:latin typeface="Arial"/>
                          <a:cs typeface="Arial"/>
                        </a:rPr>
                        <a:t> </a:t>
                      </a:r>
                      <a:r>
                        <a:rPr sz="450" b="1" spc="15" dirty="0">
                          <a:solidFill>
                            <a:srgbClr val="001F40"/>
                          </a:solidFill>
                          <a:latin typeface="Arial"/>
                          <a:cs typeface="Arial"/>
                        </a:rPr>
                        <a:t>alimentación</a:t>
                      </a:r>
                      <a:endParaRPr sz="450">
                        <a:latin typeface="Arial"/>
                        <a:cs typeface="Arial"/>
                      </a:endParaRPr>
                    </a:p>
                  </a:txBody>
                  <a:tcPr marL="0" marR="0" marT="58419" marB="0">
                    <a:lnT w="9525">
                      <a:solidFill>
                        <a:srgbClr val="002147"/>
                      </a:solidFill>
                      <a:prstDash val="solid"/>
                    </a:lnT>
                    <a:lnB w="9525">
                      <a:solidFill>
                        <a:srgbClr val="002147"/>
                      </a:solidFill>
                      <a:prstDash val="solid"/>
                    </a:lnB>
                  </a:tcPr>
                </a:tc>
                <a:tc>
                  <a:txBody>
                    <a:bodyPr/>
                    <a:lstStyle/>
                    <a:p>
                      <a:pPr marL="117475">
                        <a:lnSpc>
                          <a:spcPct val="100000"/>
                        </a:lnSpc>
                        <a:spcBef>
                          <a:spcPts val="409"/>
                        </a:spcBef>
                      </a:pPr>
                      <a:r>
                        <a:rPr sz="800" spc="35" dirty="0">
                          <a:solidFill>
                            <a:srgbClr val="001F40"/>
                          </a:solidFill>
                          <a:latin typeface="Microsoft Sans Serif"/>
                          <a:cs typeface="Microsoft Sans Serif"/>
                        </a:rPr>
                        <a:t>Gutor</a:t>
                      </a:r>
                      <a:r>
                        <a:rPr sz="800" spc="-45" dirty="0">
                          <a:solidFill>
                            <a:srgbClr val="001F40"/>
                          </a:solidFill>
                          <a:latin typeface="Microsoft Sans Serif"/>
                          <a:cs typeface="Microsoft Sans Serif"/>
                        </a:rPr>
                        <a:t> </a:t>
                      </a:r>
                      <a:r>
                        <a:rPr sz="800" spc="-65" dirty="0">
                          <a:solidFill>
                            <a:srgbClr val="001F40"/>
                          </a:solidFill>
                          <a:latin typeface="Microsoft Sans Serif"/>
                          <a:cs typeface="Microsoft Sans Serif"/>
                        </a:rPr>
                        <a:t>PXC</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09855" marR="836294">
                        <a:lnSpc>
                          <a:spcPct val="128200"/>
                        </a:lnSpc>
                        <a:spcBef>
                          <a:spcPts val="340"/>
                        </a:spcBef>
                      </a:pPr>
                      <a:r>
                        <a:rPr sz="650" dirty="0">
                          <a:solidFill>
                            <a:srgbClr val="001F40"/>
                          </a:solidFill>
                          <a:latin typeface="Microsoft Sans Serif"/>
                          <a:cs typeface="Microsoft Sans Serif"/>
                        </a:rPr>
                        <a:t>UPS</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trifásico</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400</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V,</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10</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kVA</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para</a:t>
                      </a:r>
                      <a:r>
                        <a:rPr sz="650" spc="-5" dirty="0">
                          <a:solidFill>
                            <a:srgbClr val="001F40"/>
                          </a:solidFill>
                          <a:latin typeface="Microsoft Sans Serif"/>
                          <a:cs typeface="Microsoft Sans Serif"/>
                        </a:rPr>
                        <a:t> </a:t>
                      </a:r>
                      <a:r>
                        <a:rPr sz="650" dirty="0">
                          <a:solidFill>
                            <a:srgbClr val="001F40"/>
                          </a:solidFill>
                          <a:latin typeface="Microsoft Sans Serif"/>
                          <a:cs typeface="Microsoft Sans Serif"/>
                        </a:rPr>
                        <a:t>aplicaciones</a:t>
                      </a:r>
                      <a:r>
                        <a:rPr sz="650" spc="-5" dirty="0">
                          <a:solidFill>
                            <a:srgbClr val="001F40"/>
                          </a:solidFill>
                          <a:latin typeface="Microsoft Sans Serif"/>
                          <a:cs typeface="Microsoft Sans Serif"/>
                        </a:rPr>
                        <a:t> </a:t>
                      </a:r>
                      <a:r>
                        <a:rPr sz="650" dirty="0" err="1">
                          <a:solidFill>
                            <a:srgbClr val="001F40"/>
                          </a:solidFill>
                          <a:latin typeface="Microsoft Sans Serif"/>
                          <a:cs typeface="Microsoft Sans Serif"/>
                        </a:rPr>
                        <a:t>en</a:t>
                      </a:r>
                      <a:r>
                        <a:rPr sz="650" spc="-5" dirty="0">
                          <a:solidFill>
                            <a:srgbClr val="001F40"/>
                          </a:solidFill>
                          <a:latin typeface="Microsoft Sans Serif"/>
                          <a:cs typeface="Microsoft Sans Serif"/>
                        </a:rPr>
                        <a:t> </a:t>
                      </a:r>
                      <a:r>
                        <a:rPr sz="650" dirty="0" err="1" smtClean="0">
                          <a:solidFill>
                            <a:srgbClr val="001F40"/>
                          </a:solidFill>
                          <a:latin typeface="Microsoft Sans Serif"/>
                          <a:cs typeface="Microsoft Sans Serif"/>
                        </a:rPr>
                        <a:t>sitios</a:t>
                      </a:r>
                      <a:r>
                        <a:rPr lang="es-ES" sz="650" dirty="0" smtClean="0">
                          <a:solidFill>
                            <a:srgbClr val="001F40"/>
                          </a:solidFill>
                          <a:latin typeface="Microsoft Sans Serif"/>
                          <a:cs typeface="Microsoft Sans Serif"/>
                        </a:rPr>
                        <a:t> </a:t>
                      </a:r>
                      <a:r>
                        <a:rPr sz="650" spc="20" dirty="0" err="1" smtClean="0">
                          <a:solidFill>
                            <a:srgbClr val="001F40"/>
                          </a:solidFill>
                          <a:latin typeface="Microsoft Sans Serif"/>
                          <a:cs typeface="Microsoft Sans Serif"/>
                        </a:rPr>
                        <a:t>industriales</a:t>
                      </a:r>
                      <a:r>
                        <a:rPr sz="650" spc="-10" dirty="0" smtClean="0">
                          <a:solidFill>
                            <a:srgbClr val="001F40"/>
                          </a:solidFill>
                          <a:latin typeface="Microsoft Sans Serif"/>
                          <a:cs typeface="Microsoft Sans Serif"/>
                        </a:rPr>
                        <a:t> </a:t>
                      </a:r>
                      <a:r>
                        <a:rPr sz="650" spc="15" dirty="0">
                          <a:solidFill>
                            <a:srgbClr val="001F40"/>
                          </a:solidFill>
                          <a:latin typeface="Microsoft Sans Serif"/>
                          <a:cs typeface="Microsoft Sans Serif"/>
                        </a:rPr>
                        <a:t>con</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batería</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10" dirty="0">
                          <a:solidFill>
                            <a:srgbClr val="001F40"/>
                          </a:solidFill>
                          <a:latin typeface="Microsoft Sans Serif"/>
                          <a:cs typeface="Microsoft Sans Serif"/>
                        </a:rPr>
                        <a:t> </a:t>
                      </a:r>
                      <a:r>
                        <a:rPr sz="650" spc="15" dirty="0">
                          <a:solidFill>
                            <a:srgbClr val="001F40"/>
                          </a:solidFill>
                          <a:latin typeface="Microsoft Sans Serif"/>
                          <a:cs typeface="Microsoft Sans Serif"/>
                        </a:rPr>
                        <a:t>ácido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35" dirty="0">
                          <a:solidFill>
                            <a:srgbClr val="001F40"/>
                          </a:solidFill>
                          <a:latin typeface="Microsoft Sans Serif"/>
                          <a:cs typeface="Microsoft Sans Serif"/>
                        </a:rPr>
                        <a:t>plomo</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Ethernet</a:t>
                      </a:r>
                      <a:endParaRPr sz="650" dirty="0">
                        <a:latin typeface="Microsoft Sans Serif"/>
                        <a:cs typeface="Microsoft Sans Serif"/>
                      </a:endParaRPr>
                    </a:p>
                  </a:txBody>
                  <a:tcPr marL="0" marR="0" marT="43180" marB="0">
                    <a:lnT w="9525">
                      <a:solidFill>
                        <a:srgbClr val="002147"/>
                      </a:solidFill>
                      <a:prstDash val="solid"/>
                    </a:lnT>
                    <a:lnB w="9525">
                      <a:solidFill>
                        <a:srgbClr val="002147"/>
                      </a:solidFill>
                      <a:prstDash val="solid"/>
                    </a:lnB>
                  </a:tcPr>
                </a:tc>
                <a:tc>
                  <a:txBody>
                    <a:bodyPr/>
                    <a:lstStyle/>
                    <a:p>
                      <a:pPr marL="501015">
                        <a:lnSpc>
                          <a:spcPct val="100000"/>
                        </a:lnSpc>
                        <a:spcBef>
                          <a:spcPts val="359"/>
                        </a:spcBef>
                      </a:pPr>
                      <a:r>
                        <a:rPr sz="850" u="sng" spc="35" dirty="0">
                          <a:solidFill>
                            <a:srgbClr val="1D589A"/>
                          </a:solidFill>
                          <a:uFill>
                            <a:solidFill>
                              <a:srgbClr val="1D589A"/>
                            </a:solidFill>
                          </a:uFill>
                          <a:latin typeface="Microsoft Sans Serif"/>
                          <a:cs typeface="Microsoft Sans Serif"/>
                          <a:hlinkClick r:id="rId4"/>
                        </a:rPr>
                        <a:t>Gutor</a:t>
                      </a:r>
                      <a:r>
                        <a:rPr sz="850" u="sng" spc="-40" dirty="0">
                          <a:solidFill>
                            <a:srgbClr val="1D589A"/>
                          </a:solidFill>
                          <a:uFill>
                            <a:solidFill>
                              <a:srgbClr val="1D589A"/>
                            </a:solidFill>
                          </a:uFill>
                          <a:latin typeface="Microsoft Sans Serif"/>
                          <a:cs typeface="Microsoft Sans Serif"/>
                          <a:hlinkClick r:id="rId4"/>
                        </a:rPr>
                        <a:t> </a:t>
                      </a:r>
                      <a:r>
                        <a:rPr sz="850" u="sng" spc="-70" dirty="0">
                          <a:solidFill>
                            <a:srgbClr val="1D589A"/>
                          </a:solidFill>
                          <a:uFill>
                            <a:solidFill>
                              <a:srgbClr val="1D589A"/>
                            </a:solidFill>
                          </a:uFill>
                          <a:latin typeface="Microsoft Sans Serif"/>
                          <a:cs typeface="Microsoft Sans Serif"/>
                          <a:hlinkClick r:id="rId4"/>
                        </a:rPr>
                        <a:t>PXC</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2"/>
                  </a:ext>
                </a:extLst>
              </a:tr>
              <a:tr h="647999">
                <a:tc>
                  <a:txBody>
                    <a:bodyPr/>
                    <a:lstStyle/>
                    <a:p>
                      <a:pPr marL="71755">
                        <a:lnSpc>
                          <a:spcPct val="100000"/>
                        </a:lnSpc>
                        <a:spcBef>
                          <a:spcPts val="359"/>
                        </a:spcBef>
                      </a:pPr>
                      <a:r>
                        <a:rPr sz="850" b="1" spc="-25" dirty="0">
                          <a:solidFill>
                            <a:srgbClr val="001F40"/>
                          </a:solidFill>
                          <a:latin typeface="Arial"/>
                          <a:cs typeface="Arial"/>
                        </a:rPr>
                        <a:t>E-Casa</a:t>
                      </a:r>
                      <a:endParaRPr sz="850">
                        <a:latin typeface="Arial"/>
                        <a:cs typeface="Arial"/>
                      </a:endParaRPr>
                    </a:p>
                  </a:txBody>
                  <a:tcPr marL="0" marR="0" marT="45719" marB="0">
                    <a:lnT w="9525">
                      <a:solidFill>
                        <a:srgbClr val="002147"/>
                      </a:solidFill>
                      <a:prstDash val="solid"/>
                    </a:lnT>
                    <a:lnB w="9525">
                      <a:solidFill>
                        <a:srgbClr val="002147"/>
                      </a:solidFill>
                      <a:prstDash val="solid"/>
                    </a:lnB>
                  </a:tcPr>
                </a:tc>
                <a:tc>
                  <a:txBody>
                    <a:bodyPr/>
                    <a:lstStyle/>
                    <a:p>
                      <a:pPr>
                        <a:lnSpc>
                          <a:spcPct val="100000"/>
                        </a:lnSpc>
                      </a:pPr>
                      <a:endParaRPr sz="700">
                        <a:latin typeface="Times New Roman"/>
                        <a:cs typeface="Times New Roman"/>
                      </a:endParaRPr>
                    </a:p>
                  </a:txBody>
                  <a:tcPr marL="0" marR="0" marT="0" marB="0">
                    <a:lnT w="9525">
                      <a:solidFill>
                        <a:srgbClr val="002147"/>
                      </a:solidFill>
                      <a:prstDash val="solid"/>
                    </a:lnT>
                    <a:lnB w="9525">
                      <a:solidFill>
                        <a:srgbClr val="002147"/>
                      </a:solidFill>
                      <a:prstDash val="solid"/>
                    </a:lnB>
                  </a:tcPr>
                </a:tc>
                <a:tc>
                  <a:txBody>
                    <a:bodyPr/>
                    <a:lstStyle/>
                    <a:p>
                      <a:pPr marL="109855" marR="493395">
                        <a:lnSpc>
                          <a:spcPct val="104200"/>
                        </a:lnSpc>
                        <a:spcBef>
                          <a:spcPts val="370"/>
                        </a:spcBef>
                      </a:pPr>
                      <a:r>
                        <a:rPr sz="800" spc="10" dirty="0">
                          <a:solidFill>
                            <a:srgbClr val="001F40"/>
                          </a:solidFill>
                          <a:latin typeface="Microsoft Sans Serif"/>
                          <a:cs typeface="Microsoft Sans Serif"/>
                        </a:rPr>
                        <a:t>Edificio </a:t>
                      </a:r>
                      <a:r>
                        <a:rPr sz="800" spc="40" dirty="0">
                          <a:solidFill>
                            <a:srgbClr val="001F40"/>
                          </a:solidFill>
                          <a:latin typeface="Microsoft Sans Serif"/>
                          <a:cs typeface="Microsoft Sans Serif"/>
                        </a:rPr>
                        <a:t>modular </a:t>
                      </a:r>
                      <a:r>
                        <a:rPr sz="800" spc="30" dirty="0">
                          <a:solidFill>
                            <a:srgbClr val="001F40"/>
                          </a:solidFill>
                          <a:latin typeface="Microsoft Sans Serif"/>
                          <a:cs typeface="Microsoft Sans Serif"/>
                        </a:rPr>
                        <a:t>prefabricado que </a:t>
                      </a:r>
                      <a:r>
                        <a:rPr sz="800" spc="15" dirty="0" err="1">
                          <a:solidFill>
                            <a:srgbClr val="001F40"/>
                          </a:solidFill>
                          <a:latin typeface="Microsoft Sans Serif"/>
                          <a:cs typeface="Microsoft Sans Serif"/>
                        </a:rPr>
                        <a:t>aloja</a:t>
                      </a:r>
                      <a:r>
                        <a:rPr sz="800" spc="15" dirty="0">
                          <a:solidFill>
                            <a:srgbClr val="001F40"/>
                          </a:solidFill>
                          <a:latin typeface="Microsoft Sans Serif"/>
                          <a:cs typeface="Microsoft Sans Serif"/>
                        </a:rPr>
                        <a:t> </a:t>
                      </a:r>
                      <a:r>
                        <a:rPr sz="800" spc="30" dirty="0" err="1" smtClean="0">
                          <a:solidFill>
                            <a:srgbClr val="001F40"/>
                          </a:solidFill>
                          <a:latin typeface="Microsoft Sans Serif"/>
                          <a:cs typeface="Microsoft Sans Serif"/>
                        </a:rPr>
                        <a:t>aparamenta</a:t>
                      </a:r>
                      <a:r>
                        <a:rPr lang="es-ES" sz="800" spc="30" dirty="0" smtClean="0">
                          <a:solidFill>
                            <a:srgbClr val="001F40"/>
                          </a:solidFill>
                          <a:latin typeface="Microsoft Sans Serif"/>
                          <a:cs typeface="Microsoft Sans Serif"/>
                        </a:rPr>
                        <a:t> </a:t>
                      </a:r>
                      <a:r>
                        <a:rPr sz="800" spc="25" dirty="0" smtClean="0">
                          <a:solidFill>
                            <a:srgbClr val="001F40"/>
                          </a:solidFill>
                          <a:latin typeface="Microsoft Sans Serif"/>
                          <a:cs typeface="Microsoft Sans Serif"/>
                        </a:rPr>
                        <a:t>de</a:t>
                      </a:r>
                      <a:r>
                        <a:rPr sz="800" spc="-5" dirty="0" smtClean="0">
                          <a:solidFill>
                            <a:srgbClr val="001F40"/>
                          </a:solidFill>
                          <a:latin typeface="Microsoft Sans Serif"/>
                          <a:cs typeface="Microsoft Sans Serif"/>
                        </a:rPr>
                        <a:t> </a:t>
                      </a:r>
                      <a:r>
                        <a:rPr sz="800" spc="5" dirty="0">
                          <a:solidFill>
                            <a:srgbClr val="001F40"/>
                          </a:solidFill>
                          <a:latin typeface="Microsoft Sans Serif"/>
                          <a:cs typeface="Microsoft Sans Serif"/>
                        </a:rPr>
                        <a:t>MT</a:t>
                      </a:r>
                      <a:r>
                        <a:rPr sz="800" spc="-5" dirty="0">
                          <a:solidFill>
                            <a:srgbClr val="001F40"/>
                          </a:solidFill>
                          <a:latin typeface="Microsoft Sans Serif"/>
                          <a:cs typeface="Microsoft Sans Serif"/>
                        </a:rPr>
                        <a:t> </a:t>
                      </a:r>
                      <a:r>
                        <a:rPr sz="800" spc="5" dirty="0">
                          <a:solidFill>
                            <a:srgbClr val="001F40"/>
                          </a:solidFill>
                          <a:latin typeface="Microsoft Sans Serif"/>
                          <a:cs typeface="Microsoft Sans Serif"/>
                        </a:rPr>
                        <a:t>y</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BT,</a:t>
                      </a:r>
                      <a:r>
                        <a:rPr sz="800" spc="-5" dirty="0">
                          <a:solidFill>
                            <a:srgbClr val="001F40"/>
                          </a:solidFill>
                          <a:latin typeface="Microsoft Sans Serif"/>
                          <a:cs typeface="Microsoft Sans Serif"/>
                        </a:rPr>
                        <a:t> </a:t>
                      </a:r>
                      <a:r>
                        <a:rPr sz="800" spc="-40" dirty="0">
                          <a:solidFill>
                            <a:srgbClr val="001F40"/>
                          </a:solidFill>
                          <a:latin typeface="Microsoft Sans Serif"/>
                          <a:cs typeface="Microsoft Sans Serif"/>
                        </a:rPr>
                        <a:t>VSD,</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AHF,</a:t>
                      </a:r>
                      <a:r>
                        <a:rPr sz="800" spc="-5" dirty="0">
                          <a:solidFill>
                            <a:srgbClr val="001F40"/>
                          </a:solidFill>
                          <a:latin typeface="Microsoft Sans Serif"/>
                          <a:cs typeface="Microsoft Sans Serif"/>
                        </a:rPr>
                        <a:t> </a:t>
                      </a:r>
                      <a:r>
                        <a:rPr sz="800" spc="-40" dirty="0">
                          <a:solidFill>
                            <a:srgbClr val="001F40"/>
                          </a:solidFill>
                          <a:latin typeface="Microsoft Sans Serif"/>
                          <a:cs typeface="Microsoft Sans Serif"/>
                        </a:rPr>
                        <a:t>UPS,</a:t>
                      </a:r>
                      <a:r>
                        <a:rPr sz="800" spc="-5" dirty="0">
                          <a:solidFill>
                            <a:srgbClr val="001F40"/>
                          </a:solidFill>
                          <a:latin typeface="Microsoft Sans Serif"/>
                          <a:cs typeface="Microsoft Sans Serif"/>
                        </a:rPr>
                        <a:t> </a:t>
                      </a:r>
                      <a:r>
                        <a:rPr sz="800" spc="-40" dirty="0">
                          <a:solidFill>
                            <a:srgbClr val="001F40"/>
                          </a:solidFill>
                          <a:latin typeface="Microsoft Sans Serif"/>
                          <a:cs typeface="Microsoft Sans Serif"/>
                        </a:rPr>
                        <a:t>PLC,</a:t>
                      </a:r>
                      <a:r>
                        <a:rPr sz="800" spc="-5" dirty="0">
                          <a:solidFill>
                            <a:srgbClr val="001F40"/>
                          </a:solidFill>
                          <a:latin typeface="Microsoft Sans Serif"/>
                          <a:cs typeface="Microsoft Sans Serif"/>
                        </a:rPr>
                        <a:t> </a:t>
                      </a:r>
                      <a:r>
                        <a:rPr sz="800" spc="-30" dirty="0">
                          <a:solidFill>
                            <a:srgbClr val="001F40"/>
                          </a:solidFill>
                          <a:latin typeface="Microsoft Sans Serif"/>
                          <a:cs typeface="Microsoft Sans Serif"/>
                        </a:rPr>
                        <a:t>HVAC,</a:t>
                      </a:r>
                      <a:r>
                        <a:rPr sz="800" spc="-5" dirty="0">
                          <a:solidFill>
                            <a:srgbClr val="001F40"/>
                          </a:solidFill>
                          <a:latin typeface="Microsoft Sans Serif"/>
                          <a:cs typeface="Microsoft Sans Serif"/>
                        </a:rPr>
                        <a:t> </a:t>
                      </a:r>
                      <a:r>
                        <a:rPr sz="800" spc="-40" dirty="0">
                          <a:solidFill>
                            <a:srgbClr val="001F40"/>
                          </a:solidFill>
                          <a:latin typeface="Microsoft Sans Serif"/>
                          <a:cs typeface="Microsoft Sans Serif"/>
                        </a:rPr>
                        <a:t>F&amp;S</a:t>
                      </a:r>
                      <a:r>
                        <a:rPr sz="800" spc="-5" dirty="0">
                          <a:solidFill>
                            <a:srgbClr val="001F40"/>
                          </a:solidFill>
                          <a:latin typeface="Microsoft Sans Serif"/>
                          <a:cs typeface="Microsoft Sans Serif"/>
                        </a:rPr>
                        <a:t> </a:t>
                      </a:r>
                      <a:r>
                        <a:rPr sz="800" spc="30" dirty="0" err="1" smtClean="0">
                          <a:solidFill>
                            <a:srgbClr val="001F40"/>
                          </a:solidFill>
                          <a:latin typeface="Microsoft Sans Serif"/>
                          <a:cs typeface="Microsoft Sans Serif"/>
                        </a:rPr>
                        <a:t>equipado</a:t>
                      </a:r>
                      <a:r>
                        <a:rPr lang="es-ES" sz="800" spc="30" dirty="0" smtClean="0">
                          <a:solidFill>
                            <a:srgbClr val="001F40"/>
                          </a:solidFill>
                          <a:latin typeface="Microsoft Sans Serif"/>
                          <a:cs typeface="Microsoft Sans Serif"/>
                        </a:rPr>
                        <a:t> </a:t>
                      </a:r>
                      <a:r>
                        <a:rPr sz="800" spc="20" dirty="0" smtClean="0">
                          <a:solidFill>
                            <a:srgbClr val="001F40"/>
                          </a:solidFill>
                          <a:latin typeface="Microsoft Sans Serif"/>
                          <a:cs typeface="Microsoft Sans Serif"/>
                        </a:rPr>
                        <a:t>con</a:t>
                      </a:r>
                      <a:r>
                        <a:rPr sz="800" spc="-10" dirty="0" smtClean="0">
                          <a:solidFill>
                            <a:srgbClr val="001F40"/>
                          </a:solidFill>
                          <a:latin typeface="Microsoft Sans Serif"/>
                          <a:cs typeface="Microsoft Sans Serif"/>
                        </a:rPr>
                        <a:t> </a:t>
                      </a:r>
                      <a:r>
                        <a:rPr sz="800" spc="20" dirty="0">
                          <a:solidFill>
                            <a:srgbClr val="001F40"/>
                          </a:solidFill>
                          <a:latin typeface="Microsoft Sans Serif"/>
                          <a:cs typeface="Microsoft Sans Serif"/>
                        </a:rPr>
                        <a:t>conectividad</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Ethernet</a:t>
                      </a:r>
                      <a:endParaRPr sz="800" dirty="0">
                        <a:latin typeface="Microsoft Sans Serif"/>
                        <a:cs typeface="Microsoft Sans Serif"/>
                      </a:endParaRPr>
                    </a:p>
                  </a:txBody>
                  <a:tcPr marL="0" marR="0" marT="46990" marB="0">
                    <a:lnT w="9525">
                      <a:solidFill>
                        <a:srgbClr val="002147"/>
                      </a:solidFill>
                      <a:prstDash val="solid"/>
                    </a:lnT>
                    <a:lnB w="9525">
                      <a:solidFill>
                        <a:srgbClr val="002147"/>
                      </a:solidFill>
                      <a:prstDash val="solid"/>
                    </a:lnB>
                  </a:tcPr>
                </a:tc>
                <a:tc>
                  <a:txBody>
                    <a:bodyPr/>
                    <a:lstStyle/>
                    <a:p>
                      <a:pPr marL="501015">
                        <a:lnSpc>
                          <a:spcPct val="100000"/>
                        </a:lnSpc>
                        <a:spcBef>
                          <a:spcPts val="359"/>
                        </a:spcBef>
                      </a:pPr>
                      <a:r>
                        <a:rPr sz="850" u="sng" spc="10" dirty="0">
                          <a:solidFill>
                            <a:srgbClr val="1D589A"/>
                          </a:solidFill>
                          <a:uFill>
                            <a:solidFill>
                              <a:srgbClr val="1D589A"/>
                            </a:solidFill>
                          </a:uFill>
                          <a:latin typeface="Microsoft Sans Serif"/>
                          <a:cs typeface="Microsoft Sans Serif"/>
                          <a:hlinkClick r:id="rId5"/>
                        </a:rPr>
                        <a:t>Schneider-</a:t>
                      </a:r>
                      <a:endParaRPr sz="850">
                        <a:latin typeface="Microsoft Sans Serif"/>
                        <a:cs typeface="Microsoft Sans Serif"/>
                      </a:endParaRPr>
                    </a:p>
                    <a:p>
                      <a:pPr marL="501015">
                        <a:lnSpc>
                          <a:spcPct val="100000"/>
                        </a:lnSpc>
                        <a:spcBef>
                          <a:spcPts val="80"/>
                        </a:spcBef>
                      </a:pPr>
                      <a:r>
                        <a:rPr sz="750" u="sng" spc="10" dirty="0">
                          <a:solidFill>
                            <a:srgbClr val="1D589A"/>
                          </a:solidFill>
                          <a:uFill>
                            <a:solidFill>
                              <a:srgbClr val="1D589A"/>
                            </a:solidFill>
                          </a:uFill>
                          <a:latin typeface="Microsoft Sans Serif"/>
                          <a:cs typeface="Microsoft Sans Serif"/>
                          <a:hlinkClick r:id="rId5"/>
                        </a:rPr>
                        <a:t>Eléctrico</a:t>
                      </a:r>
                      <a:endParaRPr sz="750">
                        <a:latin typeface="Microsoft Sans Serif"/>
                        <a:cs typeface="Microsoft Sans Serif"/>
                      </a:endParaRPr>
                    </a:p>
                    <a:p>
                      <a:pPr marL="501015">
                        <a:lnSpc>
                          <a:spcPct val="100000"/>
                        </a:lnSpc>
                      </a:pPr>
                      <a:r>
                        <a:rPr sz="850" u="sng" spc="-35" dirty="0">
                          <a:solidFill>
                            <a:srgbClr val="1D589A"/>
                          </a:solidFill>
                          <a:uFill>
                            <a:solidFill>
                              <a:srgbClr val="1D589A"/>
                            </a:solidFill>
                          </a:uFill>
                          <a:latin typeface="Microsoft Sans Serif"/>
                          <a:cs typeface="Microsoft Sans Serif"/>
                          <a:hlinkClick r:id="rId5"/>
                        </a:rPr>
                        <a:t>E-Casa</a:t>
                      </a:r>
                      <a:endParaRPr sz="8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3"/>
                  </a:ext>
                </a:extLst>
              </a:tr>
              <a:tr h="648000">
                <a:tc>
                  <a:txBody>
                    <a:bodyPr/>
                    <a:lstStyle/>
                    <a:p>
                      <a:pPr marL="71755">
                        <a:lnSpc>
                          <a:spcPct val="100000"/>
                        </a:lnSpc>
                        <a:spcBef>
                          <a:spcPts val="560"/>
                        </a:spcBef>
                      </a:pPr>
                      <a:r>
                        <a:rPr sz="650" b="1" spc="15" dirty="0">
                          <a:solidFill>
                            <a:srgbClr val="001F40"/>
                          </a:solidFill>
                          <a:latin typeface="Arial"/>
                          <a:cs typeface="Arial"/>
                        </a:rPr>
                        <a:t>Controlador</a:t>
                      </a:r>
                      <a:endParaRPr sz="650">
                        <a:latin typeface="Arial"/>
                        <a:cs typeface="Arial"/>
                      </a:endParaRPr>
                    </a:p>
                  </a:txBody>
                  <a:tcPr marL="0" marR="0" marT="71120" marB="0">
                    <a:lnT w="9525">
                      <a:solidFill>
                        <a:srgbClr val="002147"/>
                      </a:solidFill>
                      <a:prstDash val="solid"/>
                    </a:lnT>
                    <a:lnB w="9525">
                      <a:solidFill>
                        <a:srgbClr val="002147"/>
                      </a:solidFill>
                      <a:prstDash val="solid"/>
                    </a:lnB>
                  </a:tcPr>
                </a:tc>
                <a:tc>
                  <a:txBody>
                    <a:bodyPr/>
                    <a:lstStyle/>
                    <a:p>
                      <a:pPr marL="117475">
                        <a:lnSpc>
                          <a:spcPct val="100000"/>
                        </a:lnSpc>
                        <a:spcBef>
                          <a:spcPts val="409"/>
                        </a:spcBef>
                      </a:pPr>
                      <a:r>
                        <a:rPr sz="800" spc="30" dirty="0">
                          <a:solidFill>
                            <a:srgbClr val="001F40"/>
                          </a:solidFill>
                          <a:latin typeface="Microsoft Sans Serif"/>
                          <a:cs typeface="Microsoft Sans Serif"/>
                        </a:rPr>
                        <a:t>Modicon</a:t>
                      </a:r>
                      <a:r>
                        <a:rPr sz="800" spc="-30" dirty="0">
                          <a:solidFill>
                            <a:srgbClr val="001F40"/>
                          </a:solidFill>
                          <a:latin typeface="Microsoft Sans Serif"/>
                          <a:cs typeface="Microsoft Sans Serif"/>
                        </a:rPr>
                        <a:t> </a:t>
                      </a:r>
                      <a:r>
                        <a:rPr sz="800" spc="20" dirty="0">
                          <a:solidFill>
                            <a:srgbClr val="001F40"/>
                          </a:solidFill>
                          <a:latin typeface="Microsoft Sans Serif"/>
                          <a:cs typeface="Microsoft Sans Serif"/>
                        </a:rPr>
                        <a:t>M580</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109855">
                        <a:lnSpc>
                          <a:spcPct val="100000"/>
                        </a:lnSpc>
                        <a:spcBef>
                          <a:spcPts val="560"/>
                        </a:spcBef>
                      </a:pPr>
                      <a:r>
                        <a:rPr sz="650" spc="25" dirty="0">
                          <a:solidFill>
                            <a:srgbClr val="001F40"/>
                          </a:solidFill>
                          <a:latin typeface="Microsoft Sans Serif"/>
                          <a:cs typeface="Microsoft Sans Serif"/>
                        </a:rPr>
                        <a:t>Controlador</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automatización</a:t>
                      </a:r>
                      <a:r>
                        <a:rPr sz="650" spc="-5" dirty="0">
                          <a:solidFill>
                            <a:srgbClr val="001F40"/>
                          </a:solidFill>
                          <a:latin typeface="Microsoft Sans Serif"/>
                          <a:cs typeface="Microsoft Sans Serif"/>
                        </a:rPr>
                        <a:t> </a:t>
                      </a:r>
                      <a:r>
                        <a:rPr sz="650" spc="30" dirty="0">
                          <a:solidFill>
                            <a:srgbClr val="001F40"/>
                          </a:solidFill>
                          <a:latin typeface="Microsoft Sans Serif"/>
                          <a:cs typeface="Microsoft Sans Serif"/>
                        </a:rPr>
                        <a:t>programable</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Ethernet</a:t>
                      </a:r>
                      <a:endParaRPr sz="650">
                        <a:latin typeface="Microsoft Sans Serif"/>
                        <a:cs typeface="Microsoft Sans Serif"/>
                      </a:endParaRPr>
                    </a:p>
                  </a:txBody>
                  <a:tcPr marL="0" marR="0" marT="71120" marB="0">
                    <a:lnT w="9525">
                      <a:solidFill>
                        <a:srgbClr val="002147"/>
                      </a:solidFill>
                      <a:prstDash val="solid"/>
                    </a:lnT>
                    <a:lnB w="9525">
                      <a:solidFill>
                        <a:srgbClr val="002147"/>
                      </a:solidFill>
                      <a:prstDash val="solid"/>
                    </a:lnB>
                  </a:tcPr>
                </a:tc>
                <a:tc>
                  <a:txBody>
                    <a:bodyPr/>
                    <a:lstStyle/>
                    <a:p>
                      <a:pPr marL="501015">
                        <a:lnSpc>
                          <a:spcPts val="985"/>
                        </a:lnSpc>
                        <a:spcBef>
                          <a:spcPts val="359"/>
                        </a:spcBef>
                      </a:pPr>
                      <a:r>
                        <a:rPr sz="850" u="sng" spc="35" dirty="0">
                          <a:solidFill>
                            <a:srgbClr val="1D589A"/>
                          </a:solidFill>
                          <a:uFill>
                            <a:solidFill>
                              <a:srgbClr val="1D589A"/>
                            </a:solidFill>
                          </a:uFill>
                          <a:latin typeface="Microsoft Sans Serif"/>
                          <a:cs typeface="Microsoft Sans Serif"/>
                          <a:hlinkClick r:id="rId6"/>
                        </a:rPr>
                        <a:t>Modicon</a:t>
                      </a:r>
                      <a:endParaRPr sz="850">
                        <a:latin typeface="Microsoft Sans Serif"/>
                        <a:cs typeface="Microsoft Sans Serif"/>
                      </a:endParaRPr>
                    </a:p>
                    <a:p>
                      <a:pPr marL="501015">
                        <a:lnSpc>
                          <a:spcPts val="1045"/>
                        </a:lnSpc>
                      </a:pPr>
                      <a:r>
                        <a:rPr sz="900" u="sng" spc="25" dirty="0">
                          <a:solidFill>
                            <a:srgbClr val="1D589A"/>
                          </a:solidFill>
                          <a:uFill>
                            <a:solidFill>
                              <a:srgbClr val="1D589A"/>
                            </a:solidFill>
                          </a:uFill>
                          <a:latin typeface="Microsoft Sans Serif"/>
                          <a:cs typeface="Microsoft Sans Serif"/>
                          <a:hlinkClick r:id="rId6"/>
                        </a:rPr>
                        <a:t>M580</a:t>
                      </a:r>
                      <a:endParaRPr sz="9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4"/>
                  </a:ext>
                </a:extLst>
              </a:tr>
              <a:tr h="647999">
                <a:tc>
                  <a:txBody>
                    <a:bodyPr/>
                    <a:lstStyle/>
                    <a:p>
                      <a:pPr marL="71755">
                        <a:lnSpc>
                          <a:spcPct val="100000"/>
                        </a:lnSpc>
                        <a:spcBef>
                          <a:spcPts val="459"/>
                        </a:spcBef>
                      </a:pPr>
                      <a:r>
                        <a:rPr sz="750" b="1" spc="10" dirty="0">
                          <a:solidFill>
                            <a:srgbClr val="001F40"/>
                          </a:solidFill>
                          <a:latin typeface="Arial"/>
                          <a:cs typeface="Arial"/>
                        </a:rPr>
                        <a:t>Conectividad</a:t>
                      </a:r>
                      <a:r>
                        <a:rPr sz="750" b="1" spc="-40" dirty="0">
                          <a:solidFill>
                            <a:srgbClr val="001F40"/>
                          </a:solidFill>
                          <a:latin typeface="Arial"/>
                          <a:cs typeface="Arial"/>
                        </a:rPr>
                        <a:t> </a:t>
                      </a:r>
                      <a:r>
                        <a:rPr sz="750" b="1" spc="30" dirty="0">
                          <a:solidFill>
                            <a:srgbClr val="001F40"/>
                          </a:solidFill>
                          <a:latin typeface="Arial"/>
                          <a:cs typeface="Arial"/>
                        </a:rPr>
                        <a:t>Ethernet</a:t>
                      </a:r>
                      <a:endParaRPr sz="750">
                        <a:latin typeface="Arial"/>
                        <a:cs typeface="Arial"/>
                      </a:endParaRPr>
                    </a:p>
                    <a:p>
                      <a:pPr marL="71755">
                        <a:lnSpc>
                          <a:spcPct val="100000"/>
                        </a:lnSpc>
                        <a:spcBef>
                          <a:spcPts val="350"/>
                        </a:spcBef>
                      </a:pPr>
                      <a:r>
                        <a:rPr sz="500" b="1" dirty="0">
                          <a:solidFill>
                            <a:srgbClr val="001F40"/>
                          </a:solidFill>
                          <a:latin typeface="Arial"/>
                          <a:cs typeface="Arial"/>
                        </a:rPr>
                        <a:t>dispositivos</a:t>
                      </a:r>
                      <a:endParaRPr sz="500">
                        <a:latin typeface="Arial"/>
                        <a:cs typeface="Arial"/>
                      </a:endParaRPr>
                    </a:p>
                  </a:txBody>
                  <a:tcPr marL="0" marR="0" marT="58419" marB="0">
                    <a:lnT w="9525">
                      <a:solidFill>
                        <a:srgbClr val="002147"/>
                      </a:solidFill>
                      <a:prstDash val="solid"/>
                    </a:lnT>
                  </a:tcPr>
                </a:tc>
                <a:tc>
                  <a:txBody>
                    <a:bodyPr/>
                    <a:lstStyle/>
                    <a:p>
                      <a:pPr marL="117475">
                        <a:lnSpc>
                          <a:spcPct val="100000"/>
                        </a:lnSpc>
                        <a:spcBef>
                          <a:spcPts val="610"/>
                        </a:spcBef>
                      </a:pPr>
                      <a:r>
                        <a:rPr sz="600" dirty="0">
                          <a:solidFill>
                            <a:srgbClr val="001F40"/>
                          </a:solidFill>
                          <a:latin typeface="Microsoft Sans Serif"/>
                          <a:cs typeface="Microsoft Sans Serif"/>
                        </a:rPr>
                        <a:t>Enlace</a:t>
                      </a:r>
                      <a:r>
                        <a:rPr sz="600" spc="-5" dirty="0">
                          <a:solidFill>
                            <a:srgbClr val="001F40"/>
                          </a:solidFill>
                          <a:latin typeface="Microsoft Sans Serif"/>
                          <a:cs typeface="Microsoft Sans Serif"/>
                        </a:rPr>
                        <a:t> </a:t>
                      </a:r>
                      <a:r>
                        <a:rPr sz="600" dirty="0">
                          <a:solidFill>
                            <a:srgbClr val="001F40"/>
                          </a:solidFill>
                          <a:latin typeface="Microsoft Sans Serif"/>
                          <a:cs typeface="Microsoft Sans Serif"/>
                        </a:rPr>
                        <a:t>150</a:t>
                      </a:r>
                      <a:endParaRPr sz="600">
                        <a:latin typeface="Microsoft Sans Serif"/>
                        <a:cs typeface="Microsoft Sans Serif"/>
                      </a:endParaRPr>
                    </a:p>
                  </a:txBody>
                  <a:tcPr marL="0" marR="0" marT="77470" marB="0">
                    <a:lnT w="9525">
                      <a:solidFill>
                        <a:srgbClr val="002147"/>
                      </a:solidFill>
                      <a:prstDash val="solid"/>
                    </a:lnT>
                    <a:lnB w="9525">
                      <a:solidFill>
                        <a:srgbClr val="002147"/>
                      </a:solidFill>
                      <a:prstDash val="solid"/>
                    </a:lnB>
                  </a:tcPr>
                </a:tc>
                <a:tc>
                  <a:txBody>
                    <a:bodyPr/>
                    <a:lstStyle/>
                    <a:p>
                      <a:pPr marL="109855">
                        <a:lnSpc>
                          <a:spcPct val="100000"/>
                        </a:lnSpc>
                        <a:spcBef>
                          <a:spcPts val="409"/>
                        </a:spcBef>
                      </a:pPr>
                      <a:r>
                        <a:rPr sz="800" dirty="0">
                          <a:solidFill>
                            <a:srgbClr val="001F40"/>
                          </a:solidFill>
                          <a:latin typeface="Microsoft Sans Serif"/>
                          <a:cs typeface="Microsoft Sans Serif"/>
                        </a:rPr>
                        <a:t>Pasarela</a:t>
                      </a:r>
                      <a:r>
                        <a:rPr sz="800" spc="-10" dirty="0">
                          <a:solidFill>
                            <a:srgbClr val="001F40"/>
                          </a:solidFill>
                          <a:latin typeface="Microsoft Sans Serif"/>
                          <a:cs typeface="Microsoft Sans Serif"/>
                        </a:rPr>
                        <a:t> </a:t>
                      </a:r>
                      <a:r>
                        <a:rPr sz="800" spc="35" dirty="0">
                          <a:solidFill>
                            <a:srgbClr val="001F40"/>
                          </a:solidFill>
                          <a:latin typeface="Microsoft Sans Serif"/>
                          <a:cs typeface="Microsoft Sans Serif"/>
                        </a:rPr>
                        <a:t>Modbus</a:t>
                      </a:r>
                      <a:r>
                        <a:rPr sz="800" spc="-10" dirty="0">
                          <a:solidFill>
                            <a:srgbClr val="001F40"/>
                          </a:solidFill>
                          <a:latin typeface="Microsoft Sans Serif"/>
                          <a:cs typeface="Microsoft Sans Serif"/>
                        </a:rPr>
                        <a:t> </a:t>
                      </a:r>
                      <a:r>
                        <a:rPr sz="800" spc="-40" dirty="0">
                          <a:solidFill>
                            <a:srgbClr val="001F40"/>
                          </a:solidFill>
                          <a:latin typeface="Microsoft Sans Serif"/>
                          <a:cs typeface="Microsoft Sans Serif"/>
                        </a:rPr>
                        <a:t>RTU</a:t>
                      </a:r>
                      <a:r>
                        <a:rPr sz="800" spc="-10" dirty="0">
                          <a:solidFill>
                            <a:srgbClr val="001F40"/>
                          </a:solidFill>
                          <a:latin typeface="Microsoft Sans Serif"/>
                          <a:cs typeface="Microsoft Sans Serif"/>
                        </a:rPr>
                        <a:t> </a:t>
                      </a:r>
                      <a:r>
                        <a:rPr sz="800" dirty="0">
                          <a:solidFill>
                            <a:srgbClr val="001F40"/>
                          </a:solidFill>
                          <a:latin typeface="Microsoft Sans Serif"/>
                          <a:cs typeface="Microsoft Sans Serif"/>
                        </a:rPr>
                        <a:t>a</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Ethernet</a:t>
                      </a:r>
                      <a:endParaRPr sz="80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tc>
                  <a:txBody>
                    <a:bodyPr/>
                    <a:lstStyle/>
                    <a:p>
                      <a:pPr marL="501015">
                        <a:lnSpc>
                          <a:spcPct val="100000"/>
                        </a:lnSpc>
                        <a:spcBef>
                          <a:spcPts val="560"/>
                        </a:spcBef>
                      </a:pPr>
                      <a:r>
                        <a:rPr sz="650" u="sng" dirty="0">
                          <a:solidFill>
                            <a:srgbClr val="1D589A"/>
                          </a:solidFill>
                          <a:uFill>
                            <a:solidFill>
                              <a:srgbClr val="1D589A"/>
                            </a:solidFill>
                          </a:uFill>
                          <a:latin typeface="Microsoft Sans Serif"/>
                          <a:cs typeface="Microsoft Sans Serif"/>
                          <a:hlinkClick r:id="rId7"/>
                        </a:rPr>
                        <a:t>Enlace</a:t>
                      </a:r>
                      <a:r>
                        <a:rPr sz="650" u="sng" spc="-5" dirty="0">
                          <a:solidFill>
                            <a:srgbClr val="1D589A"/>
                          </a:solidFill>
                          <a:uFill>
                            <a:solidFill>
                              <a:srgbClr val="1D589A"/>
                            </a:solidFill>
                          </a:uFill>
                          <a:latin typeface="Microsoft Sans Serif"/>
                          <a:cs typeface="Microsoft Sans Serif"/>
                          <a:hlinkClick r:id="rId7"/>
                        </a:rPr>
                        <a:t> </a:t>
                      </a:r>
                      <a:r>
                        <a:rPr sz="650" u="sng" dirty="0">
                          <a:solidFill>
                            <a:srgbClr val="1D589A"/>
                          </a:solidFill>
                          <a:uFill>
                            <a:solidFill>
                              <a:srgbClr val="1D589A"/>
                            </a:solidFill>
                          </a:uFill>
                          <a:latin typeface="Microsoft Sans Serif"/>
                          <a:cs typeface="Microsoft Sans Serif"/>
                          <a:hlinkClick r:id="rId7"/>
                        </a:rPr>
                        <a:t>150</a:t>
                      </a:r>
                      <a:endParaRPr sz="650">
                        <a:latin typeface="Microsoft Sans Serif"/>
                        <a:cs typeface="Microsoft Sans Serif"/>
                      </a:endParaRPr>
                    </a:p>
                  </a:txBody>
                  <a:tcPr marL="0" marR="0" marT="71120"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5"/>
                  </a:ext>
                </a:extLst>
              </a:tr>
              <a:tr h="647999">
                <a:tc>
                  <a:txBody>
                    <a:bodyPr/>
                    <a:lstStyle/>
                    <a:p>
                      <a:pPr>
                        <a:lnSpc>
                          <a:spcPct val="100000"/>
                        </a:lnSpc>
                      </a:pPr>
                      <a:endParaRPr sz="700">
                        <a:latin typeface="Times New Roman"/>
                        <a:cs typeface="Times New Roman"/>
                      </a:endParaRPr>
                    </a:p>
                  </a:txBody>
                  <a:tcPr marL="0" marR="0" marT="0" marB="0">
                    <a:lnB w="9525">
                      <a:solidFill>
                        <a:srgbClr val="002147"/>
                      </a:solidFill>
                      <a:prstDash val="solid"/>
                    </a:lnB>
                  </a:tcPr>
                </a:tc>
                <a:tc>
                  <a:txBody>
                    <a:bodyPr/>
                    <a:lstStyle/>
                    <a:p>
                      <a:pPr marL="117475">
                        <a:lnSpc>
                          <a:spcPct val="100000"/>
                        </a:lnSpc>
                        <a:spcBef>
                          <a:spcPts val="459"/>
                        </a:spcBef>
                      </a:pPr>
                      <a:r>
                        <a:rPr sz="750" spc="15" dirty="0">
                          <a:solidFill>
                            <a:srgbClr val="001F40"/>
                          </a:solidFill>
                          <a:latin typeface="Microsoft Sans Serif"/>
                          <a:cs typeface="Microsoft Sans Serif"/>
                        </a:rPr>
                        <a:t>ConneXium</a:t>
                      </a:r>
                      <a:endParaRPr sz="750">
                        <a:latin typeface="Microsoft Sans Serif"/>
                        <a:cs typeface="Microsoft Sans Serif"/>
                      </a:endParaRPr>
                    </a:p>
                    <a:p>
                      <a:pPr marL="117475">
                        <a:lnSpc>
                          <a:spcPct val="100000"/>
                        </a:lnSpc>
                      </a:pPr>
                      <a:r>
                        <a:rPr sz="850" dirty="0">
                          <a:solidFill>
                            <a:srgbClr val="001F40"/>
                          </a:solidFill>
                          <a:latin typeface="Microsoft Sans Serif"/>
                          <a:cs typeface="Microsoft Sans Serif"/>
                        </a:rPr>
                        <a:t>TCSESU</a:t>
                      </a:r>
                      <a:r>
                        <a:rPr sz="850" spc="-5" dirty="0">
                          <a:solidFill>
                            <a:srgbClr val="001F40"/>
                          </a:solidFill>
                          <a:latin typeface="Microsoft Sans Serif"/>
                          <a:cs typeface="Microsoft Sans Serif"/>
                        </a:rPr>
                        <a:t> </a:t>
                      </a:r>
                      <a:r>
                        <a:rPr sz="850" dirty="0">
                          <a:solidFill>
                            <a:srgbClr val="001F40"/>
                          </a:solidFill>
                          <a:latin typeface="Microsoft Sans Serif"/>
                          <a:cs typeface="Microsoft Sans Serif"/>
                        </a:rPr>
                        <a:t>05</a:t>
                      </a:r>
                      <a:endParaRPr sz="850">
                        <a:latin typeface="Microsoft Sans Serif"/>
                        <a:cs typeface="Microsoft Sans Serif"/>
                      </a:endParaRPr>
                    </a:p>
                  </a:txBody>
                  <a:tcPr marL="0" marR="0" marT="58419" marB="0">
                    <a:lnT w="9525">
                      <a:solidFill>
                        <a:srgbClr val="002147"/>
                      </a:solidFill>
                      <a:prstDash val="solid"/>
                    </a:lnT>
                    <a:lnB w="9525">
                      <a:solidFill>
                        <a:srgbClr val="002147"/>
                      </a:solidFill>
                      <a:prstDash val="solid"/>
                    </a:lnB>
                  </a:tcPr>
                </a:tc>
                <a:tc>
                  <a:txBody>
                    <a:bodyPr/>
                    <a:lstStyle/>
                    <a:p>
                      <a:pPr marL="109855">
                        <a:lnSpc>
                          <a:spcPct val="100000"/>
                        </a:lnSpc>
                        <a:spcBef>
                          <a:spcPts val="610"/>
                        </a:spcBef>
                      </a:pPr>
                      <a:r>
                        <a:rPr sz="600" spc="25" dirty="0">
                          <a:solidFill>
                            <a:srgbClr val="001F40"/>
                          </a:solidFill>
                          <a:latin typeface="Microsoft Sans Serif"/>
                          <a:cs typeface="Microsoft Sans Serif"/>
                        </a:rPr>
                        <a:t>Conmutador</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Ethernet</a:t>
                      </a:r>
                      <a:r>
                        <a:rPr sz="600" spc="-5" dirty="0">
                          <a:solidFill>
                            <a:srgbClr val="001F40"/>
                          </a:solidFill>
                          <a:latin typeface="Microsoft Sans Serif"/>
                          <a:cs typeface="Microsoft Sans Serif"/>
                        </a:rPr>
                        <a:t> </a:t>
                      </a:r>
                      <a:r>
                        <a:rPr sz="600" spc="30" dirty="0">
                          <a:solidFill>
                            <a:srgbClr val="001F40"/>
                          </a:solidFill>
                          <a:latin typeface="Microsoft Sans Serif"/>
                          <a:cs typeface="Microsoft Sans Serif"/>
                        </a:rPr>
                        <a:t>no</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gestionado</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con</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5</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puertos</a:t>
                      </a:r>
                      <a:endParaRPr sz="600">
                        <a:latin typeface="Microsoft Sans Serif"/>
                        <a:cs typeface="Microsoft Sans Serif"/>
                      </a:endParaRPr>
                    </a:p>
                  </a:txBody>
                  <a:tcPr marL="0" marR="0" marT="77470" marB="0">
                    <a:lnT w="9525">
                      <a:solidFill>
                        <a:srgbClr val="002147"/>
                      </a:solidFill>
                      <a:prstDash val="solid"/>
                    </a:lnT>
                    <a:lnB w="9525">
                      <a:solidFill>
                        <a:srgbClr val="002147"/>
                      </a:solidFill>
                      <a:prstDash val="solid"/>
                    </a:lnB>
                  </a:tcPr>
                </a:tc>
                <a:tc>
                  <a:txBody>
                    <a:bodyPr/>
                    <a:lstStyle/>
                    <a:p>
                      <a:pPr marL="501015">
                        <a:lnSpc>
                          <a:spcPct val="100000"/>
                        </a:lnSpc>
                        <a:spcBef>
                          <a:spcPts val="359"/>
                        </a:spcBef>
                      </a:pPr>
                      <a:r>
                        <a:rPr sz="850" u="sng" spc="35" dirty="0">
                          <a:solidFill>
                            <a:srgbClr val="1D589A"/>
                          </a:solidFill>
                          <a:uFill>
                            <a:solidFill>
                              <a:srgbClr val="1D589A"/>
                            </a:solidFill>
                          </a:uFill>
                          <a:latin typeface="Microsoft Sans Serif"/>
                          <a:cs typeface="Microsoft Sans Serif"/>
                          <a:hlinkClick r:id="rId8"/>
                        </a:rPr>
                        <a:t>Modicon</a:t>
                      </a:r>
                      <a:endParaRPr sz="850">
                        <a:latin typeface="Microsoft Sans Serif"/>
                        <a:cs typeface="Microsoft Sans Serif"/>
                      </a:endParaRPr>
                    </a:p>
                    <a:p>
                      <a:pPr marL="501015">
                        <a:lnSpc>
                          <a:spcPct val="100000"/>
                        </a:lnSpc>
                        <a:spcBef>
                          <a:spcPts val="180"/>
                        </a:spcBef>
                      </a:pPr>
                      <a:r>
                        <a:rPr sz="650" u="sng" spc="15" dirty="0">
                          <a:solidFill>
                            <a:srgbClr val="1D589A"/>
                          </a:solidFill>
                          <a:uFill>
                            <a:solidFill>
                              <a:srgbClr val="1D589A"/>
                            </a:solidFill>
                          </a:uFill>
                          <a:latin typeface="Microsoft Sans Serif"/>
                          <a:cs typeface="Microsoft Sans Serif"/>
                          <a:hlinkClick r:id="rId8"/>
                        </a:rPr>
                        <a:t>Cambiar</a:t>
                      </a:r>
                      <a:endParaRPr sz="6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6"/>
                  </a:ext>
                </a:extLst>
              </a:tr>
              <a:tr h="719999">
                <a:tc>
                  <a:txBody>
                    <a:bodyPr/>
                    <a:lstStyle/>
                    <a:p>
                      <a:pPr marL="71755">
                        <a:lnSpc>
                          <a:spcPct val="100000"/>
                        </a:lnSpc>
                        <a:spcBef>
                          <a:spcPts val="610"/>
                        </a:spcBef>
                      </a:pPr>
                      <a:r>
                        <a:rPr sz="600" b="1" spc="10" dirty="0">
                          <a:solidFill>
                            <a:srgbClr val="001F40"/>
                          </a:solidFill>
                          <a:latin typeface="Arial"/>
                          <a:cs typeface="Arial"/>
                        </a:rPr>
                        <a:t>Control</a:t>
                      </a:r>
                      <a:r>
                        <a:rPr sz="600" b="1" spc="-30" dirty="0">
                          <a:solidFill>
                            <a:srgbClr val="001F40"/>
                          </a:solidFill>
                          <a:latin typeface="Arial"/>
                          <a:cs typeface="Arial"/>
                        </a:rPr>
                        <a:t> </a:t>
                      </a:r>
                      <a:r>
                        <a:rPr sz="600" b="1" spc="15" dirty="0">
                          <a:solidFill>
                            <a:srgbClr val="001F40"/>
                          </a:solidFill>
                          <a:latin typeface="Arial"/>
                          <a:cs typeface="Arial"/>
                        </a:rPr>
                        <a:t>de</a:t>
                      </a:r>
                      <a:r>
                        <a:rPr sz="600" b="1" spc="-25" dirty="0">
                          <a:solidFill>
                            <a:srgbClr val="001F40"/>
                          </a:solidFill>
                          <a:latin typeface="Arial"/>
                          <a:cs typeface="Arial"/>
                        </a:rPr>
                        <a:t> </a:t>
                      </a:r>
                      <a:r>
                        <a:rPr sz="600" b="1" spc="5" dirty="0">
                          <a:solidFill>
                            <a:srgbClr val="001F40"/>
                          </a:solidFill>
                          <a:latin typeface="Arial"/>
                          <a:cs typeface="Arial"/>
                        </a:rPr>
                        <a:t>bordes</a:t>
                      </a:r>
                      <a:endParaRPr sz="600">
                        <a:latin typeface="Arial"/>
                        <a:cs typeface="Arial"/>
                      </a:endParaRPr>
                    </a:p>
                    <a:p>
                      <a:pPr marL="71755">
                        <a:lnSpc>
                          <a:spcPct val="100000"/>
                        </a:lnSpc>
                        <a:spcBef>
                          <a:spcPts val="80"/>
                        </a:spcBef>
                      </a:pPr>
                      <a:r>
                        <a:rPr sz="800" b="1" spc="25" dirty="0">
                          <a:solidFill>
                            <a:srgbClr val="001F40"/>
                          </a:solidFill>
                          <a:latin typeface="Arial"/>
                          <a:cs typeface="Arial"/>
                        </a:rPr>
                        <a:t>Software</a:t>
                      </a:r>
                      <a:endParaRPr sz="800">
                        <a:latin typeface="Arial"/>
                        <a:cs typeface="Arial"/>
                      </a:endParaRPr>
                    </a:p>
                  </a:txBody>
                  <a:tcPr marL="0" marR="0" marT="77470" marB="0">
                    <a:lnT w="9525">
                      <a:solidFill>
                        <a:srgbClr val="002147"/>
                      </a:solidFill>
                      <a:prstDash val="solid"/>
                    </a:lnT>
                  </a:tcPr>
                </a:tc>
                <a:tc>
                  <a:txBody>
                    <a:bodyPr/>
                    <a:lstStyle/>
                    <a:p>
                      <a:pPr marL="117475">
                        <a:lnSpc>
                          <a:spcPct val="100000"/>
                        </a:lnSpc>
                        <a:spcBef>
                          <a:spcPts val="359"/>
                        </a:spcBef>
                      </a:pPr>
                      <a:r>
                        <a:rPr sz="850" spc="20" dirty="0">
                          <a:solidFill>
                            <a:srgbClr val="001F40"/>
                          </a:solidFill>
                          <a:latin typeface="Microsoft Sans Serif"/>
                          <a:cs typeface="Microsoft Sans Serif"/>
                        </a:rPr>
                        <a:t>EcoStruxure™</a:t>
                      </a:r>
                      <a:endParaRPr sz="850">
                        <a:latin typeface="Microsoft Sans Serif"/>
                        <a:cs typeface="Microsoft Sans Serif"/>
                      </a:endParaRPr>
                    </a:p>
                    <a:p>
                      <a:pPr marL="117475">
                        <a:lnSpc>
                          <a:spcPct val="100000"/>
                        </a:lnSpc>
                        <a:spcBef>
                          <a:spcPts val="130"/>
                        </a:spcBef>
                      </a:pPr>
                      <a:r>
                        <a:rPr sz="700" spc="10" dirty="0">
                          <a:solidFill>
                            <a:srgbClr val="001F40"/>
                          </a:solidFill>
                          <a:latin typeface="Microsoft Sans Serif"/>
                          <a:cs typeface="Microsoft Sans Serif"/>
                        </a:rPr>
                        <a:t>Planta</a:t>
                      </a:r>
                      <a:r>
                        <a:rPr sz="700" spc="-20" dirty="0">
                          <a:solidFill>
                            <a:srgbClr val="001F40"/>
                          </a:solidFill>
                          <a:latin typeface="Microsoft Sans Serif"/>
                          <a:cs typeface="Microsoft Sans Serif"/>
                        </a:rPr>
                        <a:t> </a:t>
                      </a:r>
                      <a:r>
                        <a:rPr sz="700" spc="25" dirty="0">
                          <a:solidFill>
                            <a:srgbClr val="001F40"/>
                          </a:solidFill>
                          <a:latin typeface="Microsoft Sans Serif"/>
                          <a:cs typeface="Microsoft Sans Serif"/>
                        </a:rPr>
                        <a:t>Híbrida</a:t>
                      </a:r>
                      <a:r>
                        <a:rPr sz="700" spc="-20" dirty="0">
                          <a:solidFill>
                            <a:srgbClr val="001F40"/>
                          </a:solidFill>
                          <a:latin typeface="Microsoft Sans Serif"/>
                          <a:cs typeface="Microsoft Sans Serif"/>
                        </a:rPr>
                        <a:t> </a:t>
                      </a:r>
                      <a:r>
                        <a:rPr sz="700" spc="-50" dirty="0">
                          <a:solidFill>
                            <a:srgbClr val="001F40"/>
                          </a:solidFill>
                          <a:latin typeface="Microsoft Sans Serif"/>
                          <a:cs typeface="Microsoft Sans Serif"/>
                        </a:rPr>
                        <a:t>DCS</a:t>
                      </a:r>
                      <a:endParaRPr sz="7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09855">
                        <a:lnSpc>
                          <a:spcPct val="100000"/>
                        </a:lnSpc>
                        <a:spcBef>
                          <a:spcPts val="560"/>
                        </a:spcBef>
                      </a:pPr>
                      <a:r>
                        <a:rPr sz="650" spc="5" dirty="0">
                          <a:solidFill>
                            <a:srgbClr val="001F40"/>
                          </a:solidFill>
                          <a:latin typeface="Microsoft Sans Serif"/>
                          <a:cs typeface="Microsoft Sans Serif"/>
                        </a:rPr>
                        <a:t>Sistema</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30" dirty="0">
                          <a:solidFill>
                            <a:srgbClr val="001F40"/>
                          </a:solidFill>
                          <a:latin typeface="Microsoft Sans Serif"/>
                          <a:cs typeface="Microsoft Sans Serif"/>
                        </a:rPr>
                        <a:t>control</a:t>
                      </a:r>
                      <a:r>
                        <a:rPr sz="650" dirty="0">
                          <a:solidFill>
                            <a:srgbClr val="001F40"/>
                          </a:solidFill>
                          <a:latin typeface="Microsoft Sans Serif"/>
                          <a:cs typeface="Microsoft Sans Serif"/>
                        </a:rPr>
                        <a:t> </a:t>
                      </a:r>
                      <a:r>
                        <a:rPr sz="650" spc="30" dirty="0">
                          <a:solidFill>
                            <a:srgbClr val="001F40"/>
                          </a:solidFill>
                          <a:latin typeface="Microsoft Sans Serif"/>
                          <a:cs typeface="Microsoft Sans Serif"/>
                        </a:rPr>
                        <a:t>integrado</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con</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librería</a:t>
                      </a:r>
                      <a:r>
                        <a:rPr sz="650" dirty="0">
                          <a:solidFill>
                            <a:srgbClr val="001F40"/>
                          </a:solidFill>
                          <a:latin typeface="Microsoft Sans Serif"/>
                          <a:cs typeface="Microsoft Sans Serif"/>
                        </a:rPr>
                        <a:t> </a:t>
                      </a:r>
                      <a:r>
                        <a:rPr sz="650" spc="5" dirty="0">
                          <a:solidFill>
                            <a:srgbClr val="001F40"/>
                          </a:solidFill>
                          <a:latin typeface="Microsoft Sans Serif"/>
                          <a:cs typeface="Microsoft Sans Serif"/>
                        </a:rPr>
                        <a:t>específica</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minería</a:t>
                      </a:r>
                      <a:endParaRPr sz="650">
                        <a:latin typeface="Microsoft Sans Serif"/>
                        <a:cs typeface="Microsoft Sans Serif"/>
                      </a:endParaRPr>
                    </a:p>
                  </a:txBody>
                  <a:tcPr marL="0" marR="0" marT="71120" marB="0">
                    <a:lnT w="9525">
                      <a:solidFill>
                        <a:srgbClr val="002147"/>
                      </a:solidFill>
                      <a:prstDash val="solid"/>
                    </a:lnT>
                    <a:lnB w="9525">
                      <a:solidFill>
                        <a:srgbClr val="002147"/>
                      </a:solidFill>
                      <a:prstDash val="solid"/>
                    </a:lnB>
                  </a:tcPr>
                </a:tc>
                <a:tc>
                  <a:txBody>
                    <a:bodyPr/>
                    <a:lstStyle/>
                    <a:p>
                      <a:pPr marL="501015" marR="208279">
                        <a:lnSpc>
                          <a:spcPts val="1000"/>
                        </a:lnSpc>
                        <a:spcBef>
                          <a:spcPts val="409"/>
                        </a:spcBef>
                      </a:pPr>
                      <a:r>
                        <a:rPr sz="850" u="sng" spc="25" dirty="0" err="1" smtClean="0">
                          <a:solidFill>
                            <a:srgbClr val="1D589A"/>
                          </a:solidFill>
                          <a:uFill>
                            <a:solidFill>
                              <a:srgbClr val="1D589A"/>
                            </a:solidFill>
                          </a:uFill>
                          <a:latin typeface="Microsoft Sans Serif"/>
                          <a:cs typeface="Microsoft Sans Serif"/>
                          <a:hlinkClick r:id="rId9"/>
                        </a:rPr>
                        <a:t>schneider</a:t>
                      </a:r>
                      <a:r>
                        <a:rPr lang="es-ES" sz="850" u="sng" spc="25" dirty="0" smtClean="0">
                          <a:solidFill>
                            <a:srgbClr val="1D589A"/>
                          </a:solidFill>
                          <a:uFill>
                            <a:solidFill>
                              <a:srgbClr val="1D589A"/>
                            </a:solidFill>
                          </a:uFill>
                          <a:latin typeface="Microsoft Sans Serif"/>
                          <a:cs typeface="Microsoft Sans Serif"/>
                          <a:hlinkClick r:id="rId9"/>
                        </a:rPr>
                        <a:t> </a:t>
                      </a:r>
                      <a:r>
                        <a:rPr sz="850" u="sng" dirty="0" smtClean="0">
                          <a:solidFill>
                            <a:srgbClr val="1D589A"/>
                          </a:solidFill>
                          <a:uFill>
                            <a:solidFill>
                              <a:srgbClr val="1D589A"/>
                            </a:solidFill>
                          </a:uFill>
                          <a:latin typeface="Microsoft Sans Serif"/>
                          <a:cs typeface="Microsoft Sans Serif"/>
                          <a:hlinkClick r:id="rId9"/>
                        </a:rPr>
                        <a:t>electric.com</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7"/>
                  </a:ext>
                </a:extLst>
              </a:tr>
              <a:tr h="719999">
                <a:tc>
                  <a:txBody>
                    <a:bodyPr/>
                    <a:lstStyle/>
                    <a:p>
                      <a:pPr>
                        <a:lnSpc>
                          <a:spcPct val="100000"/>
                        </a:lnSpc>
                      </a:pPr>
                      <a:endParaRPr sz="700">
                        <a:latin typeface="Times New Roman"/>
                        <a:cs typeface="Times New Roman"/>
                      </a:endParaRPr>
                    </a:p>
                  </a:txBody>
                  <a:tcPr marL="0" marR="0" marT="0" marB="0"/>
                </a:tc>
                <a:tc>
                  <a:txBody>
                    <a:bodyPr/>
                    <a:lstStyle/>
                    <a:p>
                      <a:pPr marL="117475">
                        <a:lnSpc>
                          <a:spcPct val="100000"/>
                        </a:lnSpc>
                        <a:spcBef>
                          <a:spcPts val="359"/>
                        </a:spcBef>
                      </a:pPr>
                      <a:r>
                        <a:rPr sz="850" spc="20" dirty="0">
                          <a:solidFill>
                            <a:srgbClr val="001F40"/>
                          </a:solidFill>
                          <a:latin typeface="Microsoft Sans Serif"/>
                          <a:cs typeface="Microsoft Sans Serif"/>
                        </a:rPr>
                        <a:t>EcoStruxure™</a:t>
                      </a:r>
                      <a:endParaRPr sz="850">
                        <a:latin typeface="Microsoft Sans Serif"/>
                        <a:cs typeface="Microsoft Sans Serif"/>
                      </a:endParaRPr>
                    </a:p>
                    <a:p>
                      <a:pPr marL="117475">
                        <a:lnSpc>
                          <a:spcPct val="100000"/>
                        </a:lnSpc>
                        <a:spcBef>
                          <a:spcPts val="229"/>
                        </a:spcBef>
                      </a:pPr>
                      <a:r>
                        <a:rPr sz="600" dirty="0">
                          <a:solidFill>
                            <a:srgbClr val="001F40"/>
                          </a:solidFill>
                          <a:latin typeface="Microsoft Sans Serif"/>
                          <a:cs typeface="Microsoft Sans Serif"/>
                        </a:rPr>
                        <a:t>SCADA</a:t>
                      </a:r>
                      <a:r>
                        <a:rPr sz="600" spc="-5" dirty="0">
                          <a:solidFill>
                            <a:srgbClr val="001F40"/>
                          </a:solidFill>
                          <a:latin typeface="Microsoft Sans Serif"/>
                          <a:cs typeface="Microsoft Sans Serif"/>
                        </a:rPr>
                        <a:t> </a:t>
                      </a:r>
                      <a:r>
                        <a:rPr sz="60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dirty="0">
                          <a:solidFill>
                            <a:srgbClr val="001F40"/>
                          </a:solidFill>
                          <a:latin typeface="Microsoft Sans Serif"/>
                          <a:cs typeface="Microsoft Sans Serif"/>
                        </a:rPr>
                        <a:t>potencia</a:t>
                      </a:r>
                      <a:endParaRPr sz="600">
                        <a:latin typeface="Microsoft Sans Serif"/>
                        <a:cs typeface="Microsoft Sans Serif"/>
                      </a:endParaRPr>
                    </a:p>
                    <a:p>
                      <a:pPr marL="117475">
                        <a:lnSpc>
                          <a:spcPct val="100000"/>
                        </a:lnSpc>
                        <a:spcBef>
                          <a:spcPts val="180"/>
                        </a:spcBef>
                      </a:pPr>
                      <a:r>
                        <a:rPr sz="700" spc="20" dirty="0">
                          <a:solidFill>
                            <a:srgbClr val="001F40"/>
                          </a:solidFill>
                          <a:latin typeface="Microsoft Sans Serif"/>
                          <a:cs typeface="Microsoft Sans Serif"/>
                        </a:rPr>
                        <a:t>Operación</a:t>
                      </a:r>
                      <a:endParaRPr sz="7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09855" marR="670560">
                        <a:lnSpc>
                          <a:spcPct val="119000"/>
                        </a:lnSpc>
                        <a:spcBef>
                          <a:spcPts val="350"/>
                        </a:spcBef>
                      </a:pPr>
                      <a:r>
                        <a:rPr sz="700" spc="5" dirty="0">
                          <a:solidFill>
                            <a:srgbClr val="001F40"/>
                          </a:solidFill>
                          <a:latin typeface="Microsoft Sans Serif"/>
                          <a:cs typeface="Microsoft Sans Serif"/>
                        </a:rPr>
                        <a:t>Sistema</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software</a:t>
                      </a:r>
                      <a:r>
                        <a:rPr sz="700" dirty="0">
                          <a:solidFill>
                            <a:srgbClr val="001F40"/>
                          </a:solidFill>
                          <a:latin typeface="Microsoft Sans Serif"/>
                          <a:cs typeface="Microsoft Sans Serif"/>
                        </a:rPr>
                        <a:t> </a:t>
                      </a:r>
                      <a:r>
                        <a:rPr sz="700" spc="-40" dirty="0">
                          <a:solidFill>
                            <a:srgbClr val="001F40"/>
                          </a:solidFill>
                          <a:latin typeface="Microsoft Sans Serif"/>
                          <a:cs typeface="Microsoft Sans Serif"/>
                        </a:rPr>
                        <a:t>SCADA</a:t>
                      </a:r>
                      <a:r>
                        <a:rPr sz="700" spc="5" dirty="0">
                          <a:solidFill>
                            <a:srgbClr val="001F40"/>
                          </a:solidFill>
                          <a:latin typeface="Microsoft Sans Serif"/>
                          <a:cs typeface="Microsoft Sans Serif"/>
                        </a:rPr>
                        <a:t> </a:t>
                      </a:r>
                      <a:r>
                        <a:rPr sz="700" spc="25" dirty="0">
                          <a:solidFill>
                            <a:srgbClr val="001F40"/>
                          </a:solidFill>
                          <a:latin typeface="Microsoft Sans Serif"/>
                          <a:cs typeface="Microsoft Sans Serif"/>
                        </a:rPr>
                        <a:t>para</a:t>
                      </a:r>
                      <a:r>
                        <a:rPr sz="700" spc="5" dirty="0">
                          <a:solidFill>
                            <a:srgbClr val="001F40"/>
                          </a:solidFill>
                          <a:latin typeface="Microsoft Sans Serif"/>
                          <a:cs typeface="Microsoft Sans Serif"/>
                        </a:rPr>
                        <a:t> </a:t>
                      </a:r>
                      <a:r>
                        <a:rPr sz="700" spc="35" dirty="0">
                          <a:solidFill>
                            <a:srgbClr val="001F40"/>
                          </a:solidFill>
                          <a:latin typeface="Microsoft Sans Serif"/>
                          <a:cs typeface="Microsoft Sans Serif"/>
                        </a:rPr>
                        <a:t>monitoreo</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y </a:t>
                      </a:r>
                      <a:r>
                        <a:rPr sz="700" spc="30" dirty="0">
                          <a:solidFill>
                            <a:srgbClr val="001F40"/>
                          </a:solidFill>
                          <a:latin typeface="Microsoft Sans Serif"/>
                          <a:cs typeface="Microsoft Sans Serif"/>
                        </a:rPr>
                        <a:t>control</a:t>
                      </a:r>
                      <a:r>
                        <a:rPr sz="700" spc="5" dirty="0">
                          <a:solidFill>
                            <a:srgbClr val="001F40"/>
                          </a:solidFill>
                          <a:latin typeface="Microsoft Sans Serif"/>
                          <a:cs typeface="Microsoft Sans Serif"/>
                        </a:rPr>
                        <a:t> </a:t>
                      </a:r>
                      <a:r>
                        <a:rPr sz="700" spc="20" dirty="0" smtClean="0">
                          <a:solidFill>
                            <a:srgbClr val="001F40"/>
                          </a:solidFill>
                          <a:latin typeface="Microsoft Sans Serif"/>
                          <a:cs typeface="Microsoft Sans Serif"/>
                        </a:rPr>
                        <a:t>de</a:t>
                      </a:r>
                      <a:r>
                        <a:rPr lang="es-ES" sz="700" spc="20" dirty="0" smtClean="0">
                          <a:solidFill>
                            <a:srgbClr val="001F40"/>
                          </a:solidFill>
                          <a:latin typeface="Microsoft Sans Serif"/>
                          <a:cs typeface="Microsoft Sans Serif"/>
                        </a:rPr>
                        <a:t> </a:t>
                      </a:r>
                      <a:r>
                        <a:rPr sz="700" spc="25" dirty="0" err="1" smtClean="0">
                          <a:solidFill>
                            <a:srgbClr val="001F40"/>
                          </a:solidFill>
                          <a:latin typeface="Microsoft Sans Serif"/>
                          <a:cs typeface="Microsoft Sans Serif"/>
                        </a:rPr>
                        <a:t>distribución</a:t>
                      </a:r>
                      <a:r>
                        <a:rPr sz="700" spc="-10" dirty="0" smtClean="0">
                          <a:solidFill>
                            <a:srgbClr val="001F40"/>
                          </a:solidFill>
                          <a:latin typeface="Microsoft Sans Serif"/>
                          <a:cs typeface="Microsoft Sans Serif"/>
                        </a:rPr>
                        <a:t> </a:t>
                      </a:r>
                      <a:r>
                        <a:rPr sz="700" spc="15" dirty="0">
                          <a:solidFill>
                            <a:srgbClr val="001F40"/>
                          </a:solidFill>
                          <a:latin typeface="Microsoft Sans Serif"/>
                          <a:cs typeface="Microsoft Sans Serif"/>
                        </a:rPr>
                        <a:t>eléctrica</a:t>
                      </a:r>
                      <a:endParaRPr sz="700" dirty="0">
                        <a:latin typeface="Microsoft Sans Serif"/>
                        <a:cs typeface="Microsoft Sans Serif"/>
                      </a:endParaRPr>
                    </a:p>
                  </a:txBody>
                  <a:tcPr marL="0" marR="0" marT="44450" marB="0">
                    <a:lnT w="9525">
                      <a:solidFill>
                        <a:srgbClr val="002147"/>
                      </a:solidFill>
                      <a:prstDash val="solid"/>
                    </a:lnT>
                    <a:lnB w="9525">
                      <a:solidFill>
                        <a:srgbClr val="002147"/>
                      </a:solidFill>
                      <a:prstDash val="solid"/>
                    </a:lnB>
                  </a:tcPr>
                </a:tc>
                <a:tc>
                  <a:txBody>
                    <a:bodyPr/>
                    <a:lstStyle/>
                    <a:p>
                      <a:pPr marL="501015" marR="208279">
                        <a:lnSpc>
                          <a:spcPts val="1000"/>
                        </a:lnSpc>
                        <a:spcBef>
                          <a:spcPts val="409"/>
                        </a:spcBef>
                      </a:pPr>
                      <a:r>
                        <a:rPr sz="850" u="sng" spc="25" dirty="0" err="1" smtClean="0">
                          <a:solidFill>
                            <a:srgbClr val="1D589A"/>
                          </a:solidFill>
                          <a:uFill>
                            <a:solidFill>
                              <a:srgbClr val="1D589A"/>
                            </a:solidFill>
                          </a:uFill>
                          <a:latin typeface="Microsoft Sans Serif"/>
                          <a:cs typeface="Microsoft Sans Serif"/>
                          <a:hlinkClick r:id="rId10"/>
                        </a:rPr>
                        <a:t>schneider</a:t>
                      </a:r>
                      <a:r>
                        <a:rPr lang="es-ES" sz="850" u="sng" spc="25" dirty="0" smtClean="0">
                          <a:solidFill>
                            <a:srgbClr val="1D589A"/>
                          </a:solidFill>
                          <a:uFill>
                            <a:solidFill>
                              <a:srgbClr val="1D589A"/>
                            </a:solidFill>
                          </a:uFill>
                          <a:latin typeface="Microsoft Sans Serif"/>
                          <a:cs typeface="Microsoft Sans Serif"/>
                          <a:hlinkClick r:id="rId10"/>
                        </a:rPr>
                        <a:t> </a:t>
                      </a:r>
                      <a:r>
                        <a:rPr sz="850" u="sng" dirty="0" smtClean="0">
                          <a:solidFill>
                            <a:srgbClr val="1D589A"/>
                          </a:solidFill>
                          <a:uFill>
                            <a:solidFill>
                              <a:srgbClr val="1D589A"/>
                            </a:solidFill>
                          </a:uFill>
                          <a:latin typeface="Microsoft Sans Serif"/>
                          <a:cs typeface="Microsoft Sans Serif"/>
                          <a:hlinkClick r:id="rId10"/>
                        </a:rPr>
                        <a:t>electric.com</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8"/>
                  </a:ext>
                </a:extLst>
              </a:tr>
              <a:tr h="719999">
                <a:tc>
                  <a:txBody>
                    <a:bodyPr/>
                    <a:lstStyle/>
                    <a:p>
                      <a:pPr>
                        <a:lnSpc>
                          <a:spcPct val="100000"/>
                        </a:lnSpc>
                      </a:pPr>
                      <a:endParaRPr sz="700">
                        <a:latin typeface="Times New Roman"/>
                        <a:cs typeface="Times New Roman"/>
                      </a:endParaRPr>
                    </a:p>
                  </a:txBody>
                  <a:tcPr marL="0" marR="0" marT="0" marB="0">
                    <a:lnB w="9525">
                      <a:solidFill>
                        <a:srgbClr val="002147"/>
                      </a:solidFill>
                      <a:prstDash val="solid"/>
                    </a:lnB>
                  </a:tcPr>
                </a:tc>
                <a:tc>
                  <a:txBody>
                    <a:bodyPr/>
                    <a:lstStyle/>
                    <a:p>
                      <a:pPr marL="117475">
                        <a:lnSpc>
                          <a:spcPct val="100000"/>
                        </a:lnSpc>
                        <a:spcBef>
                          <a:spcPts val="359"/>
                        </a:spcBef>
                      </a:pPr>
                      <a:r>
                        <a:rPr sz="850" spc="20" dirty="0">
                          <a:solidFill>
                            <a:srgbClr val="001F40"/>
                          </a:solidFill>
                          <a:latin typeface="Microsoft Sans Serif"/>
                          <a:cs typeface="Microsoft Sans Serif"/>
                        </a:rPr>
                        <a:t>EcoStruxure™</a:t>
                      </a:r>
                      <a:endParaRPr sz="850">
                        <a:latin typeface="Microsoft Sans Serif"/>
                        <a:cs typeface="Microsoft Sans Serif"/>
                      </a:endParaRPr>
                    </a:p>
                    <a:p>
                      <a:pPr marL="117475">
                        <a:lnSpc>
                          <a:spcPct val="100000"/>
                        </a:lnSpc>
                        <a:spcBef>
                          <a:spcPts val="229"/>
                        </a:spcBef>
                      </a:pPr>
                      <a:r>
                        <a:rPr sz="600" spc="30" dirty="0">
                          <a:solidFill>
                            <a:srgbClr val="001F40"/>
                          </a:solidFill>
                          <a:latin typeface="Microsoft Sans Serif"/>
                          <a:cs typeface="Microsoft Sans Serif"/>
                        </a:rPr>
                        <a:t>Monitoreo</a:t>
                      </a:r>
                      <a:r>
                        <a:rPr sz="600" spc="-3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25" dirty="0">
                          <a:solidFill>
                            <a:srgbClr val="001F40"/>
                          </a:solidFill>
                          <a:latin typeface="Microsoft Sans Serif"/>
                          <a:cs typeface="Microsoft Sans Serif"/>
                        </a:rPr>
                        <a:t> </a:t>
                      </a:r>
                      <a:r>
                        <a:rPr sz="600" spc="20" dirty="0">
                          <a:solidFill>
                            <a:srgbClr val="001F40"/>
                          </a:solidFill>
                          <a:latin typeface="Microsoft Sans Serif"/>
                          <a:cs typeface="Microsoft Sans Serif"/>
                        </a:rPr>
                        <a:t>energía</a:t>
                      </a:r>
                      <a:endParaRPr sz="600">
                        <a:latin typeface="Microsoft Sans Serif"/>
                        <a:cs typeface="Microsoft Sans Serif"/>
                      </a:endParaRPr>
                    </a:p>
                    <a:p>
                      <a:pPr marL="117475">
                        <a:lnSpc>
                          <a:spcPct val="100000"/>
                        </a:lnSpc>
                        <a:spcBef>
                          <a:spcPts val="229"/>
                        </a:spcBef>
                      </a:pPr>
                      <a:r>
                        <a:rPr sz="650" spc="15" dirty="0">
                          <a:solidFill>
                            <a:srgbClr val="001F40"/>
                          </a:solidFill>
                          <a:latin typeface="Microsoft Sans Serif"/>
                          <a:cs typeface="Microsoft Sans Serif"/>
                        </a:rPr>
                        <a:t>Experto</a:t>
                      </a:r>
                      <a:endParaRPr sz="65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09855">
                        <a:lnSpc>
                          <a:spcPct val="100000"/>
                        </a:lnSpc>
                        <a:spcBef>
                          <a:spcPts val="610"/>
                        </a:spcBef>
                      </a:pPr>
                      <a:r>
                        <a:rPr sz="600" spc="15" dirty="0">
                          <a:solidFill>
                            <a:srgbClr val="001F40"/>
                          </a:solidFill>
                          <a:latin typeface="Microsoft Sans Serif"/>
                          <a:cs typeface="Microsoft Sans Serif"/>
                        </a:rPr>
                        <a:t>Software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administración</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energía</a:t>
                      </a:r>
                      <a:endParaRPr sz="600">
                        <a:latin typeface="Microsoft Sans Serif"/>
                        <a:cs typeface="Microsoft Sans Serif"/>
                      </a:endParaRPr>
                    </a:p>
                  </a:txBody>
                  <a:tcPr marL="0" marR="0" marT="77470" marB="0">
                    <a:lnT w="9525">
                      <a:solidFill>
                        <a:srgbClr val="002147"/>
                      </a:solidFill>
                      <a:prstDash val="solid"/>
                    </a:lnT>
                    <a:lnB w="9525">
                      <a:solidFill>
                        <a:srgbClr val="002147"/>
                      </a:solidFill>
                      <a:prstDash val="solid"/>
                    </a:lnB>
                  </a:tcPr>
                </a:tc>
                <a:tc>
                  <a:txBody>
                    <a:bodyPr/>
                    <a:lstStyle/>
                    <a:p>
                      <a:pPr marL="501015" marR="208279">
                        <a:lnSpc>
                          <a:spcPts val="1000"/>
                        </a:lnSpc>
                        <a:spcBef>
                          <a:spcPts val="409"/>
                        </a:spcBef>
                      </a:pPr>
                      <a:r>
                        <a:rPr sz="850" u="sng" spc="25" dirty="0" err="1" smtClean="0">
                          <a:solidFill>
                            <a:srgbClr val="1D589A"/>
                          </a:solidFill>
                          <a:uFill>
                            <a:solidFill>
                              <a:srgbClr val="1D589A"/>
                            </a:solidFill>
                          </a:uFill>
                          <a:latin typeface="Microsoft Sans Serif"/>
                          <a:cs typeface="Microsoft Sans Serif"/>
                          <a:hlinkClick r:id="rId11"/>
                        </a:rPr>
                        <a:t>schneider</a:t>
                      </a:r>
                      <a:r>
                        <a:rPr lang="es-ES" sz="850" u="sng" spc="25" dirty="0" smtClean="0">
                          <a:solidFill>
                            <a:srgbClr val="1D589A"/>
                          </a:solidFill>
                          <a:uFill>
                            <a:solidFill>
                              <a:srgbClr val="1D589A"/>
                            </a:solidFill>
                          </a:uFill>
                          <a:latin typeface="Microsoft Sans Serif"/>
                          <a:cs typeface="Microsoft Sans Serif"/>
                          <a:hlinkClick r:id="rId11"/>
                        </a:rPr>
                        <a:t> </a:t>
                      </a:r>
                      <a:r>
                        <a:rPr sz="850" u="sng" dirty="0" smtClean="0">
                          <a:solidFill>
                            <a:srgbClr val="1D589A"/>
                          </a:solidFill>
                          <a:uFill>
                            <a:solidFill>
                              <a:srgbClr val="1D589A"/>
                            </a:solidFill>
                          </a:uFill>
                          <a:latin typeface="Microsoft Sans Serif"/>
                          <a:cs typeface="Microsoft Sans Serif"/>
                          <a:hlinkClick r:id="rId11"/>
                        </a:rPr>
                        <a:t>electric.com</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09"/>
                  </a:ext>
                </a:extLst>
              </a:tr>
              <a:tr h="720001">
                <a:tc>
                  <a:txBody>
                    <a:bodyPr/>
                    <a:lstStyle/>
                    <a:p>
                      <a:pPr marL="71755">
                        <a:lnSpc>
                          <a:spcPct val="100000"/>
                        </a:lnSpc>
                        <a:spcBef>
                          <a:spcPts val="560"/>
                        </a:spcBef>
                      </a:pPr>
                      <a:r>
                        <a:rPr sz="650" b="1" spc="-5" dirty="0">
                          <a:solidFill>
                            <a:srgbClr val="001F40"/>
                          </a:solidFill>
                          <a:latin typeface="Arial"/>
                          <a:cs typeface="Arial"/>
                        </a:rPr>
                        <a:t>Servicios</a:t>
                      </a:r>
                      <a:r>
                        <a:rPr sz="650" b="1" spc="-40" dirty="0">
                          <a:solidFill>
                            <a:srgbClr val="001F40"/>
                          </a:solidFill>
                          <a:latin typeface="Arial"/>
                          <a:cs typeface="Arial"/>
                        </a:rPr>
                        <a:t> </a:t>
                      </a:r>
                      <a:r>
                        <a:rPr sz="650" b="1" spc="15" dirty="0">
                          <a:solidFill>
                            <a:srgbClr val="001F40"/>
                          </a:solidFill>
                          <a:latin typeface="Arial"/>
                          <a:cs typeface="Arial"/>
                        </a:rPr>
                        <a:t>de</a:t>
                      </a:r>
                      <a:r>
                        <a:rPr sz="650" b="1" spc="-35" dirty="0">
                          <a:solidFill>
                            <a:srgbClr val="001F40"/>
                          </a:solidFill>
                          <a:latin typeface="Arial"/>
                          <a:cs typeface="Arial"/>
                        </a:rPr>
                        <a:t> </a:t>
                      </a:r>
                      <a:r>
                        <a:rPr sz="650" b="1" dirty="0">
                          <a:solidFill>
                            <a:srgbClr val="001F40"/>
                          </a:solidFill>
                          <a:latin typeface="Arial"/>
                          <a:cs typeface="Arial"/>
                        </a:rPr>
                        <a:t>asesores</a:t>
                      </a:r>
                      <a:endParaRPr sz="650">
                        <a:latin typeface="Arial"/>
                        <a:cs typeface="Arial"/>
                      </a:endParaRPr>
                    </a:p>
                  </a:txBody>
                  <a:tcPr marL="0" marR="0" marT="71120" marB="0">
                    <a:lnT w="9525">
                      <a:solidFill>
                        <a:srgbClr val="002147"/>
                      </a:solidFill>
                      <a:prstDash val="solid"/>
                    </a:lnT>
                    <a:lnB w="9525">
                      <a:solidFill>
                        <a:srgbClr val="002147"/>
                      </a:solidFill>
                      <a:prstDash val="solid"/>
                    </a:lnB>
                  </a:tcPr>
                </a:tc>
                <a:tc>
                  <a:txBody>
                    <a:bodyPr/>
                    <a:lstStyle/>
                    <a:p>
                      <a:pPr marL="117475">
                        <a:lnSpc>
                          <a:spcPct val="100000"/>
                        </a:lnSpc>
                        <a:spcBef>
                          <a:spcPts val="359"/>
                        </a:spcBef>
                      </a:pPr>
                      <a:r>
                        <a:rPr sz="850" spc="20" dirty="0">
                          <a:solidFill>
                            <a:srgbClr val="001F40"/>
                          </a:solidFill>
                          <a:latin typeface="Microsoft Sans Serif"/>
                          <a:cs typeface="Microsoft Sans Serif"/>
                        </a:rPr>
                        <a:t>EcoStruxure™</a:t>
                      </a:r>
                      <a:endParaRPr sz="850">
                        <a:latin typeface="Microsoft Sans Serif"/>
                        <a:cs typeface="Microsoft Sans Serif"/>
                      </a:endParaRPr>
                    </a:p>
                    <a:p>
                      <a:pPr marL="117475">
                        <a:lnSpc>
                          <a:spcPct val="100000"/>
                        </a:lnSpc>
                        <a:spcBef>
                          <a:spcPts val="229"/>
                        </a:spcBef>
                      </a:pPr>
                      <a:r>
                        <a:rPr sz="600" spc="5" dirty="0">
                          <a:solidFill>
                            <a:srgbClr val="001F40"/>
                          </a:solidFill>
                          <a:latin typeface="Microsoft Sans Serif"/>
                          <a:cs typeface="Microsoft Sans Serif"/>
                        </a:rPr>
                        <a:t>Asesor</a:t>
                      </a:r>
                      <a:r>
                        <a:rPr sz="600" spc="-3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30" dirty="0">
                          <a:solidFill>
                            <a:srgbClr val="001F40"/>
                          </a:solidFill>
                          <a:latin typeface="Microsoft Sans Serif"/>
                          <a:cs typeface="Microsoft Sans Serif"/>
                        </a:rPr>
                        <a:t> </a:t>
                      </a:r>
                      <a:r>
                        <a:rPr sz="600" spc="10" dirty="0">
                          <a:solidFill>
                            <a:srgbClr val="001F40"/>
                          </a:solidFill>
                          <a:latin typeface="Microsoft Sans Serif"/>
                          <a:cs typeface="Microsoft Sans Serif"/>
                        </a:rPr>
                        <a:t>activos</a:t>
                      </a:r>
                      <a:endParaRPr sz="600">
                        <a:latin typeface="Microsoft Sans Serif"/>
                        <a:cs typeface="Microsoft Sans Serif"/>
                      </a:endParaRPr>
                    </a:p>
                  </a:txBody>
                  <a:tcPr marL="0" marR="0" marT="45719" marB="0">
                    <a:lnT w="9525">
                      <a:solidFill>
                        <a:srgbClr val="002147"/>
                      </a:solidFill>
                      <a:prstDash val="solid"/>
                    </a:lnT>
                    <a:lnB w="9525">
                      <a:solidFill>
                        <a:srgbClr val="002147"/>
                      </a:solidFill>
                      <a:prstDash val="solid"/>
                    </a:lnB>
                  </a:tcPr>
                </a:tc>
                <a:tc>
                  <a:txBody>
                    <a:bodyPr/>
                    <a:lstStyle/>
                    <a:p>
                      <a:pPr marL="109855" marR="826769">
                        <a:lnSpc>
                          <a:spcPct val="128200"/>
                        </a:lnSpc>
                        <a:spcBef>
                          <a:spcPts val="340"/>
                        </a:spcBef>
                      </a:pPr>
                      <a:r>
                        <a:rPr sz="650" spc="5" dirty="0">
                          <a:solidFill>
                            <a:srgbClr val="001F40"/>
                          </a:solidFill>
                          <a:latin typeface="Microsoft Sans Serif"/>
                          <a:cs typeface="Microsoft Sans Serif"/>
                        </a:rPr>
                        <a:t>Servicio</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35" dirty="0">
                          <a:solidFill>
                            <a:srgbClr val="001F40"/>
                          </a:solidFill>
                          <a:latin typeface="Microsoft Sans Serif"/>
                          <a:cs typeface="Microsoft Sans Serif"/>
                        </a:rPr>
                        <a:t>monitoreo</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activos</a:t>
                      </a:r>
                      <a:r>
                        <a:rPr sz="650" spc="-5" dirty="0">
                          <a:solidFill>
                            <a:srgbClr val="001F40"/>
                          </a:solidFill>
                          <a:latin typeface="Microsoft Sans Serif"/>
                          <a:cs typeface="Microsoft Sans Serif"/>
                        </a:rPr>
                        <a:t> </a:t>
                      </a:r>
                      <a:r>
                        <a:rPr sz="650" spc="15" dirty="0">
                          <a:solidFill>
                            <a:srgbClr val="001F40"/>
                          </a:solidFill>
                          <a:latin typeface="Microsoft Sans Serif"/>
                          <a:cs typeface="Microsoft Sans Serif"/>
                        </a:rPr>
                        <a:t>basado</a:t>
                      </a:r>
                      <a:r>
                        <a:rPr sz="650" spc="-10" dirty="0">
                          <a:solidFill>
                            <a:srgbClr val="001F40"/>
                          </a:solidFill>
                          <a:latin typeface="Microsoft Sans Serif"/>
                          <a:cs typeface="Microsoft Sans Serif"/>
                        </a:rPr>
                        <a:t> </a:t>
                      </a:r>
                      <a:r>
                        <a:rPr sz="650" spc="20" dirty="0">
                          <a:solidFill>
                            <a:srgbClr val="001F40"/>
                          </a:solidFill>
                          <a:latin typeface="Microsoft Sans Serif"/>
                          <a:cs typeface="Microsoft Sans Serif"/>
                        </a:rPr>
                        <a:t>en</a:t>
                      </a:r>
                      <a:r>
                        <a:rPr sz="650" spc="-5" dirty="0">
                          <a:solidFill>
                            <a:srgbClr val="001F40"/>
                          </a:solidFill>
                          <a:latin typeface="Microsoft Sans Serif"/>
                          <a:cs typeface="Microsoft Sans Serif"/>
                        </a:rPr>
                        <a:t> </a:t>
                      </a:r>
                      <a:r>
                        <a:rPr sz="650" spc="10" dirty="0">
                          <a:solidFill>
                            <a:srgbClr val="001F40"/>
                          </a:solidFill>
                          <a:latin typeface="Microsoft Sans Serif"/>
                          <a:cs typeface="Microsoft Sans Serif"/>
                        </a:rPr>
                        <a:t>la</a:t>
                      </a:r>
                      <a:r>
                        <a:rPr sz="650" spc="-5" dirty="0">
                          <a:solidFill>
                            <a:srgbClr val="001F40"/>
                          </a:solidFill>
                          <a:latin typeface="Microsoft Sans Serif"/>
                          <a:cs typeface="Microsoft Sans Serif"/>
                        </a:rPr>
                        <a:t> </a:t>
                      </a:r>
                      <a:r>
                        <a:rPr sz="650" spc="30" dirty="0" err="1">
                          <a:solidFill>
                            <a:srgbClr val="001F40"/>
                          </a:solidFill>
                          <a:latin typeface="Microsoft Sans Serif"/>
                          <a:cs typeface="Microsoft Sans Serif"/>
                        </a:rPr>
                        <a:t>nube</a:t>
                      </a:r>
                      <a:r>
                        <a:rPr sz="650" spc="-10" dirty="0">
                          <a:solidFill>
                            <a:srgbClr val="001F40"/>
                          </a:solidFill>
                          <a:latin typeface="Microsoft Sans Serif"/>
                          <a:cs typeface="Microsoft Sans Serif"/>
                        </a:rPr>
                        <a:t> </a:t>
                      </a:r>
                      <a:r>
                        <a:rPr sz="650" spc="20" dirty="0" smtClean="0">
                          <a:solidFill>
                            <a:srgbClr val="001F40"/>
                          </a:solidFill>
                          <a:latin typeface="Microsoft Sans Serif"/>
                          <a:cs typeface="Microsoft Sans Serif"/>
                        </a:rPr>
                        <a:t>para</a:t>
                      </a:r>
                      <a:r>
                        <a:rPr lang="es-ES" sz="650" spc="20" dirty="0" smtClean="0">
                          <a:solidFill>
                            <a:srgbClr val="001F40"/>
                          </a:solidFill>
                          <a:latin typeface="Microsoft Sans Serif"/>
                          <a:cs typeface="Microsoft Sans Serif"/>
                        </a:rPr>
                        <a:t> </a:t>
                      </a:r>
                      <a:r>
                        <a:rPr sz="650" spc="30" dirty="0" err="1" smtClean="0">
                          <a:solidFill>
                            <a:srgbClr val="001F40"/>
                          </a:solidFill>
                          <a:latin typeface="Microsoft Sans Serif"/>
                          <a:cs typeface="Microsoft Sans Serif"/>
                        </a:rPr>
                        <a:t>mantenimiento</a:t>
                      </a:r>
                      <a:r>
                        <a:rPr sz="650" spc="-10" dirty="0" smtClean="0">
                          <a:solidFill>
                            <a:srgbClr val="001F40"/>
                          </a:solidFill>
                          <a:latin typeface="Microsoft Sans Serif"/>
                          <a:cs typeface="Microsoft Sans Serif"/>
                        </a:rPr>
                        <a:t> </a:t>
                      </a:r>
                      <a:r>
                        <a:rPr sz="650" spc="25" dirty="0">
                          <a:solidFill>
                            <a:srgbClr val="001F40"/>
                          </a:solidFill>
                          <a:latin typeface="Microsoft Sans Serif"/>
                          <a:cs typeface="Microsoft Sans Serif"/>
                        </a:rPr>
                        <a:t>predictivo</a:t>
                      </a:r>
                      <a:r>
                        <a:rPr sz="650" spc="-5"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preventivo</a:t>
                      </a:r>
                      <a:endParaRPr sz="650" dirty="0">
                        <a:latin typeface="Microsoft Sans Serif"/>
                        <a:cs typeface="Microsoft Sans Serif"/>
                      </a:endParaRPr>
                    </a:p>
                  </a:txBody>
                  <a:tcPr marL="0" marR="0" marT="43180" marB="0">
                    <a:lnT w="9525">
                      <a:solidFill>
                        <a:srgbClr val="002147"/>
                      </a:solidFill>
                      <a:prstDash val="solid"/>
                    </a:lnT>
                    <a:lnB w="9525">
                      <a:solidFill>
                        <a:srgbClr val="002147"/>
                      </a:solidFill>
                      <a:prstDash val="solid"/>
                    </a:lnB>
                  </a:tcPr>
                </a:tc>
                <a:tc>
                  <a:txBody>
                    <a:bodyPr/>
                    <a:lstStyle/>
                    <a:p>
                      <a:pPr marL="501015" marR="208279">
                        <a:lnSpc>
                          <a:spcPts val="1000"/>
                        </a:lnSpc>
                        <a:spcBef>
                          <a:spcPts val="409"/>
                        </a:spcBef>
                      </a:pPr>
                      <a:r>
                        <a:rPr sz="850" u="sng" spc="25" dirty="0" err="1" smtClean="0">
                          <a:solidFill>
                            <a:srgbClr val="1D589A"/>
                          </a:solidFill>
                          <a:uFill>
                            <a:solidFill>
                              <a:srgbClr val="1D589A"/>
                            </a:solidFill>
                          </a:uFill>
                          <a:latin typeface="Microsoft Sans Serif"/>
                          <a:cs typeface="Microsoft Sans Serif"/>
                          <a:hlinkClick r:id="rId12"/>
                        </a:rPr>
                        <a:t>schneider</a:t>
                      </a:r>
                      <a:r>
                        <a:rPr lang="es-ES" sz="850" u="sng" spc="25" dirty="0" smtClean="0">
                          <a:solidFill>
                            <a:srgbClr val="1D589A"/>
                          </a:solidFill>
                          <a:uFill>
                            <a:solidFill>
                              <a:srgbClr val="1D589A"/>
                            </a:solidFill>
                          </a:uFill>
                          <a:latin typeface="Microsoft Sans Serif"/>
                          <a:cs typeface="Microsoft Sans Serif"/>
                          <a:hlinkClick r:id="rId12"/>
                        </a:rPr>
                        <a:t> </a:t>
                      </a:r>
                      <a:r>
                        <a:rPr sz="850" u="sng" dirty="0" smtClean="0">
                          <a:solidFill>
                            <a:srgbClr val="1D589A"/>
                          </a:solidFill>
                          <a:uFill>
                            <a:solidFill>
                              <a:srgbClr val="1D589A"/>
                            </a:solidFill>
                          </a:uFill>
                          <a:latin typeface="Microsoft Sans Serif"/>
                          <a:cs typeface="Microsoft Sans Serif"/>
                          <a:hlinkClick r:id="rId12"/>
                        </a:rPr>
                        <a:t>electric.com</a:t>
                      </a:r>
                      <a:endParaRPr sz="850" dirty="0">
                        <a:latin typeface="Microsoft Sans Serif"/>
                        <a:cs typeface="Microsoft Sans Serif"/>
                      </a:endParaRPr>
                    </a:p>
                  </a:txBody>
                  <a:tcPr marL="0" marR="0" marT="52069" marB="0">
                    <a:lnT w="9525">
                      <a:solidFill>
                        <a:srgbClr val="002147"/>
                      </a:solidFill>
                      <a:prstDash val="solid"/>
                    </a:lnT>
                    <a:lnB w="9525">
                      <a:solidFill>
                        <a:srgbClr val="002147"/>
                      </a:solidFill>
                      <a:prstDash val="solid"/>
                    </a:lnB>
                  </a:tcPr>
                </a:tc>
                <a:extLst>
                  <a:ext uri="{0D108BD9-81ED-4DB2-BD59-A6C34878D82A}">
                    <a16:rowId xmlns:a16="http://schemas.microsoft.com/office/drawing/2014/main" val="10010"/>
                  </a:ext>
                </a:extLst>
              </a:tr>
            </a:tbl>
          </a:graphicData>
        </a:graphic>
      </p:graphicFrame>
      <p:pic>
        <p:nvPicPr>
          <p:cNvPr id="7" name="object 7"/>
          <p:cNvPicPr/>
          <p:nvPr/>
        </p:nvPicPr>
        <p:blipFill>
          <a:blip r:embed="rId13" cstate="print"/>
          <a:stretch>
            <a:fillRect/>
          </a:stretch>
        </p:blipFill>
        <p:spPr>
          <a:xfrm>
            <a:off x="11398240" y="2169613"/>
            <a:ext cx="393333" cy="539999"/>
          </a:xfrm>
          <a:prstGeom prst="rect">
            <a:avLst/>
          </a:prstGeom>
        </p:spPr>
      </p:pic>
      <p:pic>
        <p:nvPicPr>
          <p:cNvPr id="8" name="object 8"/>
          <p:cNvPicPr/>
          <p:nvPr/>
        </p:nvPicPr>
        <p:blipFill>
          <a:blip r:embed="rId14" cstate="print"/>
          <a:stretch>
            <a:fillRect/>
          </a:stretch>
        </p:blipFill>
        <p:spPr>
          <a:xfrm>
            <a:off x="11397661" y="2817613"/>
            <a:ext cx="394491" cy="539999"/>
          </a:xfrm>
          <a:prstGeom prst="rect">
            <a:avLst/>
          </a:prstGeom>
        </p:spPr>
      </p:pic>
      <p:pic>
        <p:nvPicPr>
          <p:cNvPr id="9" name="object 9"/>
          <p:cNvPicPr/>
          <p:nvPr/>
        </p:nvPicPr>
        <p:blipFill>
          <a:blip r:embed="rId15" cstate="print"/>
          <a:stretch>
            <a:fillRect/>
          </a:stretch>
        </p:blipFill>
        <p:spPr>
          <a:xfrm>
            <a:off x="11459000" y="3541213"/>
            <a:ext cx="271810" cy="791999"/>
          </a:xfrm>
          <a:prstGeom prst="rect">
            <a:avLst/>
          </a:prstGeom>
        </p:spPr>
      </p:pic>
      <p:pic>
        <p:nvPicPr>
          <p:cNvPr id="10" name="object 10"/>
          <p:cNvPicPr/>
          <p:nvPr/>
        </p:nvPicPr>
        <p:blipFill>
          <a:blip r:embed="rId16" cstate="print"/>
          <a:stretch>
            <a:fillRect/>
          </a:stretch>
        </p:blipFill>
        <p:spPr>
          <a:xfrm>
            <a:off x="11236269" y="4473612"/>
            <a:ext cx="717272" cy="540000"/>
          </a:xfrm>
          <a:prstGeom prst="rect">
            <a:avLst/>
          </a:prstGeom>
        </p:spPr>
      </p:pic>
      <p:pic>
        <p:nvPicPr>
          <p:cNvPr id="11" name="object 11"/>
          <p:cNvPicPr/>
          <p:nvPr/>
        </p:nvPicPr>
        <p:blipFill>
          <a:blip r:embed="rId17" cstate="print"/>
          <a:stretch>
            <a:fillRect/>
          </a:stretch>
        </p:blipFill>
        <p:spPr>
          <a:xfrm>
            <a:off x="11188059" y="5139612"/>
            <a:ext cx="813692" cy="576000"/>
          </a:xfrm>
          <a:prstGeom prst="rect">
            <a:avLst/>
          </a:prstGeom>
        </p:spPr>
      </p:pic>
      <p:pic>
        <p:nvPicPr>
          <p:cNvPr id="12" name="object 12"/>
          <p:cNvPicPr/>
          <p:nvPr/>
        </p:nvPicPr>
        <p:blipFill>
          <a:blip r:embed="rId18" cstate="print"/>
          <a:stretch>
            <a:fillRect/>
          </a:stretch>
        </p:blipFill>
        <p:spPr>
          <a:xfrm>
            <a:off x="11359418" y="5769613"/>
            <a:ext cx="470977" cy="539999"/>
          </a:xfrm>
          <a:prstGeom prst="rect">
            <a:avLst/>
          </a:prstGeom>
        </p:spPr>
      </p:pic>
      <p:pic>
        <p:nvPicPr>
          <p:cNvPr id="13" name="object 13"/>
          <p:cNvPicPr/>
          <p:nvPr/>
        </p:nvPicPr>
        <p:blipFill>
          <a:blip r:embed="rId19" cstate="print"/>
          <a:stretch>
            <a:fillRect/>
          </a:stretch>
        </p:blipFill>
        <p:spPr>
          <a:xfrm>
            <a:off x="11198907" y="6535305"/>
            <a:ext cx="791999" cy="304615"/>
          </a:xfrm>
          <a:prstGeom prst="rect">
            <a:avLst/>
          </a:prstGeom>
        </p:spPr>
      </p:pic>
      <p:pic>
        <p:nvPicPr>
          <p:cNvPr id="14" name="object 14"/>
          <p:cNvPicPr/>
          <p:nvPr/>
        </p:nvPicPr>
        <p:blipFill>
          <a:blip r:embed="rId20" cstate="print"/>
          <a:stretch>
            <a:fillRect/>
          </a:stretch>
        </p:blipFill>
        <p:spPr>
          <a:xfrm>
            <a:off x="11216905" y="7107877"/>
            <a:ext cx="756000" cy="599471"/>
          </a:xfrm>
          <a:prstGeom prst="rect">
            <a:avLst/>
          </a:prstGeom>
        </p:spPr>
      </p:pic>
      <p:pic>
        <p:nvPicPr>
          <p:cNvPr id="15" name="object 15"/>
          <p:cNvPicPr/>
          <p:nvPr/>
        </p:nvPicPr>
        <p:blipFill>
          <a:blip r:embed="rId21" cstate="print"/>
          <a:stretch>
            <a:fillRect/>
          </a:stretch>
        </p:blipFill>
        <p:spPr>
          <a:xfrm>
            <a:off x="11216906" y="7831786"/>
            <a:ext cx="755999" cy="591652"/>
          </a:xfrm>
          <a:prstGeom prst="rect">
            <a:avLst/>
          </a:prstGeom>
        </p:spPr>
      </p:pic>
      <p:pic>
        <p:nvPicPr>
          <p:cNvPr id="16" name="object 16"/>
          <p:cNvPicPr/>
          <p:nvPr/>
        </p:nvPicPr>
        <p:blipFill>
          <a:blip r:embed="rId22" cstate="print"/>
          <a:stretch>
            <a:fillRect/>
          </a:stretch>
        </p:blipFill>
        <p:spPr>
          <a:xfrm>
            <a:off x="11216906" y="8548649"/>
            <a:ext cx="755999" cy="597927"/>
          </a:xfrm>
          <a:prstGeom prst="rect">
            <a:avLst/>
          </a:prstGeom>
        </p:spPr>
      </p:pic>
      <p:pic>
        <p:nvPicPr>
          <p:cNvPr id="17" name="object 17"/>
          <p:cNvPicPr/>
          <p:nvPr/>
        </p:nvPicPr>
        <p:blipFill>
          <a:blip r:embed="rId23" cstate="print"/>
          <a:stretch>
            <a:fillRect/>
          </a:stretch>
        </p:blipFill>
        <p:spPr>
          <a:xfrm>
            <a:off x="11216912" y="9260395"/>
            <a:ext cx="755992" cy="614426"/>
          </a:xfrm>
          <a:prstGeom prst="rect">
            <a:avLst/>
          </a:prstGeom>
        </p:spPr>
      </p:pic>
      <p:sp>
        <p:nvSpPr>
          <p:cNvPr id="18" name="object 18"/>
          <p:cNvSpPr txBox="1"/>
          <p:nvPr/>
        </p:nvSpPr>
        <p:spPr>
          <a:xfrm>
            <a:off x="6194900" y="1202403"/>
            <a:ext cx="6732270" cy="180178"/>
          </a:xfrm>
          <a:prstGeom prst="rect">
            <a:avLst/>
          </a:prstGeom>
          <a:solidFill>
            <a:srgbClr val="002147"/>
          </a:solidFill>
        </p:spPr>
        <p:txBody>
          <a:bodyPr vert="horz" wrap="square" lIns="0" tIns="48895" rIns="0" bIns="0" rtlCol="0">
            <a:spAutoFit/>
          </a:bodyPr>
          <a:lstStyle/>
          <a:p>
            <a:pPr marL="71755">
              <a:spcBef>
                <a:spcPts val="385"/>
              </a:spcBef>
              <a:tabLst>
                <a:tab pos="1367790" algn="l"/>
                <a:tab pos="2375535" algn="l"/>
                <a:tab pos="5903595" algn="l"/>
              </a:tabLst>
            </a:pPr>
            <a:r>
              <a:rPr sz="850" b="1" spc="5" dirty="0">
                <a:solidFill>
                  <a:srgbClr val="FFFFFF"/>
                </a:solidFill>
                <a:latin typeface="Arial"/>
                <a:cs typeface="Arial"/>
              </a:rPr>
              <a:t>Función</a:t>
            </a:r>
            <a:r>
              <a:rPr sz="850" b="1" spc="-10" dirty="0">
                <a:solidFill>
                  <a:srgbClr val="FFFFFF"/>
                </a:solidFill>
                <a:latin typeface="Arial"/>
                <a:cs typeface="Arial"/>
              </a:rPr>
              <a:t> </a:t>
            </a:r>
            <a:r>
              <a:rPr sz="850" b="1" spc="20" dirty="0">
                <a:solidFill>
                  <a:srgbClr val="FFFFFF"/>
                </a:solidFill>
                <a:latin typeface="Arial"/>
                <a:cs typeface="Arial"/>
              </a:rPr>
              <a:t>de</a:t>
            </a:r>
            <a:r>
              <a:rPr sz="850" b="1" spc="-10" dirty="0">
                <a:solidFill>
                  <a:srgbClr val="FFFFFF"/>
                </a:solidFill>
                <a:latin typeface="Arial"/>
                <a:cs typeface="Arial"/>
              </a:rPr>
              <a:t> </a:t>
            </a:r>
            <a:r>
              <a:rPr sz="850" b="1" spc="30" dirty="0">
                <a:solidFill>
                  <a:srgbClr val="FFFFFF"/>
                </a:solidFill>
                <a:latin typeface="Arial"/>
                <a:cs typeface="Arial"/>
              </a:rPr>
              <a:t>red	</a:t>
            </a:r>
            <a:r>
              <a:rPr sz="550" b="1" spc="25" dirty="0">
                <a:solidFill>
                  <a:srgbClr val="FFFFFF"/>
                </a:solidFill>
                <a:latin typeface="Arial"/>
                <a:cs typeface="Arial"/>
              </a:rPr>
              <a:t>Nombre</a:t>
            </a:r>
            <a:r>
              <a:rPr sz="550" b="1" spc="-5" dirty="0">
                <a:solidFill>
                  <a:srgbClr val="FFFFFF"/>
                </a:solidFill>
                <a:latin typeface="Arial"/>
                <a:cs typeface="Arial"/>
              </a:rPr>
              <a:t> </a:t>
            </a:r>
            <a:r>
              <a:rPr sz="550" b="1" spc="15" dirty="0">
                <a:solidFill>
                  <a:srgbClr val="FFFFFF"/>
                </a:solidFill>
                <a:latin typeface="Arial"/>
                <a:cs typeface="Arial"/>
              </a:rPr>
              <a:t>del</a:t>
            </a:r>
            <a:r>
              <a:rPr sz="550" b="1" spc="-5" dirty="0">
                <a:solidFill>
                  <a:srgbClr val="FFFFFF"/>
                </a:solidFill>
                <a:latin typeface="Arial"/>
                <a:cs typeface="Arial"/>
              </a:rPr>
              <a:t> </a:t>
            </a:r>
            <a:r>
              <a:rPr sz="550" b="1" spc="15" dirty="0">
                <a:solidFill>
                  <a:srgbClr val="FFFFFF"/>
                </a:solidFill>
                <a:latin typeface="Arial"/>
                <a:cs typeface="Arial"/>
              </a:rPr>
              <a:t>producto	</a:t>
            </a:r>
            <a:r>
              <a:rPr sz="700" b="1" spc="10" dirty="0">
                <a:solidFill>
                  <a:srgbClr val="FFFFFF"/>
                </a:solidFill>
                <a:latin typeface="Arial"/>
                <a:cs typeface="Arial"/>
              </a:rPr>
              <a:t>Características </a:t>
            </a:r>
            <a:r>
              <a:rPr sz="700" b="1" spc="5" dirty="0">
                <a:solidFill>
                  <a:srgbClr val="FFFFFF"/>
                </a:solidFill>
                <a:latin typeface="Arial"/>
                <a:cs typeface="Arial"/>
              </a:rPr>
              <a:t>técnicas</a:t>
            </a:r>
            <a:r>
              <a:rPr sz="700" b="1" spc="15" dirty="0">
                <a:solidFill>
                  <a:srgbClr val="FFFFFF"/>
                </a:solidFill>
                <a:latin typeface="Arial"/>
                <a:cs typeface="Arial"/>
              </a:rPr>
              <a:t> </a:t>
            </a:r>
            <a:r>
              <a:rPr sz="700" b="1" spc="10" dirty="0">
                <a:solidFill>
                  <a:srgbClr val="FFFFFF"/>
                </a:solidFill>
                <a:latin typeface="Arial"/>
                <a:cs typeface="Arial"/>
              </a:rPr>
              <a:t>principales	</a:t>
            </a:r>
            <a:r>
              <a:rPr sz="550" b="1" dirty="0">
                <a:solidFill>
                  <a:srgbClr val="FFFFFF"/>
                </a:solidFill>
                <a:latin typeface="Arial"/>
                <a:cs typeface="Arial"/>
              </a:rPr>
              <a:t>Enlace</a:t>
            </a:r>
            <a:r>
              <a:rPr sz="550" b="1" spc="-25" dirty="0">
                <a:solidFill>
                  <a:srgbClr val="FFFFFF"/>
                </a:solidFill>
                <a:latin typeface="Arial"/>
                <a:cs typeface="Arial"/>
              </a:rPr>
              <a:t> </a:t>
            </a:r>
            <a:r>
              <a:rPr sz="550" b="1" spc="25" dirty="0">
                <a:solidFill>
                  <a:srgbClr val="FFFFFF"/>
                </a:solidFill>
                <a:latin typeface="Arial"/>
                <a:cs typeface="Arial"/>
              </a:rPr>
              <a:t>a</a:t>
            </a:r>
            <a:r>
              <a:rPr sz="550" b="1" spc="-25" dirty="0">
                <a:solidFill>
                  <a:srgbClr val="FFFFFF"/>
                </a:solidFill>
                <a:latin typeface="Arial"/>
                <a:cs typeface="Arial"/>
              </a:rPr>
              <a:t> </a:t>
            </a:r>
            <a:r>
              <a:rPr sz="550" b="1" spc="20" dirty="0">
                <a:solidFill>
                  <a:srgbClr val="FFFFFF"/>
                </a:solidFill>
                <a:latin typeface="Arial"/>
                <a:cs typeface="Arial"/>
              </a:rPr>
              <a:t>la</a:t>
            </a:r>
            <a:r>
              <a:rPr sz="550" b="1" spc="-25" dirty="0">
                <a:solidFill>
                  <a:srgbClr val="FFFFFF"/>
                </a:solidFill>
                <a:latin typeface="Arial"/>
                <a:cs typeface="Arial"/>
              </a:rPr>
              <a:t> </a:t>
            </a:r>
            <a:r>
              <a:rPr sz="550" b="1" spc="25" dirty="0">
                <a:solidFill>
                  <a:srgbClr val="FFFFFF"/>
                </a:solidFill>
                <a:latin typeface="Arial"/>
                <a:cs typeface="Arial"/>
              </a:rPr>
              <a:t>oferta</a:t>
            </a:r>
            <a:endParaRPr sz="550">
              <a:latin typeface="Arial"/>
              <a:cs typeface="Arial"/>
            </a:endParaRPr>
          </a:p>
        </p:txBody>
      </p:sp>
      <p:sp>
        <p:nvSpPr>
          <p:cNvPr id="25" name="object 25"/>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28</a:t>
            </a:fld>
            <a:endParaRPr spc="10" dirty="0"/>
          </a:p>
        </p:txBody>
      </p:sp>
      <p:sp>
        <p:nvSpPr>
          <p:cNvPr id="26" name="object 26"/>
          <p:cNvSpPr txBox="1"/>
          <p:nvPr/>
        </p:nvSpPr>
        <p:spPr>
          <a:xfrm>
            <a:off x="6182207" y="10340848"/>
            <a:ext cx="2618740" cy="118622"/>
          </a:xfrm>
          <a:prstGeom prst="rect">
            <a:avLst/>
          </a:prstGeom>
        </p:spPr>
        <p:txBody>
          <a:bodyPr vert="horz" wrap="square" lIns="0" tIns="18415" rIns="0" bIns="0" rtlCol="0">
            <a:spAutoFit/>
          </a:bodyPr>
          <a:lstStyle/>
          <a:p>
            <a:pPr marL="12700">
              <a:spcBef>
                <a:spcPts val="145"/>
              </a:spcBef>
            </a:pPr>
            <a:r>
              <a:rPr sz="650" b="1" spc="5" dirty="0">
                <a:solidFill>
                  <a:srgbClr val="8091AD"/>
                </a:solidFill>
                <a:latin typeface="Arial"/>
                <a:cs typeface="Arial"/>
              </a:rPr>
              <a:t>Libro</a:t>
            </a:r>
            <a:r>
              <a:rPr sz="650" b="1" spc="-15" dirty="0">
                <a:solidFill>
                  <a:srgbClr val="8091AD"/>
                </a:solidFill>
                <a:latin typeface="Arial"/>
                <a:cs typeface="Arial"/>
              </a:rPr>
              <a:t> </a:t>
            </a:r>
            <a:r>
              <a:rPr sz="650" b="1" spc="10" dirty="0">
                <a:solidFill>
                  <a:srgbClr val="8091AD"/>
                </a:solidFill>
                <a:latin typeface="Arial"/>
                <a:cs typeface="Arial"/>
              </a:rPr>
              <a:t>blanco</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20" dirty="0">
                <a:solidFill>
                  <a:srgbClr val="8091AD"/>
                </a:solidFill>
                <a:latin typeface="Arial"/>
                <a:cs typeface="Arial"/>
              </a:rPr>
              <a:t>Wärtsilä</a:t>
            </a:r>
            <a:r>
              <a:rPr sz="650" b="1" spc="-15" dirty="0">
                <a:solidFill>
                  <a:srgbClr val="8091AD"/>
                </a:solidFill>
                <a:latin typeface="Arial"/>
                <a:cs typeface="Arial"/>
              </a:rPr>
              <a:t> </a:t>
            </a:r>
            <a:r>
              <a:rPr sz="650" b="1" spc="175" dirty="0">
                <a:solidFill>
                  <a:srgbClr val="8091AD"/>
                </a:solidFill>
                <a:latin typeface="Arial"/>
                <a:cs typeface="Arial"/>
              </a:rPr>
              <a:t>|</a:t>
            </a:r>
            <a:r>
              <a:rPr sz="650" b="1" spc="-10" dirty="0">
                <a:solidFill>
                  <a:srgbClr val="8091AD"/>
                </a:solidFill>
                <a:latin typeface="Arial"/>
                <a:cs typeface="Arial"/>
              </a:rPr>
              <a:t> </a:t>
            </a:r>
            <a:r>
              <a:rPr sz="650" b="1" spc="10" dirty="0">
                <a:solidFill>
                  <a:srgbClr val="8091AD"/>
                </a:solidFill>
                <a:latin typeface="Arial"/>
                <a:cs typeface="Arial"/>
              </a:rPr>
              <a:t>Sistema</a:t>
            </a:r>
            <a:r>
              <a:rPr sz="650" b="1" spc="-15" dirty="0">
                <a:solidFill>
                  <a:srgbClr val="8091AD"/>
                </a:solidFill>
                <a:latin typeface="Arial"/>
                <a:cs typeface="Arial"/>
              </a:rPr>
              <a:t> </a:t>
            </a:r>
            <a:r>
              <a:rPr sz="650" b="1" spc="15" dirty="0">
                <a:solidFill>
                  <a:srgbClr val="8091AD"/>
                </a:solidFill>
                <a:latin typeface="Arial"/>
                <a:cs typeface="Arial"/>
              </a:rPr>
              <a:t>de</a:t>
            </a:r>
            <a:r>
              <a:rPr sz="650" b="1" spc="-10" dirty="0">
                <a:solidFill>
                  <a:srgbClr val="8091AD"/>
                </a:solidFill>
                <a:latin typeface="Arial"/>
                <a:cs typeface="Arial"/>
              </a:rPr>
              <a:t> </a:t>
            </a:r>
            <a:r>
              <a:rPr sz="650" b="1" spc="10" dirty="0">
                <a:solidFill>
                  <a:srgbClr val="8091AD"/>
                </a:solidFill>
                <a:latin typeface="Arial"/>
                <a:cs typeface="Arial"/>
              </a:rPr>
              <a:t>Energía</a:t>
            </a:r>
            <a:r>
              <a:rPr sz="650" b="1" spc="-15" dirty="0">
                <a:solidFill>
                  <a:srgbClr val="8091AD"/>
                </a:solidFill>
                <a:latin typeface="Arial"/>
                <a:cs typeface="Arial"/>
              </a:rPr>
              <a:t> </a:t>
            </a:r>
            <a:r>
              <a:rPr sz="650" b="1" spc="30" dirty="0">
                <a:solidFill>
                  <a:srgbClr val="8091AD"/>
                </a:solidFill>
                <a:latin typeface="Arial"/>
                <a:cs typeface="Arial"/>
              </a:rPr>
              <a:t>Minero</a:t>
            </a:r>
            <a:r>
              <a:rPr sz="650" b="1" spc="-10" dirty="0">
                <a:solidFill>
                  <a:srgbClr val="8091AD"/>
                </a:solidFill>
                <a:latin typeface="Arial"/>
                <a:cs typeface="Arial"/>
              </a:rPr>
              <a:t> </a:t>
            </a:r>
            <a:r>
              <a:rPr sz="650" b="1" spc="175" dirty="0">
                <a:solidFill>
                  <a:srgbClr val="8091AD"/>
                </a:solidFill>
                <a:latin typeface="Arial"/>
                <a:cs typeface="Arial"/>
              </a:rPr>
              <a:t>|</a:t>
            </a:r>
            <a:r>
              <a:rPr sz="650" b="1" spc="-15" dirty="0">
                <a:solidFill>
                  <a:srgbClr val="8091AD"/>
                </a:solidFill>
                <a:latin typeface="Arial"/>
                <a:cs typeface="Arial"/>
              </a:rPr>
              <a:t> </a:t>
            </a:r>
            <a:r>
              <a:rPr sz="650" b="1" spc="20" dirty="0">
                <a:solidFill>
                  <a:srgbClr val="8091AD"/>
                </a:solidFill>
                <a:latin typeface="Arial"/>
                <a:cs typeface="Arial"/>
              </a:rPr>
              <a:t>06/2021</a:t>
            </a:r>
            <a:endParaRPr sz="650">
              <a:latin typeface="Arial"/>
              <a:cs typeface="Arial"/>
            </a:endParaRPr>
          </a:p>
        </p:txBody>
      </p:sp>
      <p:sp>
        <p:nvSpPr>
          <p:cNvPr id="19" name="object 19"/>
          <p:cNvSpPr txBox="1"/>
          <p:nvPr/>
        </p:nvSpPr>
        <p:spPr>
          <a:xfrm>
            <a:off x="6254207" y="1441222"/>
            <a:ext cx="1048385" cy="300355"/>
          </a:xfrm>
          <a:prstGeom prst="rect">
            <a:avLst/>
          </a:prstGeom>
        </p:spPr>
        <p:txBody>
          <a:bodyPr vert="horz" wrap="square" lIns="0" tIns="41910" rIns="0" bIns="0" rtlCol="0">
            <a:spAutoFit/>
          </a:bodyPr>
          <a:lstStyle/>
          <a:p>
            <a:pPr marL="12700">
              <a:spcBef>
                <a:spcPts val="330"/>
              </a:spcBef>
            </a:pPr>
            <a:r>
              <a:rPr sz="800" b="1" spc="35" dirty="0">
                <a:solidFill>
                  <a:srgbClr val="001F40"/>
                </a:solidFill>
                <a:latin typeface="Arial"/>
                <a:cs typeface="Arial"/>
              </a:rPr>
              <a:t>exterior</a:t>
            </a:r>
            <a:r>
              <a:rPr sz="800" b="1" spc="-55" dirty="0">
                <a:solidFill>
                  <a:srgbClr val="001F40"/>
                </a:solidFill>
                <a:latin typeface="Arial"/>
                <a:cs typeface="Arial"/>
              </a:rPr>
              <a:t> </a:t>
            </a:r>
            <a:r>
              <a:rPr sz="800" b="1" spc="20" dirty="0">
                <a:solidFill>
                  <a:srgbClr val="001F40"/>
                </a:solidFill>
                <a:latin typeface="Arial"/>
                <a:cs typeface="Arial"/>
              </a:rPr>
              <a:t>MT/BT</a:t>
            </a:r>
            <a:endParaRPr sz="800">
              <a:latin typeface="Arial"/>
              <a:cs typeface="Arial"/>
            </a:endParaRPr>
          </a:p>
          <a:p>
            <a:pPr marL="12700">
              <a:spcBef>
                <a:spcPts val="190"/>
              </a:spcBef>
            </a:pPr>
            <a:r>
              <a:rPr sz="650" b="1" spc="10" dirty="0">
                <a:solidFill>
                  <a:srgbClr val="001F40"/>
                </a:solidFill>
                <a:latin typeface="Arial"/>
                <a:cs typeface="Arial"/>
              </a:rPr>
              <a:t>subestación</a:t>
            </a:r>
            <a:r>
              <a:rPr sz="650" b="1" spc="-15" dirty="0">
                <a:solidFill>
                  <a:srgbClr val="001F40"/>
                </a:solidFill>
                <a:latin typeface="Arial"/>
                <a:cs typeface="Arial"/>
              </a:rPr>
              <a:t> </a:t>
            </a:r>
            <a:r>
              <a:rPr sz="650" b="1" spc="15" dirty="0">
                <a:solidFill>
                  <a:srgbClr val="001F40"/>
                </a:solidFill>
                <a:latin typeface="Arial"/>
                <a:cs typeface="Arial"/>
              </a:rPr>
              <a:t>de</a:t>
            </a:r>
            <a:r>
              <a:rPr sz="650" b="1" spc="-15" dirty="0">
                <a:solidFill>
                  <a:srgbClr val="001F40"/>
                </a:solidFill>
                <a:latin typeface="Arial"/>
                <a:cs typeface="Arial"/>
              </a:rPr>
              <a:t> </a:t>
            </a:r>
            <a:r>
              <a:rPr sz="650" b="1" spc="20" dirty="0">
                <a:solidFill>
                  <a:srgbClr val="001F40"/>
                </a:solidFill>
                <a:latin typeface="Arial"/>
                <a:cs typeface="Arial"/>
              </a:rPr>
              <a:t>paquetes</a:t>
            </a:r>
            <a:endParaRPr sz="650">
              <a:latin typeface="Arial"/>
              <a:cs typeface="Arial"/>
            </a:endParaRPr>
          </a:p>
        </p:txBody>
      </p:sp>
      <p:sp>
        <p:nvSpPr>
          <p:cNvPr id="20" name="object 20"/>
          <p:cNvSpPr txBox="1"/>
          <p:nvPr/>
        </p:nvSpPr>
        <p:spPr>
          <a:xfrm>
            <a:off x="8558205" y="1496321"/>
            <a:ext cx="1791970" cy="105157"/>
          </a:xfrm>
          <a:prstGeom prst="rect">
            <a:avLst/>
          </a:prstGeom>
        </p:spPr>
        <p:txBody>
          <a:bodyPr vert="horz" wrap="square" lIns="0" tIns="12700" rIns="0" bIns="0" rtlCol="0">
            <a:spAutoFit/>
          </a:bodyPr>
          <a:lstStyle/>
          <a:p>
            <a:pPr marL="12700">
              <a:spcBef>
                <a:spcPts val="100"/>
              </a:spcBef>
            </a:pPr>
            <a:r>
              <a:rPr sz="600" spc="20" dirty="0">
                <a:solidFill>
                  <a:srgbClr val="001F40"/>
                </a:solidFill>
                <a:latin typeface="Microsoft Sans Serif"/>
                <a:cs typeface="Microsoft Sans Serif"/>
              </a:rPr>
              <a:t>Unidad</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principal</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anillo</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GIS</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12</a:t>
            </a:r>
            <a:r>
              <a:rPr sz="600" spc="-5" dirty="0">
                <a:solidFill>
                  <a:srgbClr val="001F40"/>
                </a:solidFill>
                <a:latin typeface="Microsoft Sans Serif"/>
                <a:cs typeface="Microsoft Sans Serif"/>
              </a:rPr>
              <a:t> </a:t>
            </a:r>
            <a:r>
              <a:rPr sz="600" spc="-10" dirty="0">
                <a:solidFill>
                  <a:srgbClr val="001F40"/>
                </a:solidFill>
                <a:latin typeface="Microsoft Sans Serif"/>
                <a:cs typeface="Microsoft Sans Serif"/>
              </a:rPr>
              <a:t>kV,</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400</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A,</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25</a:t>
            </a:r>
            <a:r>
              <a:rPr sz="600" spc="-5" dirty="0">
                <a:solidFill>
                  <a:srgbClr val="001F40"/>
                </a:solidFill>
                <a:latin typeface="Microsoft Sans Serif"/>
                <a:cs typeface="Microsoft Sans Serif"/>
              </a:rPr>
              <a:t> kA,</a:t>
            </a:r>
            <a:endParaRPr sz="600">
              <a:latin typeface="Microsoft Sans Serif"/>
              <a:cs typeface="Microsoft Sans Serif"/>
            </a:endParaRPr>
          </a:p>
        </p:txBody>
      </p:sp>
      <p:sp>
        <p:nvSpPr>
          <p:cNvPr id="21" name="object 21"/>
          <p:cNvSpPr txBox="1"/>
          <p:nvPr/>
        </p:nvSpPr>
        <p:spPr>
          <a:xfrm>
            <a:off x="7550205" y="1458221"/>
            <a:ext cx="4801870" cy="151323"/>
          </a:xfrm>
          <a:prstGeom prst="rect">
            <a:avLst/>
          </a:prstGeom>
        </p:spPr>
        <p:txBody>
          <a:bodyPr vert="horz" wrap="square" lIns="0" tIns="12700" rIns="0" bIns="0" rtlCol="0">
            <a:spAutoFit/>
          </a:bodyPr>
          <a:lstStyle/>
          <a:p>
            <a:pPr marL="12700">
              <a:spcBef>
                <a:spcPts val="100"/>
              </a:spcBef>
              <a:tabLst>
                <a:tab pos="4548505" algn="l"/>
              </a:tabLst>
            </a:pPr>
            <a:r>
              <a:rPr sz="900" spc="-5" dirty="0">
                <a:solidFill>
                  <a:srgbClr val="001F40"/>
                </a:solidFill>
                <a:latin typeface="Microsoft Sans Serif"/>
                <a:cs typeface="Microsoft Sans Serif"/>
              </a:rPr>
              <a:t>RM6	</a:t>
            </a:r>
            <a:r>
              <a:rPr sz="900" u="sng" spc="-5" dirty="0">
                <a:solidFill>
                  <a:srgbClr val="1D589A"/>
                </a:solidFill>
                <a:uFill>
                  <a:solidFill>
                    <a:srgbClr val="1D589A"/>
                  </a:solidFill>
                </a:uFill>
                <a:latin typeface="Microsoft Sans Serif"/>
                <a:cs typeface="Microsoft Sans Serif"/>
                <a:hlinkClick r:id="rId24"/>
              </a:rPr>
              <a:t>RM6</a:t>
            </a:r>
            <a:endParaRPr sz="900">
              <a:latin typeface="Microsoft Sans Serif"/>
              <a:cs typeface="Microsoft Sans Serif"/>
            </a:endParaRPr>
          </a:p>
        </p:txBody>
      </p:sp>
      <p:sp>
        <p:nvSpPr>
          <p:cNvPr id="22" name="object 22"/>
          <p:cNvSpPr txBox="1"/>
          <p:nvPr/>
        </p:nvSpPr>
        <p:spPr>
          <a:xfrm>
            <a:off x="7550206" y="1830921"/>
            <a:ext cx="658495" cy="135935"/>
          </a:xfrm>
          <a:prstGeom prst="rect">
            <a:avLst/>
          </a:prstGeom>
        </p:spPr>
        <p:txBody>
          <a:bodyPr vert="horz" wrap="square" lIns="0" tIns="12700" rIns="0" bIns="0" rtlCol="0">
            <a:spAutoFit/>
          </a:bodyPr>
          <a:lstStyle/>
          <a:p>
            <a:pPr marL="12700">
              <a:spcBef>
                <a:spcPts val="100"/>
              </a:spcBef>
            </a:pPr>
            <a:r>
              <a:rPr sz="800" dirty="0">
                <a:solidFill>
                  <a:srgbClr val="001F40"/>
                </a:solidFill>
                <a:latin typeface="Microsoft Sans Serif"/>
                <a:cs typeface="Microsoft Sans Serif"/>
              </a:rPr>
              <a:t>Easergy</a:t>
            </a:r>
            <a:r>
              <a:rPr sz="800" spc="-50" dirty="0">
                <a:solidFill>
                  <a:srgbClr val="001F40"/>
                </a:solidFill>
                <a:latin typeface="Microsoft Sans Serif"/>
                <a:cs typeface="Microsoft Sans Serif"/>
              </a:rPr>
              <a:t> </a:t>
            </a:r>
            <a:r>
              <a:rPr sz="800" spc="-5" dirty="0">
                <a:solidFill>
                  <a:srgbClr val="001F40"/>
                </a:solidFill>
                <a:latin typeface="Microsoft Sans Serif"/>
                <a:cs typeface="Microsoft Sans Serif"/>
              </a:rPr>
              <a:t>T300</a:t>
            </a:r>
            <a:endParaRPr sz="800">
              <a:latin typeface="Microsoft Sans Serif"/>
              <a:cs typeface="Microsoft Sans Serif"/>
            </a:endParaRPr>
          </a:p>
        </p:txBody>
      </p:sp>
      <p:sp>
        <p:nvSpPr>
          <p:cNvPr id="23" name="object 23"/>
          <p:cNvSpPr txBox="1"/>
          <p:nvPr/>
        </p:nvSpPr>
        <p:spPr>
          <a:xfrm>
            <a:off x="8558206" y="1830921"/>
            <a:ext cx="1177925" cy="135935"/>
          </a:xfrm>
          <a:prstGeom prst="rect">
            <a:avLst/>
          </a:prstGeom>
        </p:spPr>
        <p:txBody>
          <a:bodyPr vert="horz" wrap="square" lIns="0" tIns="12700" rIns="0" bIns="0" rtlCol="0">
            <a:spAutoFit/>
          </a:bodyPr>
          <a:lstStyle/>
          <a:p>
            <a:pPr marL="12700">
              <a:spcBef>
                <a:spcPts val="100"/>
              </a:spcBef>
            </a:pPr>
            <a:r>
              <a:rPr sz="800" spc="-40" dirty="0">
                <a:solidFill>
                  <a:srgbClr val="001F40"/>
                </a:solidFill>
                <a:latin typeface="Microsoft Sans Serif"/>
                <a:cs typeface="Microsoft Sans Serif"/>
              </a:rPr>
              <a:t>RTU</a:t>
            </a:r>
            <a:r>
              <a:rPr sz="800" spc="-5" dirty="0">
                <a:solidFill>
                  <a:srgbClr val="001F40"/>
                </a:solidFill>
                <a:latin typeface="Microsoft Sans Serif"/>
                <a:cs typeface="Microsoft Sans Serif"/>
              </a:rPr>
              <a:t> </a:t>
            </a:r>
            <a:r>
              <a:rPr sz="800" spc="20" dirty="0">
                <a:solidFill>
                  <a:srgbClr val="001F40"/>
                </a:solidFill>
                <a:latin typeface="Microsoft Sans Serif"/>
                <a:cs typeface="Microsoft Sans Serif"/>
              </a:rPr>
              <a:t>con</a:t>
            </a:r>
            <a:r>
              <a:rPr sz="800" spc="-5" dirty="0">
                <a:solidFill>
                  <a:srgbClr val="001F40"/>
                </a:solidFill>
                <a:latin typeface="Microsoft Sans Serif"/>
                <a:cs typeface="Microsoft Sans Serif"/>
              </a:rPr>
              <a:t> </a:t>
            </a:r>
            <a:r>
              <a:rPr sz="800" spc="35" dirty="0">
                <a:solidFill>
                  <a:srgbClr val="001F40"/>
                </a:solidFill>
                <a:latin typeface="Microsoft Sans Serif"/>
                <a:cs typeface="Microsoft Sans Serif"/>
              </a:rPr>
              <a:t>Modbus</a:t>
            </a:r>
            <a:r>
              <a:rPr sz="800" spc="-5" dirty="0">
                <a:solidFill>
                  <a:srgbClr val="001F40"/>
                </a:solidFill>
                <a:latin typeface="Microsoft Sans Serif"/>
                <a:cs typeface="Microsoft Sans Serif"/>
              </a:rPr>
              <a:t> </a:t>
            </a:r>
            <a:r>
              <a:rPr sz="800" spc="-25" dirty="0">
                <a:solidFill>
                  <a:srgbClr val="001F40"/>
                </a:solidFill>
                <a:latin typeface="Microsoft Sans Serif"/>
                <a:cs typeface="Microsoft Sans Serif"/>
              </a:rPr>
              <a:t>TCP/</a:t>
            </a:r>
            <a:r>
              <a:rPr sz="800" spc="-5" dirty="0">
                <a:solidFill>
                  <a:srgbClr val="001F40"/>
                </a:solidFill>
                <a:latin typeface="Microsoft Sans Serif"/>
                <a:cs typeface="Microsoft Sans Serif"/>
              </a:rPr>
              <a:t>IP</a:t>
            </a:r>
            <a:endParaRPr sz="800">
              <a:latin typeface="Microsoft Sans Serif"/>
              <a:cs typeface="Microsoft Sans Serif"/>
            </a:endParaRPr>
          </a:p>
        </p:txBody>
      </p:sp>
      <p:sp>
        <p:nvSpPr>
          <p:cNvPr id="24" name="object 24"/>
          <p:cNvSpPr txBox="1"/>
          <p:nvPr/>
        </p:nvSpPr>
        <p:spPr>
          <a:xfrm>
            <a:off x="12086206" y="1824571"/>
            <a:ext cx="698500" cy="143629"/>
          </a:xfrm>
          <a:prstGeom prst="rect">
            <a:avLst/>
          </a:prstGeom>
        </p:spPr>
        <p:txBody>
          <a:bodyPr vert="horz" wrap="square" lIns="0" tIns="12700" rIns="0" bIns="0" rtlCol="0">
            <a:spAutoFit/>
          </a:bodyPr>
          <a:lstStyle/>
          <a:p>
            <a:pPr marL="12700">
              <a:spcBef>
                <a:spcPts val="100"/>
              </a:spcBef>
            </a:pPr>
            <a:r>
              <a:rPr sz="850" u="sng" dirty="0">
                <a:solidFill>
                  <a:srgbClr val="1D589A"/>
                </a:solidFill>
                <a:uFill>
                  <a:solidFill>
                    <a:srgbClr val="1D589A"/>
                  </a:solidFill>
                </a:uFill>
                <a:latin typeface="Microsoft Sans Serif"/>
                <a:cs typeface="Microsoft Sans Serif"/>
                <a:hlinkClick r:id="rId25"/>
              </a:rPr>
              <a:t>Easergy</a:t>
            </a:r>
            <a:r>
              <a:rPr sz="850" u="sng" spc="-50" dirty="0">
                <a:solidFill>
                  <a:srgbClr val="1D589A"/>
                </a:solidFill>
                <a:uFill>
                  <a:solidFill>
                    <a:srgbClr val="1D589A"/>
                  </a:solidFill>
                </a:uFill>
                <a:latin typeface="Microsoft Sans Serif"/>
                <a:cs typeface="Microsoft Sans Serif"/>
                <a:hlinkClick r:id="rId25"/>
              </a:rPr>
              <a:t> </a:t>
            </a:r>
            <a:r>
              <a:rPr sz="850" u="sng" spc="-5" dirty="0">
                <a:solidFill>
                  <a:srgbClr val="1D589A"/>
                </a:solidFill>
                <a:uFill>
                  <a:solidFill>
                    <a:srgbClr val="1D589A"/>
                  </a:solidFill>
                </a:uFill>
                <a:latin typeface="Microsoft Sans Serif"/>
                <a:cs typeface="Microsoft Sans Serif"/>
                <a:hlinkClick r:id="rId25"/>
              </a:rPr>
              <a:t>T300</a:t>
            </a:r>
            <a:endParaRPr sz="850">
              <a:latin typeface="Microsoft Sans Serif"/>
              <a:cs typeface="Microsoft Sans Serif"/>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5726906" y="0"/>
            <a:ext cx="7559992" cy="3780002"/>
          </a:xfrm>
          <a:prstGeom prst="rect">
            <a:avLst/>
          </a:prstGeom>
        </p:spPr>
      </p:pic>
      <p:sp>
        <p:nvSpPr>
          <p:cNvPr id="4" name="object 4"/>
          <p:cNvSpPr txBox="1"/>
          <p:nvPr/>
        </p:nvSpPr>
        <p:spPr>
          <a:xfrm>
            <a:off x="6146205" y="4027723"/>
            <a:ext cx="3723640" cy="330200"/>
          </a:xfrm>
          <a:prstGeom prst="rect">
            <a:avLst/>
          </a:prstGeom>
        </p:spPr>
        <p:txBody>
          <a:bodyPr vert="horz" wrap="square" lIns="0" tIns="12700" rIns="0" bIns="0" rtlCol="0">
            <a:spAutoFit/>
          </a:bodyPr>
          <a:lstStyle/>
          <a:p>
            <a:pPr marL="12700">
              <a:spcBef>
                <a:spcPts val="100"/>
              </a:spcBef>
            </a:pPr>
            <a:r>
              <a:rPr sz="2000" b="1" spc="-40" dirty="0">
                <a:solidFill>
                  <a:srgbClr val="001F40"/>
                </a:solidFill>
                <a:latin typeface="Arial"/>
                <a:cs typeface="Arial"/>
              </a:rPr>
              <a:t>APÉNDICE </a:t>
            </a:r>
            <a:r>
              <a:rPr sz="2000" b="1" spc="-100" dirty="0">
                <a:solidFill>
                  <a:srgbClr val="001F40"/>
                </a:solidFill>
                <a:latin typeface="Arial"/>
                <a:cs typeface="Arial"/>
              </a:rPr>
              <a:t>B:</a:t>
            </a:r>
            <a:r>
              <a:rPr sz="2000" b="1" spc="-40" dirty="0">
                <a:solidFill>
                  <a:srgbClr val="001F40"/>
                </a:solidFill>
                <a:latin typeface="Arial"/>
                <a:cs typeface="Arial"/>
              </a:rPr>
              <a:t> </a:t>
            </a:r>
            <a:r>
              <a:rPr sz="2000" b="1" spc="-50" dirty="0">
                <a:solidFill>
                  <a:srgbClr val="001F40"/>
                </a:solidFill>
                <a:latin typeface="Arial"/>
                <a:cs typeface="Arial"/>
              </a:rPr>
              <a:t>LISTA</a:t>
            </a:r>
            <a:r>
              <a:rPr sz="2000" b="1" spc="-40" dirty="0">
                <a:solidFill>
                  <a:srgbClr val="001F40"/>
                </a:solidFill>
                <a:latin typeface="Arial"/>
                <a:cs typeface="Arial"/>
              </a:rPr>
              <a:t> </a:t>
            </a:r>
            <a:r>
              <a:rPr sz="2000" b="1" spc="-90" dirty="0">
                <a:solidFill>
                  <a:srgbClr val="001F40"/>
                </a:solidFill>
                <a:latin typeface="Arial"/>
                <a:cs typeface="Arial"/>
              </a:rPr>
              <a:t>DE</a:t>
            </a:r>
            <a:r>
              <a:rPr sz="2000" b="1" spc="-40" dirty="0">
                <a:solidFill>
                  <a:srgbClr val="001F40"/>
                </a:solidFill>
                <a:latin typeface="Arial"/>
                <a:cs typeface="Arial"/>
              </a:rPr>
              <a:t> </a:t>
            </a:r>
            <a:r>
              <a:rPr sz="2000" b="1" spc="-85" dirty="0">
                <a:solidFill>
                  <a:srgbClr val="001F40"/>
                </a:solidFill>
                <a:latin typeface="Arial"/>
                <a:cs typeface="Arial"/>
              </a:rPr>
              <a:t>SIGLAS</a:t>
            </a:r>
            <a:endParaRPr sz="2000">
              <a:latin typeface="Arial"/>
              <a:cs typeface="Arial"/>
            </a:endParaRPr>
          </a:p>
        </p:txBody>
      </p:sp>
      <p:sp>
        <p:nvSpPr>
          <p:cNvPr id="31" name="object 31"/>
          <p:cNvSpPr txBox="1">
            <a:spLocks noGrp="1"/>
          </p:cNvSpPr>
          <p:nvPr>
            <p:ph type="sldNum" sz="quarter" idx="7"/>
          </p:nvPr>
        </p:nvSpPr>
        <p:spPr>
          <a:xfrm>
            <a:off x="28917912" y="10320485"/>
            <a:ext cx="575102" cy="142988"/>
          </a:xfrm>
          <a:prstGeom prst="rect">
            <a:avLst/>
          </a:prstGeom>
        </p:spPr>
        <p:txBody>
          <a:bodyPr vert="horz" wrap="square" lIns="0" tIns="19685" rIns="0" bIns="0" rtlCol="0">
            <a:spAutoFit/>
          </a:bodyPr>
          <a:lstStyle/>
          <a:p>
            <a:pPr marL="73660">
              <a:spcBef>
                <a:spcPts val="155"/>
              </a:spcBef>
            </a:pPr>
            <a:fld id="{81D60167-4931-47E6-BA6A-407CBD079E47}" type="slidenum">
              <a:rPr spc="10" dirty="0"/>
              <a:pPr marL="73660">
                <a:spcBef>
                  <a:spcPts val="155"/>
                </a:spcBef>
              </a:pPr>
              <a:t>29</a:t>
            </a:fld>
            <a:endParaRPr spc="10" dirty="0"/>
          </a:p>
        </p:txBody>
      </p:sp>
      <p:sp>
        <p:nvSpPr>
          <p:cNvPr id="5" name="object 5"/>
          <p:cNvSpPr txBox="1"/>
          <p:nvPr/>
        </p:nvSpPr>
        <p:spPr>
          <a:xfrm>
            <a:off x="6866206" y="4435893"/>
            <a:ext cx="1457960" cy="1177290"/>
          </a:xfrm>
          <a:prstGeom prst="rect">
            <a:avLst/>
          </a:prstGeom>
        </p:spPr>
        <p:txBody>
          <a:bodyPr vert="horz" wrap="square" lIns="0" tIns="12700" rIns="0" bIns="0" rtlCol="0">
            <a:spAutoFit/>
          </a:bodyPr>
          <a:lstStyle/>
          <a:p>
            <a:pPr marL="12700" marR="5080">
              <a:lnSpc>
                <a:spcPct val="139900"/>
              </a:lnSpc>
              <a:spcBef>
                <a:spcPts val="100"/>
              </a:spcBef>
              <a:tabLst>
                <a:tab pos="474980" algn="l"/>
              </a:tabLst>
            </a:pPr>
            <a:r>
              <a:rPr sz="900" b="1" spc="-20" dirty="0">
                <a:solidFill>
                  <a:srgbClr val="001F40"/>
                </a:solidFill>
                <a:latin typeface="Arial"/>
                <a:cs typeface="Arial"/>
              </a:rPr>
              <a:t>AHF	</a:t>
            </a:r>
            <a:r>
              <a:rPr sz="750" spc="20" dirty="0">
                <a:solidFill>
                  <a:srgbClr val="001F40"/>
                </a:solidFill>
                <a:latin typeface="Microsoft Sans Serif"/>
                <a:cs typeface="Microsoft Sans Serif"/>
              </a:rPr>
              <a:t>Filtro</a:t>
            </a:r>
            <a:r>
              <a:rPr sz="750" spc="-25" dirty="0">
                <a:solidFill>
                  <a:srgbClr val="001F40"/>
                </a:solidFill>
                <a:latin typeface="Microsoft Sans Serif"/>
                <a:cs typeface="Microsoft Sans Serif"/>
              </a:rPr>
              <a:t> </a:t>
            </a:r>
            <a:r>
              <a:rPr sz="750" spc="30" dirty="0" err="1">
                <a:solidFill>
                  <a:srgbClr val="001F40"/>
                </a:solidFill>
                <a:latin typeface="Microsoft Sans Serif"/>
                <a:cs typeface="Microsoft Sans Serif"/>
              </a:rPr>
              <a:t>armónico</a:t>
            </a:r>
            <a:r>
              <a:rPr sz="750" spc="-20" dirty="0">
                <a:solidFill>
                  <a:srgbClr val="001F40"/>
                </a:solidFill>
                <a:latin typeface="Microsoft Sans Serif"/>
                <a:cs typeface="Microsoft Sans Serif"/>
              </a:rPr>
              <a:t> </a:t>
            </a:r>
            <a:r>
              <a:rPr sz="750" spc="15" dirty="0" err="1" smtClean="0">
                <a:solidFill>
                  <a:srgbClr val="001F40"/>
                </a:solidFill>
                <a:latin typeface="Microsoft Sans Serif"/>
                <a:cs typeface="Microsoft Sans Serif"/>
              </a:rPr>
              <a:t>activo</a:t>
            </a:r>
            <a:r>
              <a:rPr lang="es-ES" sz="750" spc="15" dirty="0" smtClean="0">
                <a:solidFill>
                  <a:srgbClr val="001F40"/>
                </a:solidFill>
                <a:latin typeface="Microsoft Sans Serif"/>
                <a:cs typeface="Microsoft Sans Serif"/>
              </a:rPr>
              <a:t> </a:t>
            </a:r>
            <a:r>
              <a:rPr sz="900" b="1" spc="-65" dirty="0" smtClean="0">
                <a:solidFill>
                  <a:srgbClr val="001F40"/>
                </a:solidFill>
                <a:latin typeface="Arial"/>
                <a:cs typeface="Arial"/>
              </a:rPr>
              <a:t>AFE</a:t>
            </a:r>
            <a:r>
              <a:rPr sz="900" b="1" spc="-65" dirty="0">
                <a:solidFill>
                  <a:srgbClr val="001F40"/>
                </a:solidFill>
                <a:latin typeface="Arial"/>
                <a:cs typeface="Arial"/>
              </a:rPr>
              <a:t>	</a:t>
            </a:r>
            <a:r>
              <a:rPr sz="850" spc="35" dirty="0" err="1" smtClean="0">
                <a:solidFill>
                  <a:srgbClr val="001F40"/>
                </a:solidFill>
                <a:latin typeface="Microsoft Sans Serif"/>
                <a:cs typeface="Microsoft Sans Serif"/>
              </a:rPr>
              <a:t>Interfaz</a:t>
            </a:r>
            <a:r>
              <a:rPr lang="es-ES" sz="850" spc="35" dirty="0" smtClean="0">
                <a:solidFill>
                  <a:srgbClr val="001F40"/>
                </a:solidFill>
                <a:latin typeface="Microsoft Sans Serif"/>
                <a:cs typeface="Microsoft Sans Serif"/>
              </a:rPr>
              <a:t> </a:t>
            </a:r>
            <a:r>
              <a:rPr sz="850" spc="15" dirty="0" err="1" smtClean="0">
                <a:solidFill>
                  <a:srgbClr val="001F40"/>
                </a:solidFill>
                <a:latin typeface="Microsoft Sans Serif"/>
                <a:cs typeface="Microsoft Sans Serif"/>
              </a:rPr>
              <a:t>activa</a:t>
            </a:r>
            <a:r>
              <a:rPr lang="es-ES" sz="850" spc="15" dirty="0" smtClean="0">
                <a:solidFill>
                  <a:srgbClr val="001F40"/>
                </a:solidFill>
                <a:latin typeface="Microsoft Sans Serif"/>
                <a:cs typeface="Microsoft Sans Serif"/>
              </a:rPr>
              <a:t> </a:t>
            </a:r>
            <a:r>
              <a:rPr sz="900" b="1" spc="-55" dirty="0" smtClean="0">
                <a:solidFill>
                  <a:srgbClr val="001F40"/>
                </a:solidFill>
                <a:latin typeface="Arial"/>
                <a:cs typeface="Arial"/>
              </a:rPr>
              <a:t>ACB</a:t>
            </a:r>
            <a:r>
              <a:rPr sz="900" b="1" spc="-55" dirty="0">
                <a:solidFill>
                  <a:srgbClr val="001F40"/>
                </a:solidFill>
                <a:latin typeface="Arial"/>
                <a:cs typeface="Arial"/>
              </a:rPr>
              <a:t>	</a:t>
            </a:r>
            <a:r>
              <a:rPr sz="500" spc="20" dirty="0">
                <a:solidFill>
                  <a:srgbClr val="001F40"/>
                </a:solidFill>
                <a:latin typeface="Microsoft Sans Serif"/>
                <a:cs typeface="Microsoft Sans Serif"/>
              </a:rPr>
              <a:t>Disyuntor</a:t>
            </a:r>
            <a:r>
              <a:rPr sz="500" spc="-15" dirty="0">
                <a:solidFill>
                  <a:srgbClr val="001F40"/>
                </a:solidFill>
                <a:latin typeface="Microsoft Sans Serif"/>
                <a:cs typeface="Microsoft Sans Serif"/>
              </a:rPr>
              <a:t> </a:t>
            </a:r>
            <a:r>
              <a:rPr sz="500" spc="15" dirty="0">
                <a:solidFill>
                  <a:srgbClr val="001F40"/>
                </a:solidFill>
                <a:latin typeface="Microsoft Sans Serif"/>
                <a:cs typeface="Microsoft Sans Serif"/>
              </a:rPr>
              <a:t>de</a:t>
            </a:r>
            <a:r>
              <a:rPr sz="500" spc="-10" dirty="0">
                <a:solidFill>
                  <a:srgbClr val="001F40"/>
                </a:solidFill>
                <a:latin typeface="Microsoft Sans Serif"/>
                <a:cs typeface="Microsoft Sans Serif"/>
              </a:rPr>
              <a:t> </a:t>
            </a:r>
            <a:r>
              <a:rPr sz="500" spc="15" dirty="0">
                <a:solidFill>
                  <a:srgbClr val="001F40"/>
                </a:solidFill>
                <a:latin typeface="Microsoft Sans Serif"/>
                <a:cs typeface="Microsoft Sans Serif"/>
              </a:rPr>
              <a:t>circuito</a:t>
            </a:r>
            <a:r>
              <a:rPr sz="500" spc="-10" dirty="0">
                <a:solidFill>
                  <a:srgbClr val="001F40"/>
                </a:solidFill>
                <a:latin typeface="Microsoft Sans Serif"/>
                <a:cs typeface="Microsoft Sans Serif"/>
              </a:rPr>
              <a:t> </a:t>
            </a:r>
            <a:r>
              <a:rPr sz="500" spc="15" dirty="0">
                <a:solidFill>
                  <a:srgbClr val="001F40"/>
                </a:solidFill>
                <a:latin typeface="Microsoft Sans Serif"/>
                <a:cs typeface="Microsoft Sans Serif"/>
              </a:rPr>
              <a:t>de</a:t>
            </a:r>
            <a:r>
              <a:rPr sz="500" spc="-10" dirty="0">
                <a:solidFill>
                  <a:srgbClr val="001F40"/>
                </a:solidFill>
                <a:latin typeface="Microsoft Sans Serif"/>
                <a:cs typeface="Microsoft Sans Serif"/>
              </a:rPr>
              <a:t> </a:t>
            </a:r>
            <a:r>
              <a:rPr sz="500" spc="15" dirty="0">
                <a:solidFill>
                  <a:srgbClr val="001F40"/>
                </a:solidFill>
                <a:latin typeface="Microsoft Sans Serif"/>
                <a:cs typeface="Microsoft Sans Serif"/>
              </a:rPr>
              <a:t>aire</a:t>
            </a:r>
            <a:endParaRPr sz="500" dirty="0">
              <a:latin typeface="Microsoft Sans Serif"/>
              <a:cs typeface="Microsoft Sans Serif"/>
            </a:endParaRPr>
          </a:p>
          <a:p>
            <a:pPr marL="12700" marR="1136650">
              <a:lnSpc>
                <a:spcPct val="141600"/>
              </a:lnSpc>
              <a:spcBef>
                <a:spcPts val="55"/>
              </a:spcBef>
            </a:pPr>
            <a:r>
              <a:rPr sz="850" b="1" spc="-20" dirty="0" smtClean="0">
                <a:solidFill>
                  <a:srgbClr val="001F40"/>
                </a:solidFill>
                <a:latin typeface="Arial"/>
                <a:cs typeface="Arial"/>
              </a:rPr>
              <a:t>A-</a:t>
            </a:r>
            <a:r>
              <a:rPr sz="850" b="1" spc="-55" dirty="0" smtClean="0">
                <a:solidFill>
                  <a:srgbClr val="001F40"/>
                </a:solidFill>
                <a:latin typeface="Arial"/>
                <a:cs typeface="Arial"/>
              </a:rPr>
              <a:t>F</a:t>
            </a:r>
            <a:r>
              <a:rPr sz="850" b="1" spc="-35" dirty="0" smtClean="0">
                <a:solidFill>
                  <a:srgbClr val="001F40"/>
                </a:solidFill>
                <a:latin typeface="Arial"/>
                <a:cs typeface="Arial"/>
              </a:rPr>
              <a:t>LR</a:t>
            </a:r>
            <a:r>
              <a:rPr lang="es-ES" sz="850" b="1" spc="-35" dirty="0" smtClean="0">
                <a:solidFill>
                  <a:srgbClr val="001F40"/>
                </a:solidFill>
                <a:latin typeface="Arial"/>
                <a:cs typeface="Arial"/>
              </a:rPr>
              <a:t> </a:t>
            </a:r>
            <a:r>
              <a:rPr sz="900" b="1" spc="-15" dirty="0" smtClean="0">
                <a:solidFill>
                  <a:srgbClr val="001F40"/>
                </a:solidFill>
                <a:latin typeface="Arial"/>
                <a:cs typeface="Arial"/>
              </a:rPr>
              <a:t>SIA</a:t>
            </a:r>
            <a:r>
              <a:rPr lang="es-ES" sz="900" b="1" spc="-15" dirty="0" smtClean="0">
                <a:solidFill>
                  <a:srgbClr val="001F40"/>
                </a:solidFill>
                <a:latin typeface="Arial"/>
                <a:cs typeface="Arial"/>
              </a:rPr>
              <a:t> </a:t>
            </a:r>
            <a:r>
              <a:rPr sz="900" b="1" spc="-55" dirty="0" smtClean="0">
                <a:solidFill>
                  <a:srgbClr val="001F40"/>
                </a:solidFill>
                <a:latin typeface="Arial"/>
                <a:cs typeface="Arial"/>
              </a:rPr>
              <a:t>ATS</a:t>
            </a:r>
            <a:endParaRPr sz="900" dirty="0">
              <a:latin typeface="Arial"/>
              <a:cs typeface="Arial"/>
            </a:endParaRPr>
          </a:p>
        </p:txBody>
      </p:sp>
      <p:sp>
        <p:nvSpPr>
          <p:cNvPr id="6" name="object 6"/>
          <p:cNvSpPr txBox="1"/>
          <p:nvPr/>
        </p:nvSpPr>
        <p:spPr>
          <a:xfrm>
            <a:off x="6866206" y="5692692"/>
            <a:ext cx="1069340" cy="89768"/>
          </a:xfrm>
          <a:prstGeom prst="rect">
            <a:avLst/>
          </a:prstGeom>
        </p:spPr>
        <p:txBody>
          <a:bodyPr vert="horz" wrap="square" lIns="0" tIns="12700" rIns="0" bIns="0" rtlCol="0">
            <a:spAutoFit/>
          </a:bodyPr>
          <a:lstStyle/>
          <a:p>
            <a:pPr marL="12700">
              <a:spcBef>
                <a:spcPts val="100"/>
              </a:spcBef>
            </a:pPr>
            <a:r>
              <a:rPr sz="500" b="1" spc="5" dirty="0">
                <a:solidFill>
                  <a:srgbClr val="001F40"/>
                </a:solidFill>
                <a:latin typeface="Arial"/>
                <a:cs typeface="Arial"/>
              </a:rPr>
              <a:t>gastos</a:t>
            </a:r>
            <a:r>
              <a:rPr sz="500" b="1" spc="-25" dirty="0">
                <a:solidFill>
                  <a:srgbClr val="001F40"/>
                </a:solidFill>
                <a:latin typeface="Arial"/>
                <a:cs typeface="Arial"/>
              </a:rPr>
              <a:t> </a:t>
            </a:r>
            <a:r>
              <a:rPr sz="500" b="1" spc="10" dirty="0">
                <a:solidFill>
                  <a:srgbClr val="001F40"/>
                </a:solidFill>
                <a:latin typeface="Arial"/>
                <a:cs typeface="Arial"/>
              </a:rPr>
              <a:t>de</a:t>
            </a:r>
            <a:r>
              <a:rPr sz="500" b="1" spc="-20" dirty="0">
                <a:solidFill>
                  <a:srgbClr val="001F40"/>
                </a:solidFill>
                <a:latin typeface="Arial"/>
                <a:cs typeface="Arial"/>
              </a:rPr>
              <a:t> </a:t>
            </a:r>
            <a:r>
              <a:rPr sz="500" b="1" spc="10" dirty="0">
                <a:solidFill>
                  <a:srgbClr val="001F40"/>
                </a:solidFill>
                <a:latin typeface="Arial"/>
                <a:cs typeface="Arial"/>
              </a:rPr>
              <a:t>capital</a:t>
            </a:r>
            <a:r>
              <a:rPr sz="500" spc="10" dirty="0">
                <a:solidFill>
                  <a:srgbClr val="001F40"/>
                </a:solidFill>
                <a:latin typeface="Microsoft Sans Serif"/>
                <a:cs typeface="Microsoft Sans Serif"/>
              </a:rPr>
              <a:t>Gastos</a:t>
            </a:r>
            <a:r>
              <a:rPr sz="500" spc="-15" dirty="0">
                <a:solidFill>
                  <a:srgbClr val="001F40"/>
                </a:solidFill>
                <a:latin typeface="Microsoft Sans Serif"/>
                <a:cs typeface="Microsoft Sans Serif"/>
              </a:rPr>
              <a:t> </a:t>
            </a:r>
            <a:r>
              <a:rPr sz="500" spc="15" dirty="0">
                <a:solidFill>
                  <a:srgbClr val="001F40"/>
                </a:solidFill>
                <a:latin typeface="Microsoft Sans Serif"/>
                <a:cs typeface="Microsoft Sans Serif"/>
              </a:rPr>
              <a:t>de</a:t>
            </a:r>
            <a:r>
              <a:rPr sz="500" spc="-15" dirty="0">
                <a:solidFill>
                  <a:srgbClr val="001F40"/>
                </a:solidFill>
                <a:latin typeface="Microsoft Sans Serif"/>
                <a:cs typeface="Microsoft Sans Serif"/>
              </a:rPr>
              <a:t> </a:t>
            </a:r>
            <a:r>
              <a:rPr sz="500" spc="10" dirty="0">
                <a:solidFill>
                  <a:srgbClr val="001F40"/>
                </a:solidFill>
                <a:latin typeface="Microsoft Sans Serif"/>
                <a:cs typeface="Microsoft Sans Serif"/>
              </a:rPr>
              <a:t>capital</a:t>
            </a:r>
            <a:endParaRPr sz="500">
              <a:latin typeface="Microsoft Sans Serif"/>
              <a:cs typeface="Microsoft Sans Serif"/>
            </a:endParaRPr>
          </a:p>
        </p:txBody>
      </p:sp>
      <p:sp>
        <p:nvSpPr>
          <p:cNvPr id="7" name="object 7"/>
          <p:cNvSpPr txBox="1"/>
          <p:nvPr/>
        </p:nvSpPr>
        <p:spPr>
          <a:xfrm>
            <a:off x="6866207" y="5878222"/>
            <a:ext cx="1372235" cy="97463"/>
          </a:xfrm>
          <a:prstGeom prst="rect">
            <a:avLst/>
          </a:prstGeom>
        </p:spPr>
        <p:txBody>
          <a:bodyPr vert="horz" wrap="square" lIns="0" tIns="12700" rIns="0" bIns="0" rtlCol="0">
            <a:spAutoFit/>
          </a:bodyPr>
          <a:lstStyle/>
          <a:p>
            <a:pPr marL="12700">
              <a:spcBef>
                <a:spcPts val="100"/>
              </a:spcBef>
            </a:pPr>
            <a:r>
              <a:rPr sz="500" b="1" spc="10" dirty="0" smtClean="0">
                <a:solidFill>
                  <a:srgbClr val="001F40"/>
                </a:solidFill>
                <a:latin typeface="Arial"/>
                <a:cs typeface="Arial"/>
              </a:rPr>
              <a:t>Connecticut</a:t>
            </a:r>
            <a:r>
              <a:rPr lang="es-ES" sz="500" b="1" spc="10" dirty="0" smtClean="0">
                <a:solidFill>
                  <a:srgbClr val="001F40"/>
                </a:solidFill>
                <a:latin typeface="Arial"/>
                <a:cs typeface="Arial"/>
              </a:rPr>
              <a:t> </a:t>
            </a:r>
            <a:r>
              <a:rPr sz="550" spc="20" dirty="0" err="1" smtClean="0">
                <a:solidFill>
                  <a:srgbClr val="001F40"/>
                </a:solidFill>
                <a:latin typeface="Microsoft Sans Serif"/>
                <a:cs typeface="Microsoft Sans Serif"/>
              </a:rPr>
              <a:t>Transformador</a:t>
            </a:r>
            <a:r>
              <a:rPr sz="550" spc="-5" dirty="0" smtClean="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10" dirty="0">
                <a:solidFill>
                  <a:srgbClr val="001F40"/>
                </a:solidFill>
                <a:latin typeface="Microsoft Sans Serif"/>
                <a:cs typeface="Microsoft Sans Serif"/>
              </a:rPr>
              <a:t> </a:t>
            </a:r>
            <a:r>
              <a:rPr sz="550" spc="20" dirty="0">
                <a:solidFill>
                  <a:srgbClr val="001F40"/>
                </a:solidFill>
                <a:latin typeface="Microsoft Sans Serif"/>
                <a:cs typeface="Microsoft Sans Serif"/>
              </a:rPr>
              <a:t>corriente</a:t>
            </a:r>
            <a:endParaRPr sz="550" dirty="0">
              <a:latin typeface="Microsoft Sans Serif"/>
              <a:cs typeface="Microsoft Sans Serif"/>
            </a:endParaRPr>
          </a:p>
        </p:txBody>
      </p:sp>
      <p:sp>
        <p:nvSpPr>
          <p:cNvPr id="8" name="object 8"/>
          <p:cNvSpPr txBox="1"/>
          <p:nvPr/>
        </p:nvSpPr>
        <p:spPr>
          <a:xfrm>
            <a:off x="6866206" y="5970930"/>
            <a:ext cx="1543050" cy="590550"/>
          </a:xfrm>
          <a:prstGeom prst="rect">
            <a:avLst/>
          </a:prstGeom>
        </p:spPr>
        <p:txBody>
          <a:bodyPr vert="horz" wrap="square" lIns="0" tIns="67310" rIns="0" bIns="0" rtlCol="0">
            <a:spAutoFit/>
          </a:bodyPr>
          <a:lstStyle/>
          <a:p>
            <a:pPr marL="12700">
              <a:spcBef>
                <a:spcPts val="530"/>
              </a:spcBef>
              <a:tabLst>
                <a:tab pos="444500" algn="l"/>
              </a:tabLst>
            </a:pPr>
            <a:r>
              <a:rPr sz="900" b="1" spc="-55" dirty="0">
                <a:solidFill>
                  <a:srgbClr val="001F40"/>
                </a:solidFill>
                <a:latin typeface="Arial"/>
                <a:cs typeface="Arial"/>
              </a:rPr>
              <a:t>DCS	</a:t>
            </a:r>
            <a:r>
              <a:rPr sz="550" spc="5" dirty="0">
                <a:solidFill>
                  <a:srgbClr val="001F40"/>
                </a:solidFill>
                <a:latin typeface="Microsoft Sans Serif"/>
                <a:cs typeface="Microsoft Sans Serif"/>
              </a:rPr>
              <a:t>Sistema</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15" dirty="0">
                <a:solidFill>
                  <a:srgbClr val="001F40"/>
                </a:solidFill>
                <a:latin typeface="Microsoft Sans Serif"/>
                <a:cs typeface="Microsoft Sans Serif"/>
              </a:rPr>
              <a:t> </a:t>
            </a:r>
            <a:r>
              <a:rPr sz="550" spc="25" dirty="0">
                <a:solidFill>
                  <a:srgbClr val="001F40"/>
                </a:solidFill>
                <a:latin typeface="Microsoft Sans Serif"/>
                <a:cs typeface="Microsoft Sans Serif"/>
              </a:rPr>
              <a:t>control</a:t>
            </a:r>
            <a:r>
              <a:rPr sz="550" spc="-15" dirty="0">
                <a:solidFill>
                  <a:srgbClr val="001F40"/>
                </a:solidFill>
                <a:latin typeface="Microsoft Sans Serif"/>
                <a:cs typeface="Microsoft Sans Serif"/>
              </a:rPr>
              <a:t> </a:t>
            </a:r>
            <a:r>
              <a:rPr sz="550" spc="25" dirty="0">
                <a:solidFill>
                  <a:srgbClr val="001F40"/>
                </a:solidFill>
                <a:latin typeface="Microsoft Sans Serif"/>
                <a:cs typeface="Microsoft Sans Serif"/>
              </a:rPr>
              <a:t>distribuido</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endParaRPr sz="550" dirty="0">
              <a:latin typeface="Microsoft Sans Serif"/>
              <a:cs typeface="Microsoft Sans Serif"/>
            </a:endParaRPr>
          </a:p>
          <a:p>
            <a:pPr marL="12700" marR="1282065">
              <a:lnSpc>
                <a:spcPct val="132000"/>
              </a:lnSpc>
              <a:spcBef>
                <a:spcPts val="85"/>
              </a:spcBef>
            </a:pPr>
            <a:r>
              <a:rPr sz="900" b="1" spc="-20" dirty="0" smtClean="0">
                <a:solidFill>
                  <a:srgbClr val="001F40"/>
                </a:solidFill>
                <a:latin typeface="Arial"/>
                <a:cs typeface="Arial"/>
              </a:rPr>
              <a:t>DF</a:t>
            </a:r>
            <a:r>
              <a:rPr lang="es-ES" sz="900" b="1" spc="-20" dirty="0" smtClean="0">
                <a:solidFill>
                  <a:srgbClr val="001F40"/>
                </a:solidFill>
                <a:latin typeface="Arial"/>
                <a:cs typeface="Arial"/>
              </a:rPr>
              <a:t> </a:t>
            </a:r>
            <a:r>
              <a:rPr sz="900" b="1" spc="-5" dirty="0" smtClean="0">
                <a:solidFill>
                  <a:srgbClr val="001F40"/>
                </a:solidFill>
                <a:latin typeface="Arial"/>
                <a:cs typeface="Arial"/>
              </a:rPr>
              <a:t>DOL</a:t>
            </a:r>
            <a:endParaRPr sz="900" dirty="0">
              <a:latin typeface="Arial"/>
              <a:cs typeface="Arial"/>
            </a:endParaRPr>
          </a:p>
        </p:txBody>
      </p:sp>
      <p:sp>
        <p:nvSpPr>
          <p:cNvPr id="9" name="object 9"/>
          <p:cNvSpPr txBox="1"/>
          <p:nvPr/>
        </p:nvSpPr>
        <p:spPr>
          <a:xfrm>
            <a:off x="6866207" y="6727652"/>
            <a:ext cx="320675" cy="1369060"/>
          </a:xfrm>
          <a:prstGeom prst="rect">
            <a:avLst/>
          </a:prstGeom>
        </p:spPr>
        <p:txBody>
          <a:bodyPr vert="horz" wrap="square" lIns="0" tIns="12700" rIns="0" bIns="0" rtlCol="0">
            <a:spAutoFit/>
          </a:bodyPr>
          <a:lstStyle/>
          <a:p>
            <a:pPr marL="12700" marR="57785">
              <a:lnSpc>
                <a:spcPct val="139900"/>
              </a:lnSpc>
              <a:spcBef>
                <a:spcPts val="100"/>
              </a:spcBef>
            </a:pPr>
            <a:r>
              <a:rPr sz="900" b="1" dirty="0" smtClean="0">
                <a:solidFill>
                  <a:srgbClr val="001F40"/>
                </a:solidFill>
                <a:latin typeface="Arial"/>
                <a:cs typeface="Arial"/>
              </a:rPr>
              <a:t>FPI</a:t>
            </a:r>
            <a:r>
              <a:rPr lang="es-ES" sz="900" b="1" dirty="0" smtClean="0">
                <a:solidFill>
                  <a:srgbClr val="001F40"/>
                </a:solidFill>
                <a:latin typeface="Arial"/>
                <a:cs typeface="Arial"/>
              </a:rPr>
              <a:t> </a:t>
            </a:r>
            <a:r>
              <a:rPr sz="900" b="1" spc="-15" dirty="0" smtClean="0">
                <a:solidFill>
                  <a:srgbClr val="001F40"/>
                </a:solidFill>
                <a:latin typeface="Arial"/>
                <a:cs typeface="Arial"/>
              </a:rPr>
              <a:t>FU</a:t>
            </a:r>
            <a:r>
              <a:rPr lang="es-ES" sz="900" b="1" spc="-15" dirty="0" smtClean="0">
                <a:solidFill>
                  <a:srgbClr val="001F40"/>
                </a:solidFill>
                <a:latin typeface="Arial"/>
                <a:cs typeface="Arial"/>
              </a:rPr>
              <a:t> </a:t>
            </a:r>
            <a:r>
              <a:rPr sz="900" b="1" spc="-25" dirty="0" smtClean="0">
                <a:solidFill>
                  <a:srgbClr val="001F40"/>
                </a:solidFill>
                <a:latin typeface="Arial"/>
                <a:cs typeface="Arial"/>
              </a:rPr>
              <a:t>GCU</a:t>
            </a:r>
            <a:r>
              <a:rPr lang="es-ES" sz="900" b="1" spc="-25" dirty="0" smtClean="0">
                <a:solidFill>
                  <a:srgbClr val="001F40"/>
                </a:solidFill>
                <a:latin typeface="Arial"/>
                <a:cs typeface="Arial"/>
              </a:rPr>
              <a:t> </a:t>
            </a:r>
            <a:r>
              <a:rPr sz="900" b="1" spc="75" dirty="0" smtClean="0">
                <a:solidFill>
                  <a:srgbClr val="001F40"/>
                </a:solidFill>
                <a:latin typeface="Arial"/>
                <a:cs typeface="Arial"/>
              </a:rPr>
              <a:t>IHM</a:t>
            </a:r>
            <a:endParaRPr sz="900" dirty="0">
              <a:latin typeface="Arial"/>
              <a:cs typeface="Arial"/>
            </a:endParaRPr>
          </a:p>
          <a:p>
            <a:pPr marL="12700">
              <a:spcBef>
                <a:spcPts val="980"/>
              </a:spcBef>
            </a:pPr>
            <a:r>
              <a:rPr sz="350" b="1" spc="5" dirty="0">
                <a:solidFill>
                  <a:srgbClr val="001F40"/>
                </a:solidFill>
                <a:latin typeface="Arial"/>
                <a:cs typeface="Arial"/>
              </a:rPr>
              <a:t>climatización</a:t>
            </a:r>
            <a:endParaRPr sz="350" dirty="0">
              <a:latin typeface="Arial"/>
              <a:cs typeface="Arial"/>
            </a:endParaRPr>
          </a:p>
          <a:p>
            <a:pPr marL="12700" marR="103505">
              <a:lnSpc>
                <a:spcPct val="139900"/>
              </a:lnSpc>
              <a:spcBef>
                <a:spcPts val="110"/>
              </a:spcBef>
            </a:pPr>
            <a:r>
              <a:rPr sz="900" b="1" spc="-5" dirty="0" smtClean="0">
                <a:solidFill>
                  <a:srgbClr val="001F40"/>
                </a:solidFill>
                <a:latin typeface="Arial"/>
                <a:cs typeface="Arial"/>
              </a:rPr>
              <a:t>CAI</a:t>
            </a:r>
            <a:r>
              <a:rPr lang="es-ES" sz="900" b="1" spc="-5" dirty="0" smtClean="0">
                <a:solidFill>
                  <a:srgbClr val="001F40"/>
                </a:solidFill>
                <a:latin typeface="Arial"/>
                <a:cs typeface="Arial"/>
              </a:rPr>
              <a:t> </a:t>
            </a:r>
            <a:r>
              <a:rPr sz="900" b="1" spc="-25" dirty="0" smtClean="0">
                <a:solidFill>
                  <a:srgbClr val="001F40"/>
                </a:solidFill>
                <a:latin typeface="Arial"/>
                <a:cs typeface="Arial"/>
              </a:rPr>
              <a:t>CEI</a:t>
            </a:r>
            <a:endParaRPr sz="900" dirty="0">
              <a:latin typeface="Arial"/>
              <a:cs typeface="Arial"/>
            </a:endParaRPr>
          </a:p>
        </p:txBody>
      </p:sp>
      <p:sp>
        <p:nvSpPr>
          <p:cNvPr id="10" name="object 10"/>
          <p:cNvSpPr txBox="1"/>
          <p:nvPr/>
        </p:nvSpPr>
        <p:spPr>
          <a:xfrm>
            <a:off x="6866206" y="6641292"/>
            <a:ext cx="1118870" cy="89768"/>
          </a:xfrm>
          <a:prstGeom prst="rect">
            <a:avLst/>
          </a:prstGeom>
        </p:spPr>
        <p:txBody>
          <a:bodyPr vert="horz" wrap="square" lIns="0" tIns="12700" rIns="0" bIns="0" rtlCol="0">
            <a:spAutoFit/>
          </a:bodyPr>
          <a:lstStyle/>
          <a:p>
            <a:pPr marL="12700">
              <a:spcBef>
                <a:spcPts val="100"/>
              </a:spcBef>
            </a:pPr>
            <a:r>
              <a:rPr sz="350" b="1" spc="10" dirty="0">
                <a:solidFill>
                  <a:srgbClr val="001F40"/>
                </a:solidFill>
                <a:latin typeface="Arial"/>
                <a:cs typeface="Arial"/>
              </a:rPr>
              <a:t>alimentos</a:t>
            </a:r>
            <a:r>
              <a:rPr sz="350" b="1" spc="-15" dirty="0">
                <a:solidFill>
                  <a:srgbClr val="001F40"/>
                </a:solidFill>
                <a:latin typeface="Arial"/>
                <a:cs typeface="Arial"/>
              </a:rPr>
              <a:t> </a:t>
            </a:r>
            <a:r>
              <a:rPr sz="350" b="1" dirty="0">
                <a:solidFill>
                  <a:srgbClr val="001F40"/>
                </a:solidFill>
                <a:latin typeface="Arial"/>
                <a:cs typeface="Arial"/>
              </a:rPr>
              <a:t>y</a:t>
            </a:r>
            <a:r>
              <a:rPr sz="350" b="1" spc="-15" dirty="0">
                <a:solidFill>
                  <a:srgbClr val="001F40"/>
                </a:solidFill>
                <a:latin typeface="Arial"/>
                <a:cs typeface="Arial"/>
              </a:rPr>
              <a:t> </a:t>
            </a:r>
            <a:r>
              <a:rPr sz="350" b="1" spc="5" dirty="0">
                <a:solidFill>
                  <a:srgbClr val="001F40"/>
                </a:solidFill>
                <a:latin typeface="Arial"/>
                <a:cs typeface="Arial"/>
              </a:rPr>
              <a:t>bebidas</a:t>
            </a:r>
            <a:r>
              <a:rPr sz="500" spc="5" dirty="0">
                <a:solidFill>
                  <a:srgbClr val="001F40"/>
                </a:solidFill>
                <a:latin typeface="Microsoft Sans Serif"/>
                <a:cs typeface="Microsoft Sans Serif"/>
              </a:rPr>
              <a:t>Incendios</a:t>
            </a:r>
            <a:r>
              <a:rPr sz="500" spc="-15" dirty="0">
                <a:solidFill>
                  <a:srgbClr val="001F40"/>
                </a:solidFill>
                <a:latin typeface="Microsoft Sans Serif"/>
                <a:cs typeface="Microsoft Sans Serif"/>
              </a:rPr>
              <a:t> </a:t>
            </a:r>
            <a:r>
              <a:rPr sz="500" spc="5" dirty="0">
                <a:solidFill>
                  <a:srgbClr val="001F40"/>
                </a:solidFill>
                <a:latin typeface="Microsoft Sans Serif"/>
                <a:cs typeface="Microsoft Sans Serif"/>
              </a:rPr>
              <a:t>y</a:t>
            </a:r>
            <a:r>
              <a:rPr sz="500" spc="-10" dirty="0">
                <a:solidFill>
                  <a:srgbClr val="001F40"/>
                </a:solidFill>
                <a:latin typeface="Microsoft Sans Serif"/>
                <a:cs typeface="Microsoft Sans Serif"/>
              </a:rPr>
              <a:t> </a:t>
            </a:r>
            <a:r>
              <a:rPr sz="500" spc="10" dirty="0">
                <a:solidFill>
                  <a:srgbClr val="001F40"/>
                </a:solidFill>
                <a:latin typeface="Microsoft Sans Serif"/>
                <a:cs typeface="Microsoft Sans Serif"/>
              </a:rPr>
              <a:t>Seguridad</a:t>
            </a:r>
            <a:endParaRPr sz="500">
              <a:latin typeface="Microsoft Sans Serif"/>
              <a:cs typeface="Microsoft Sans Serif"/>
            </a:endParaRPr>
          </a:p>
        </p:txBody>
      </p:sp>
      <p:sp>
        <p:nvSpPr>
          <p:cNvPr id="11" name="object 11"/>
          <p:cNvSpPr txBox="1"/>
          <p:nvPr/>
        </p:nvSpPr>
        <p:spPr>
          <a:xfrm>
            <a:off x="6866206" y="8262692"/>
            <a:ext cx="325120" cy="572273"/>
          </a:xfrm>
          <a:prstGeom prst="rect">
            <a:avLst/>
          </a:prstGeom>
        </p:spPr>
        <p:txBody>
          <a:bodyPr vert="horz" wrap="square" lIns="0" tIns="12700" rIns="0" bIns="0" rtlCol="0">
            <a:spAutoFit/>
          </a:bodyPr>
          <a:lstStyle/>
          <a:p>
            <a:pPr marL="12700" marR="5080" algn="just">
              <a:lnSpc>
                <a:spcPct val="139900"/>
              </a:lnSpc>
              <a:spcBef>
                <a:spcPts val="100"/>
              </a:spcBef>
            </a:pPr>
            <a:r>
              <a:rPr sz="900" b="1" spc="-50" dirty="0" smtClean="0">
                <a:solidFill>
                  <a:srgbClr val="001F40"/>
                </a:solidFill>
                <a:latin typeface="Arial"/>
                <a:cs typeface="Arial"/>
              </a:rPr>
              <a:t>IEEE</a:t>
            </a:r>
            <a:r>
              <a:rPr lang="es-ES" sz="900" b="1" spc="-50" dirty="0" smtClean="0">
                <a:solidFill>
                  <a:srgbClr val="001F40"/>
                </a:solidFill>
                <a:latin typeface="Arial"/>
                <a:cs typeface="Arial"/>
              </a:rPr>
              <a:t> </a:t>
            </a:r>
            <a:r>
              <a:rPr sz="900" b="1" spc="-10" dirty="0" smtClean="0">
                <a:solidFill>
                  <a:srgbClr val="001F40"/>
                </a:solidFill>
                <a:latin typeface="Arial"/>
                <a:cs typeface="Arial"/>
              </a:rPr>
              <a:t>IGBT</a:t>
            </a:r>
            <a:r>
              <a:rPr lang="es-ES" sz="900" b="1" spc="-10" dirty="0" smtClean="0">
                <a:solidFill>
                  <a:srgbClr val="001F40"/>
                </a:solidFill>
                <a:latin typeface="Arial"/>
                <a:cs typeface="Arial"/>
              </a:rPr>
              <a:t> </a:t>
            </a:r>
            <a:r>
              <a:rPr sz="900" b="1" spc="25" dirty="0" smtClean="0">
                <a:solidFill>
                  <a:srgbClr val="001F40"/>
                </a:solidFill>
                <a:latin typeface="Arial"/>
                <a:cs typeface="Arial"/>
              </a:rPr>
              <a:t>IMPR</a:t>
            </a:r>
            <a:endParaRPr sz="900" dirty="0">
              <a:latin typeface="Arial"/>
              <a:cs typeface="Arial"/>
            </a:endParaRPr>
          </a:p>
        </p:txBody>
      </p:sp>
      <p:sp>
        <p:nvSpPr>
          <p:cNvPr id="12" name="object 12"/>
          <p:cNvSpPr txBox="1"/>
          <p:nvPr/>
        </p:nvSpPr>
        <p:spPr>
          <a:xfrm>
            <a:off x="6866206" y="8150931"/>
            <a:ext cx="2033270" cy="120546"/>
          </a:xfrm>
          <a:prstGeom prst="rect">
            <a:avLst/>
          </a:prstGeom>
        </p:spPr>
        <p:txBody>
          <a:bodyPr vert="horz" wrap="square" lIns="0" tIns="12700" rIns="0" bIns="0" rtlCol="0">
            <a:spAutoFit/>
          </a:bodyPr>
          <a:lstStyle/>
          <a:p>
            <a:pPr marL="12700">
              <a:spcBef>
                <a:spcPts val="100"/>
              </a:spcBef>
            </a:pPr>
            <a:r>
              <a:rPr sz="350" b="1" spc="15" dirty="0">
                <a:solidFill>
                  <a:srgbClr val="001F40"/>
                </a:solidFill>
                <a:latin typeface="Arial"/>
                <a:cs typeface="Arial"/>
              </a:rPr>
              <a:t>artefacto</a:t>
            </a:r>
            <a:r>
              <a:rPr sz="350" b="1" spc="-5" dirty="0">
                <a:solidFill>
                  <a:srgbClr val="001F40"/>
                </a:solidFill>
                <a:latin typeface="Arial"/>
                <a:cs typeface="Arial"/>
              </a:rPr>
              <a:t> </a:t>
            </a:r>
            <a:r>
              <a:rPr sz="350" b="1" dirty="0">
                <a:solidFill>
                  <a:srgbClr val="001F40"/>
                </a:solidFill>
                <a:latin typeface="Arial"/>
                <a:cs typeface="Arial"/>
              </a:rPr>
              <a:t>explosivo</a:t>
            </a:r>
            <a:r>
              <a:rPr sz="350" b="1" spc="-60" dirty="0">
                <a:solidFill>
                  <a:srgbClr val="001F40"/>
                </a:solidFill>
                <a:latin typeface="Arial"/>
                <a:cs typeface="Arial"/>
              </a:rPr>
              <a:t> </a:t>
            </a:r>
            <a:r>
              <a:rPr sz="700" spc="-105" dirty="0">
                <a:solidFill>
                  <a:srgbClr val="001F40"/>
                </a:solidFill>
                <a:latin typeface="Microsoft Sans Serif"/>
                <a:cs typeface="Microsoft Sans Serif"/>
              </a:rPr>
              <a:t>C</a:t>
            </a:r>
            <a:r>
              <a:rPr sz="350" b="1" spc="-105" dirty="0">
                <a:solidFill>
                  <a:srgbClr val="001F40"/>
                </a:solidFill>
                <a:latin typeface="Arial"/>
                <a:cs typeface="Arial"/>
              </a:rPr>
              <a:t>im</a:t>
            </a:r>
            <a:r>
              <a:rPr sz="700" spc="-105" dirty="0">
                <a:solidFill>
                  <a:srgbClr val="001F40"/>
                </a:solidFill>
                <a:latin typeface="Microsoft Sans Serif"/>
                <a:cs typeface="Microsoft Sans Serif"/>
              </a:rPr>
              <a:t>o</a:t>
            </a:r>
            <a:r>
              <a:rPr sz="350" b="1" spc="-105" dirty="0">
                <a:solidFill>
                  <a:srgbClr val="001F40"/>
                </a:solidFill>
                <a:latin typeface="Arial"/>
                <a:cs typeface="Arial"/>
              </a:rPr>
              <a:t>pr</a:t>
            </a:r>
            <a:r>
              <a:rPr sz="700" spc="-105" dirty="0">
                <a:solidFill>
                  <a:srgbClr val="001F40"/>
                </a:solidFill>
                <a:latin typeface="Microsoft Sans Serif"/>
                <a:cs typeface="Microsoft Sans Serif"/>
              </a:rPr>
              <a:t>m</a:t>
            </a:r>
            <a:r>
              <a:rPr sz="350" b="1" spc="-105" dirty="0">
                <a:solidFill>
                  <a:srgbClr val="001F40"/>
                </a:solidFill>
                <a:latin typeface="Arial"/>
                <a:cs typeface="Arial"/>
              </a:rPr>
              <a:t>ovis</a:t>
            </a:r>
            <a:r>
              <a:rPr sz="700" spc="-105" dirty="0">
                <a:solidFill>
                  <a:srgbClr val="001F40"/>
                </a:solidFill>
                <a:latin typeface="Microsoft Sans Serif"/>
                <a:cs typeface="Microsoft Sans Serif"/>
              </a:rPr>
              <a:t>i</a:t>
            </a:r>
            <a:r>
              <a:rPr sz="350" b="1" spc="-105" dirty="0">
                <a:solidFill>
                  <a:srgbClr val="001F40"/>
                </a:solidFill>
                <a:latin typeface="Arial"/>
                <a:cs typeface="Arial"/>
              </a:rPr>
              <a:t>a</a:t>
            </a:r>
            <a:r>
              <a:rPr sz="700" spc="-105" dirty="0">
                <a:solidFill>
                  <a:srgbClr val="001F40"/>
                </a:solidFill>
                <a:latin typeface="Microsoft Sans Serif"/>
                <a:cs typeface="Microsoft Sans Serif"/>
              </a:rPr>
              <a:t>s</a:t>
            </a:r>
            <a:r>
              <a:rPr sz="350" b="1" spc="-105" dirty="0">
                <a:solidFill>
                  <a:srgbClr val="001F40"/>
                </a:solidFill>
                <a:latin typeface="Arial"/>
                <a:cs typeface="Arial"/>
              </a:rPr>
              <a:t>do</a:t>
            </a:r>
            <a:r>
              <a:rPr sz="700" spc="-105" dirty="0">
                <a:solidFill>
                  <a:srgbClr val="001F40"/>
                </a:solidFill>
                <a:latin typeface="Microsoft Sans Serif"/>
                <a:cs typeface="Microsoft Sans Serif"/>
              </a:rPr>
              <a:t>ión</a:t>
            </a:r>
            <a:r>
              <a:rPr sz="700" spc="15" dirty="0">
                <a:solidFill>
                  <a:srgbClr val="001F40"/>
                </a:solidFill>
                <a:latin typeface="Microsoft Sans Serif"/>
                <a:cs typeface="Microsoft Sans Serif"/>
              </a:rPr>
              <a:t> </a:t>
            </a:r>
            <a:r>
              <a:rPr sz="700" spc="10" dirty="0">
                <a:solidFill>
                  <a:srgbClr val="001F40"/>
                </a:solidFill>
                <a:latin typeface="Microsoft Sans Serif"/>
                <a:cs typeface="Microsoft Sans Serif"/>
              </a:rPr>
              <a:t>Electrotécnica</a:t>
            </a:r>
            <a:r>
              <a:rPr sz="700" spc="15" dirty="0">
                <a:solidFill>
                  <a:srgbClr val="001F40"/>
                </a:solidFill>
                <a:latin typeface="Microsoft Sans Serif"/>
                <a:cs typeface="Microsoft Sans Serif"/>
              </a:rPr>
              <a:t> </a:t>
            </a:r>
            <a:r>
              <a:rPr sz="700" spc="25" dirty="0">
                <a:solidFill>
                  <a:srgbClr val="001F40"/>
                </a:solidFill>
                <a:latin typeface="Microsoft Sans Serif"/>
                <a:cs typeface="Microsoft Sans Serif"/>
              </a:rPr>
              <a:t>Internacional</a:t>
            </a:r>
            <a:endParaRPr sz="700">
              <a:latin typeface="Microsoft Sans Serif"/>
              <a:cs typeface="Microsoft Sans Serif"/>
            </a:endParaRPr>
          </a:p>
        </p:txBody>
      </p:sp>
      <p:sp>
        <p:nvSpPr>
          <p:cNvPr id="13" name="object 13"/>
          <p:cNvSpPr txBox="1"/>
          <p:nvPr/>
        </p:nvSpPr>
        <p:spPr>
          <a:xfrm>
            <a:off x="6866207" y="8931152"/>
            <a:ext cx="2167255" cy="105157"/>
          </a:xfrm>
          <a:prstGeom prst="rect">
            <a:avLst/>
          </a:prstGeom>
        </p:spPr>
        <p:txBody>
          <a:bodyPr vert="horz" wrap="square" lIns="0" tIns="12700" rIns="0" bIns="0" rtlCol="0">
            <a:spAutoFit/>
          </a:bodyPr>
          <a:lstStyle/>
          <a:p>
            <a:pPr marL="12700">
              <a:spcBef>
                <a:spcPts val="100"/>
              </a:spcBef>
            </a:pPr>
            <a:r>
              <a:rPr sz="600" b="1" spc="5" dirty="0">
                <a:solidFill>
                  <a:srgbClr val="001F40"/>
                </a:solidFill>
                <a:latin typeface="Arial"/>
                <a:cs typeface="Arial"/>
              </a:rPr>
              <a:t>iPMCC</a:t>
            </a:r>
            <a:r>
              <a:rPr sz="600" spc="5" dirty="0">
                <a:solidFill>
                  <a:srgbClr val="001F40"/>
                </a:solidFill>
                <a:latin typeface="Microsoft Sans Serif"/>
                <a:cs typeface="Microsoft Sans Serif"/>
              </a:rPr>
              <a:t>Centro</a:t>
            </a:r>
            <a:r>
              <a:rPr sz="600" spc="-1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5" dirty="0">
                <a:solidFill>
                  <a:srgbClr val="001F40"/>
                </a:solidFill>
                <a:latin typeface="Microsoft Sans Serif"/>
                <a:cs typeface="Microsoft Sans Serif"/>
              </a:rPr>
              <a:t>control</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5" dirty="0">
                <a:solidFill>
                  <a:srgbClr val="001F40"/>
                </a:solidFill>
                <a:latin typeface="Microsoft Sans Serif"/>
                <a:cs typeface="Microsoft Sans Serif"/>
              </a:rPr>
              <a:t> </a:t>
            </a:r>
            <a:r>
              <a:rPr sz="600" spc="30" dirty="0">
                <a:solidFill>
                  <a:srgbClr val="001F40"/>
                </a:solidFill>
                <a:latin typeface="Microsoft Sans Serif"/>
                <a:cs typeface="Microsoft Sans Serif"/>
              </a:rPr>
              <a:t>motores</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potencia</a:t>
            </a:r>
            <a:r>
              <a:rPr sz="600" spc="-15" dirty="0">
                <a:solidFill>
                  <a:srgbClr val="001F40"/>
                </a:solidFill>
                <a:latin typeface="Microsoft Sans Serif"/>
                <a:cs typeface="Microsoft Sans Serif"/>
              </a:rPr>
              <a:t> </a:t>
            </a:r>
            <a:r>
              <a:rPr sz="600" spc="25" dirty="0">
                <a:solidFill>
                  <a:srgbClr val="001F40"/>
                </a:solidFill>
                <a:latin typeface="Microsoft Sans Serif"/>
                <a:cs typeface="Microsoft Sans Serif"/>
              </a:rPr>
              <a:t>inteligente</a:t>
            </a:r>
            <a:endParaRPr sz="600">
              <a:latin typeface="Microsoft Sans Serif"/>
              <a:cs typeface="Microsoft Sans Serif"/>
            </a:endParaRPr>
          </a:p>
        </p:txBody>
      </p:sp>
      <p:sp>
        <p:nvSpPr>
          <p:cNvPr id="14" name="object 14"/>
          <p:cNvSpPr txBox="1"/>
          <p:nvPr/>
        </p:nvSpPr>
        <p:spPr>
          <a:xfrm>
            <a:off x="6866206" y="9081472"/>
            <a:ext cx="226060" cy="549910"/>
          </a:xfrm>
          <a:prstGeom prst="rect">
            <a:avLst/>
          </a:prstGeom>
        </p:spPr>
        <p:txBody>
          <a:bodyPr vert="horz" wrap="square" lIns="0" tIns="53975" rIns="0" bIns="0" rtlCol="0">
            <a:spAutoFit/>
          </a:bodyPr>
          <a:lstStyle/>
          <a:p>
            <a:pPr marL="12700">
              <a:spcBef>
                <a:spcPts val="425"/>
              </a:spcBef>
            </a:pPr>
            <a:r>
              <a:rPr sz="600" b="1" spc="-25" dirty="0">
                <a:solidFill>
                  <a:srgbClr val="001F40"/>
                </a:solidFill>
                <a:latin typeface="Arial"/>
                <a:cs typeface="Arial"/>
              </a:rPr>
              <a:t>LCD</a:t>
            </a:r>
            <a:endParaRPr sz="600" dirty="0">
              <a:latin typeface="Arial"/>
              <a:cs typeface="Arial"/>
            </a:endParaRPr>
          </a:p>
          <a:p>
            <a:pPr marL="12700" marR="5080">
              <a:lnSpc>
                <a:spcPct val="139900"/>
              </a:lnSpc>
              <a:spcBef>
                <a:spcPts val="60"/>
              </a:spcBef>
            </a:pPr>
            <a:r>
              <a:rPr sz="900" b="1" spc="-40" dirty="0" smtClean="0">
                <a:solidFill>
                  <a:srgbClr val="001F40"/>
                </a:solidFill>
                <a:latin typeface="Arial"/>
                <a:cs typeface="Arial"/>
              </a:rPr>
              <a:t>BT</a:t>
            </a:r>
            <a:r>
              <a:rPr lang="es-ES" sz="900" b="1" spc="-40" dirty="0" smtClean="0">
                <a:solidFill>
                  <a:srgbClr val="001F40"/>
                </a:solidFill>
                <a:latin typeface="Arial"/>
                <a:cs typeface="Arial"/>
              </a:rPr>
              <a:t> </a:t>
            </a:r>
            <a:r>
              <a:rPr sz="900" b="1" spc="-75" dirty="0" smtClean="0">
                <a:solidFill>
                  <a:srgbClr val="001F40"/>
                </a:solidFill>
                <a:latin typeface="Arial"/>
                <a:cs typeface="Arial"/>
              </a:rPr>
              <a:t>LSC</a:t>
            </a:r>
            <a:endParaRPr sz="900" dirty="0">
              <a:latin typeface="Arial"/>
              <a:cs typeface="Arial"/>
            </a:endParaRPr>
          </a:p>
        </p:txBody>
      </p:sp>
      <p:sp>
        <p:nvSpPr>
          <p:cNvPr id="15" name="object 15"/>
          <p:cNvSpPr txBox="1"/>
          <p:nvPr/>
        </p:nvSpPr>
        <p:spPr>
          <a:xfrm>
            <a:off x="7328838" y="5110703"/>
            <a:ext cx="1295400" cy="97463"/>
          </a:xfrm>
          <a:prstGeom prst="rect">
            <a:avLst/>
          </a:prstGeom>
        </p:spPr>
        <p:txBody>
          <a:bodyPr vert="horz" wrap="square" lIns="0" tIns="12700" rIns="0" bIns="0" rtlCol="0">
            <a:spAutoFit/>
          </a:bodyPr>
          <a:lstStyle/>
          <a:p>
            <a:pPr marL="12700">
              <a:spcBef>
                <a:spcPts val="100"/>
              </a:spcBef>
            </a:pPr>
            <a:r>
              <a:rPr sz="550" spc="10" dirty="0">
                <a:solidFill>
                  <a:srgbClr val="001F40"/>
                </a:solidFill>
                <a:latin typeface="Microsoft Sans Serif"/>
                <a:cs typeface="Microsoft Sans Serif"/>
              </a:rPr>
              <a:t>Fuente</a:t>
            </a:r>
            <a:r>
              <a:rPr sz="550" spc="-1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5" dirty="0">
                <a:solidFill>
                  <a:srgbClr val="001F40"/>
                </a:solidFill>
                <a:latin typeface="Microsoft Sans Serif"/>
                <a:cs typeface="Microsoft Sans Serif"/>
              </a:rPr>
              <a:t> </a:t>
            </a:r>
            <a:r>
              <a:rPr sz="550" spc="15" dirty="0">
                <a:solidFill>
                  <a:srgbClr val="001F40"/>
                </a:solidFill>
                <a:latin typeface="Microsoft Sans Serif"/>
                <a:cs typeface="Microsoft Sans Serif"/>
              </a:rPr>
              <a:t>transferencia</a:t>
            </a:r>
            <a:r>
              <a:rPr sz="550" spc="-5" dirty="0">
                <a:solidFill>
                  <a:srgbClr val="001F40"/>
                </a:solidFill>
                <a:latin typeface="Microsoft Sans Serif"/>
                <a:cs typeface="Microsoft Sans Serif"/>
              </a:rPr>
              <a:t> </a:t>
            </a:r>
            <a:r>
              <a:rPr sz="550" spc="20" dirty="0">
                <a:solidFill>
                  <a:srgbClr val="001F40"/>
                </a:solidFill>
                <a:latin typeface="Microsoft Sans Serif"/>
                <a:cs typeface="Microsoft Sans Serif"/>
              </a:rPr>
              <a:t>automática</a:t>
            </a:r>
            <a:r>
              <a:rPr sz="550" spc="-5"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endParaRPr sz="550">
              <a:latin typeface="Microsoft Sans Serif"/>
              <a:cs typeface="Microsoft Sans Serif"/>
            </a:endParaRPr>
          </a:p>
        </p:txBody>
      </p:sp>
      <p:sp>
        <p:nvSpPr>
          <p:cNvPr id="16" name="object 16"/>
          <p:cNvSpPr txBox="1"/>
          <p:nvPr/>
        </p:nvSpPr>
        <p:spPr>
          <a:xfrm>
            <a:off x="7298206" y="5302583"/>
            <a:ext cx="1298575" cy="97463"/>
          </a:xfrm>
          <a:prstGeom prst="rect">
            <a:avLst/>
          </a:prstGeom>
        </p:spPr>
        <p:txBody>
          <a:bodyPr vert="horz" wrap="square" lIns="0" tIns="12700" rIns="0" bIns="0" rtlCol="0">
            <a:spAutoFit/>
          </a:bodyPr>
          <a:lstStyle/>
          <a:p>
            <a:pPr marL="12700">
              <a:spcBef>
                <a:spcPts val="100"/>
              </a:spcBef>
            </a:pPr>
            <a:r>
              <a:rPr sz="550" spc="5" dirty="0">
                <a:solidFill>
                  <a:srgbClr val="001F40"/>
                </a:solidFill>
                <a:latin typeface="Microsoft Sans Serif"/>
                <a:cs typeface="Microsoft Sans Serif"/>
              </a:rPr>
              <a:t>celdas</a:t>
            </a:r>
            <a:r>
              <a:rPr sz="550" spc="-15" dirty="0">
                <a:solidFill>
                  <a:srgbClr val="001F40"/>
                </a:solidFill>
                <a:latin typeface="Microsoft Sans Serif"/>
                <a:cs typeface="Microsoft Sans Serif"/>
              </a:rPr>
              <a:t> </a:t>
            </a:r>
            <a:r>
              <a:rPr sz="550" spc="15" dirty="0">
                <a:solidFill>
                  <a:srgbClr val="001F40"/>
                </a:solidFill>
                <a:latin typeface="Microsoft Sans Serif"/>
                <a:cs typeface="Microsoft Sans Serif"/>
              </a:rPr>
              <a:t>con</a:t>
            </a:r>
            <a:r>
              <a:rPr sz="550" spc="-10" dirty="0">
                <a:solidFill>
                  <a:srgbClr val="001F40"/>
                </a:solidFill>
                <a:latin typeface="Microsoft Sans Serif"/>
                <a:cs typeface="Microsoft Sans Serif"/>
              </a:rPr>
              <a:t> </a:t>
            </a:r>
            <a:r>
              <a:rPr sz="550" spc="15" dirty="0">
                <a:solidFill>
                  <a:srgbClr val="001F40"/>
                </a:solidFill>
                <a:latin typeface="Microsoft Sans Serif"/>
                <a:cs typeface="Microsoft Sans Serif"/>
              </a:rPr>
              <a:t>aislamiento</a:t>
            </a:r>
            <a:r>
              <a:rPr sz="550" spc="-1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10" dirty="0">
                <a:solidFill>
                  <a:srgbClr val="001F40"/>
                </a:solidFill>
                <a:latin typeface="Microsoft Sans Serif"/>
                <a:cs typeface="Microsoft Sans Serif"/>
              </a:rPr>
              <a:t> </a:t>
            </a:r>
            <a:r>
              <a:rPr sz="550" spc="15" dirty="0">
                <a:solidFill>
                  <a:srgbClr val="001F40"/>
                </a:solidFill>
                <a:latin typeface="Microsoft Sans Serif"/>
                <a:cs typeface="Microsoft Sans Serif"/>
              </a:rPr>
              <a:t>aire</a:t>
            </a:r>
            <a:r>
              <a:rPr sz="550" spc="-10" dirty="0">
                <a:solidFill>
                  <a:srgbClr val="001F40"/>
                </a:solidFill>
                <a:latin typeface="Microsoft Sans Serif"/>
                <a:cs typeface="Microsoft Sans Serif"/>
              </a:rPr>
              <a:t> </a:t>
            </a:r>
            <a:r>
              <a:rPr sz="550" spc="15" dirty="0">
                <a:solidFill>
                  <a:srgbClr val="001F40"/>
                </a:solidFill>
                <a:latin typeface="Microsoft Sans Serif"/>
                <a:cs typeface="Microsoft Sans Serif"/>
              </a:rPr>
              <a:t>traseras</a:t>
            </a:r>
            <a:endParaRPr sz="550">
              <a:latin typeface="Microsoft Sans Serif"/>
              <a:cs typeface="Microsoft Sans Serif"/>
            </a:endParaRPr>
          </a:p>
        </p:txBody>
      </p:sp>
      <p:sp>
        <p:nvSpPr>
          <p:cNvPr id="17" name="object 17"/>
          <p:cNvSpPr txBox="1"/>
          <p:nvPr/>
        </p:nvSpPr>
        <p:spPr>
          <a:xfrm>
            <a:off x="7298205" y="5494463"/>
            <a:ext cx="1075690" cy="97463"/>
          </a:xfrm>
          <a:prstGeom prst="rect">
            <a:avLst/>
          </a:prstGeom>
        </p:spPr>
        <p:txBody>
          <a:bodyPr vert="horz" wrap="square" lIns="0" tIns="12700" rIns="0" bIns="0" rtlCol="0">
            <a:spAutoFit/>
          </a:bodyPr>
          <a:lstStyle/>
          <a:p>
            <a:pPr marL="12700">
              <a:spcBef>
                <a:spcPts val="100"/>
              </a:spcBef>
            </a:pPr>
            <a:r>
              <a:rPr sz="550" spc="10" dirty="0">
                <a:solidFill>
                  <a:srgbClr val="001F40"/>
                </a:solidFill>
                <a:latin typeface="Microsoft Sans Serif"/>
                <a:cs typeface="Microsoft Sans Serif"/>
              </a:rPr>
              <a:t>laterales</a:t>
            </a:r>
            <a:r>
              <a:rPr sz="550" spc="-15" dirty="0">
                <a:solidFill>
                  <a:srgbClr val="001F40"/>
                </a:solidFill>
                <a:latin typeface="Microsoft Sans Serif"/>
                <a:cs typeface="Microsoft Sans Serif"/>
              </a:rPr>
              <a:t> </a:t>
            </a:r>
            <a:r>
              <a:rPr sz="550" spc="15" dirty="0">
                <a:solidFill>
                  <a:srgbClr val="001F40"/>
                </a:solidFill>
                <a:latin typeface="Microsoft Sans Serif"/>
                <a:cs typeface="Microsoft Sans Serif"/>
              </a:rPr>
              <a:t>delanteras</a:t>
            </a:r>
            <a:r>
              <a:rPr sz="550" spc="-15" dirty="0">
                <a:solidFill>
                  <a:srgbClr val="001F40"/>
                </a:solidFill>
                <a:latin typeface="Microsoft Sans Serif"/>
                <a:cs typeface="Microsoft Sans Serif"/>
              </a:rPr>
              <a:t> </a:t>
            </a:r>
            <a:r>
              <a:rPr sz="550" spc="15" dirty="0">
                <a:solidFill>
                  <a:srgbClr val="001F40"/>
                </a:solidFill>
                <a:latin typeface="Microsoft Sans Serif"/>
                <a:cs typeface="Microsoft Sans Serif"/>
              </a:rPr>
              <a:t>autorizadas</a:t>
            </a:r>
            <a:endParaRPr sz="550">
              <a:latin typeface="Microsoft Sans Serif"/>
              <a:cs typeface="Microsoft Sans Serif"/>
            </a:endParaRPr>
          </a:p>
        </p:txBody>
      </p:sp>
      <p:sp>
        <p:nvSpPr>
          <p:cNvPr id="18" name="object 18"/>
          <p:cNvSpPr txBox="1"/>
          <p:nvPr/>
        </p:nvSpPr>
        <p:spPr>
          <a:xfrm>
            <a:off x="10034207" y="4490613"/>
            <a:ext cx="2061845" cy="2262505"/>
          </a:xfrm>
          <a:prstGeom prst="rect">
            <a:avLst/>
          </a:prstGeom>
        </p:spPr>
        <p:txBody>
          <a:bodyPr vert="horz" wrap="square" lIns="0" tIns="12700" rIns="0" bIns="0" rtlCol="0">
            <a:spAutoFit/>
          </a:bodyPr>
          <a:lstStyle/>
          <a:p>
            <a:pPr marL="12700">
              <a:spcBef>
                <a:spcPts val="100"/>
              </a:spcBef>
            </a:pPr>
            <a:r>
              <a:rPr sz="900" b="1" spc="-25" dirty="0">
                <a:solidFill>
                  <a:srgbClr val="001F40"/>
                </a:solidFill>
                <a:latin typeface="Arial"/>
                <a:cs typeface="Arial"/>
              </a:rPr>
              <a:t>MCCB</a:t>
            </a:r>
            <a:r>
              <a:rPr sz="900" b="1" spc="535" dirty="0">
                <a:solidFill>
                  <a:srgbClr val="001F40"/>
                </a:solidFill>
                <a:latin typeface="Arial"/>
                <a:cs typeface="Arial"/>
              </a:rPr>
              <a:t> </a:t>
            </a:r>
            <a:r>
              <a:rPr sz="700" spc="35" dirty="0">
                <a:solidFill>
                  <a:srgbClr val="001F40"/>
                </a:solidFill>
                <a:latin typeface="Microsoft Sans Serif"/>
                <a:cs typeface="Microsoft Sans Serif"/>
              </a:rPr>
              <a:t>Número</a:t>
            </a:r>
            <a:r>
              <a:rPr sz="700" spc="-10"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10" dirty="0">
                <a:solidFill>
                  <a:srgbClr val="001F40"/>
                </a:solidFill>
                <a:latin typeface="Microsoft Sans Serif"/>
                <a:cs typeface="Microsoft Sans Serif"/>
              </a:rPr>
              <a:t> </a:t>
            </a:r>
            <a:r>
              <a:rPr sz="700" spc="35" dirty="0">
                <a:solidFill>
                  <a:srgbClr val="001F40"/>
                </a:solidFill>
                <a:latin typeface="Microsoft Sans Serif"/>
                <a:cs typeface="Microsoft Sans Serif"/>
              </a:rPr>
              <a:t>metano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del</a:t>
            </a:r>
            <a:r>
              <a:rPr sz="700" spc="-10" dirty="0">
                <a:solidFill>
                  <a:srgbClr val="001F40"/>
                </a:solidFill>
                <a:latin typeface="Microsoft Sans Serif"/>
                <a:cs typeface="Microsoft Sans Serif"/>
              </a:rPr>
              <a:t> </a:t>
            </a:r>
            <a:r>
              <a:rPr lang="es-ES" sz="700" spc="30" dirty="0" smtClean="0">
                <a:solidFill>
                  <a:srgbClr val="001F40"/>
                </a:solidFill>
                <a:latin typeface="Microsoft Sans Serif"/>
                <a:cs typeface="Microsoft Sans Serif"/>
              </a:rPr>
              <a:t>interruptor</a:t>
            </a:r>
            <a:endParaRPr sz="700" dirty="0">
              <a:latin typeface="Microsoft Sans Serif"/>
              <a:cs typeface="Microsoft Sans Serif"/>
            </a:endParaRPr>
          </a:p>
          <a:p>
            <a:pPr marL="12700">
              <a:spcBef>
                <a:spcPts val="630"/>
              </a:spcBef>
              <a:tabLst>
                <a:tab pos="444500" algn="l"/>
              </a:tabLst>
            </a:pPr>
            <a:r>
              <a:rPr sz="350" b="1" spc="10" dirty="0">
                <a:solidFill>
                  <a:srgbClr val="001F40"/>
                </a:solidFill>
                <a:latin typeface="Arial"/>
                <a:cs typeface="Arial"/>
              </a:rPr>
              <a:t>Minnesota	</a:t>
            </a:r>
            <a:r>
              <a:rPr sz="700" spc="20" dirty="0">
                <a:solidFill>
                  <a:srgbClr val="001F40"/>
                </a:solidFill>
                <a:latin typeface="Microsoft Sans Serif"/>
                <a:cs typeface="Microsoft Sans Serif"/>
              </a:rPr>
              <a:t>de</a:t>
            </a:r>
            <a:r>
              <a:rPr sz="700" spc="-30" dirty="0">
                <a:solidFill>
                  <a:srgbClr val="001F40"/>
                </a:solidFill>
                <a:latin typeface="Microsoft Sans Serif"/>
                <a:cs typeface="Microsoft Sans Serif"/>
              </a:rPr>
              <a:t> </a:t>
            </a:r>
            <a:r>
              <a:rPr sz="700" dirty="0">
                <a:solidFill>
                  <a:srgbClr val="001F40"/>
                </a:solidFill>
                <a:latin typeface="Microsoft Sans Serif"/>
                <a:cs typeface="Microsoft Sans Serif"/>
              </a:rPr>
              <a:t>caja</a:t>
            </a:r>
            <a:r>
              <a:rPr sz="700" spc="-25" dirty="0">
                <a:solidFill>
                  <a:srgbClr val="001F40"/>
                </a:solidFill>
                <a:latin typeface="Microsoft Sans Serif"/>
                <a:cs typeface="Microsoft Sans Serif"/>
              </a:rPr>
              <a:t> </a:t>
            </a:r>
            <a:r>
              <a:rPr sz="700" spc="25" dirty="0">
                <a:solidFill>
                  <a:srgbClr val="001F40"/>
                </a:solidFill>
                <a:latin typeface="Microsoft Sans Serif"/>
                <a:cs typeface="Microsoft Sans Serif"/>
              </a:rPr>
              <a:t>moldeada</a:t>
            </a:r>
            <a:endParaRPr sz="700" dirty="0">
              <a:latin typeface="Microsoft Sans Serif"/>
              <a:cs typeface="Microsoft Sans Serif"/>
            </a:endParaRPr>
          </a:p>
          <a:p>
            <a:pPr marL="12700">
              <a:spcBef>
                <a:spcPts val="470"/>
              </a:spcBef>
              <a:tabLst>
                <a:tab pos="444500" algn="l"/>
              </a:tabLst>
            </a:pPr>
            <a:r>
              <a:rPr sz="900" b="1" spc="40" dirty="0">
                <a:solidFill>
                  <a:srgbClr val="001F40"/>
                </a:solidFill>
                <a:latin typeface="Arial"/>
                <a:cs typeface="Arial"/>
              </a:rPr>
              <a:t>MV	</a:t>
            </a:r>
            <a:r>
              <a:rPr sz="750" spc="25" dirty="0">
                <a:solidFill>
                  <a:srgbClr val="001F40"/>
                </a:solidFill>
                <a:latin typeface="Microsoft Sans Serif"/>
                <a:cs typeface="Microsoft Sans Serif"/>
              </a:rPr>
              <a:t>Media</a:t>
            </a:r>
            <a:r>
              <a:rPr sz="750" spc="-10" dirty="0">
                <a:solidFill>
                  <a:srgbClr val="001F40"/>
                </a:solidFill>
                <a:latin typeface="Microsoft Sans Serif"/>
                <a:cs typeface="Microsoft Sans Serif"/>
              </a:rPr>
              <a:t> </a:t>
            </a:r>
            <a:r>
              <a:rPr sz="750" spc="10" dirty="0">
                <a:solidFill>
                  <a:srgbClr val="001F40"/>
                </a:solidFill>
                <a:latin typeface="Microsoft Sans Serif"/>
                <a:cs typeface="Microsoft Sans Serif"/>
              </a:rPr>
              <a:t>Tensión</a:t>
            </a:r>
            <a:r>
              <a:rPr sz="750" spc="-10" dirty="0">
                <a:solidFill>
                  <a:srgbClr val="001F40"/>
                </a:solidFill>
                <a:latin typeface="Microsoft Sans Serif"/>
                <a:cs typeface="Microsoft Sans Serif"/>
              </a:rPr>
              <a:t> (1</a:t>
            </a:r>
            <a:r>
              <a:rPr sz="750" spc="-5" dirty="0">
                <a:solidFill>
                  <a:srgbClr val="001F40"/>
                </a:solidFill>
                <a:latin typeface="Microsoft Sans Serif"/>
                <a:cs typeface="Microsoft Sans Serif"/>
              </a:rPr>
              <a:t> </a:t>
            </a:r>
            <a:r>
              <a:rPr sz="750" spc="-15" dirty="0">
                <a:solidFill>
                  <a:srgbClr val="001F40"/>
                </a:solidFill>
                <a:latin typeface="Microsoft Sans Serif"/>
                <a:cs typeface="Microsoft Sans Serif"/>
              </a:rPr>
              <a:t>kV</a:t>
            </a:r>
            <a:r>
              <a:rPr sz="750" spc="-10" dirty="0">
                <a:solidFill>
                  <a:srgbClr val="001F40"/>
                </a:solidFill>
                <a:latin typeface="Microsoft Sans Serif"/>
                <a:cs typeface="Microsoft Sans Serif"/>
              </a:rPr>
              <a:t> &lt;</a:t>
            </a:r>
            <a:r>
              <a:rPr sz="750" spc="-5" dirty="0">
                <a:solidFill>
                  <a:srgbClr val="001F40"/>
                </a:solidFill>
                <a:latin typeface="Microsoft Sans Serif"/>
                <a:cs typeface="Microsoft Sans Serif"/>
              </a:rPr>
              <a:t> </a:t>
            </a:r>
            <a:r>
              <a:rPr sz="750" dirty="0">
                <a:solidFill>
                  <a:srgbClr val="001F40"/>
                </a:solidFill>
                <a:latin typeface="Microsoft Sans Serif"/>
                <a:cs typeface="Microsoft Sans Serif"/>
              </a:rPr>
              <a:t>MV</a:t>
            </a:r>
            <a:r>
              <a:rPr sz="750" spc="-10" dirty="0">
                <a:solidFill>
                  <a:srgbClr val="001F40"/>
                </a:solidFill>
                <a:latin typeface="Microsoft Sans Serif"/>
                <a:cs typeface="Microsoft Sans Serif"/>
              </a:rPr>
              <a:t> &lt; </a:t>
            </a:r>
            <a:r>
              <a:rPr sz="750" spc="10" dirty="0">
                <a:solidFill>
                  <a:srgbClr val="001F40"/>
                </a:solidFill>
                <a:latin typeface="Microsoft Sans Serif"/>
                <a:cs typeface="Microsoft Sans Serif"/>
              </a:rPr>
              <a:t>52</a:t>
            </a:r>
            <a:r>
              <a:rPr sz="750" spc="-5" dirty="0">
                <a:solidFill>
                  <a:srgbClr val="001F40"/>
                </a:solidFill>
                <a:latin typeface="Microsoft Sans Serif"/>
                <a:cs typeface="Microsoft Sans Serif"/>
              </a:rPr>
              <a:t> </a:t>
            </a:r>
            <a:r>
              <a:rPr sz="750" spc="-20" dirty="0">
                <a:solidFill>
                  <a:srgbClr val="001F40"/>
                </a:solidFill>
                <a:latin typeface="Microsoft Sans Serif"/>
                <a:cs typeface="Microsoft Sans Serif"/>
              </a:rPr>
              <a:t>kV)</a:t>
            </a:r>
            <a:endParaRPr sz="750" dirty="0">
              <a:latin typeface="Microsoft Sans Serif"/>
              <a:cs typeface="Microsoft Sans Serif"/>
            </a:endParaRPr>
          </a:p>
          <a:p>
            <a:pPr marL="12700">
              <a:spcBef>
                <a:spcPts val="430"/>
              </a:spcBef>
              <a:tabLst>
                <a:tab pos="444500" algn="l"/>
              </a:tabLst>
            </a:pPr>
            <a:r>
              <a:rPr sz="900" b="1" spc="30" dirty="0">
                <a:solidFill>
                  <a:srgbClr val="001F40"/>
                </a:solidFill>
                <a:latin typeface="Arial"/>
                <a:cs typeface="Arial"/>
              </a:rPr>
              <a:t>NO</a:t>
            </a:r>
            <a:r>
              <a:rPr sz="700" b="1" spc="30" dirty="0">
                <a:solidFill>
                  <a:srgbClr val="001F40"/>
                </a:solidFill>
                <a:latin typeface="Arial"/>
                <a:cs typeface="Arial"/>
              </a:rPr>
              <a:t>X	</a:t>
            </a:r>
            <a:r>
              <a:rPr sz="750" spc="25" dirty="0">
                <a:solidFill>
                  <a:srgbClr val="001F40"/>
                </a:solidFill>
                <a:latin typeface="Microsoft Sans Serif"/>
                <a:cs typeface="Microsoft Sans Serif"/>
              </a:rPr>
              <a:t>Óxido</a:t>
            </a:r>
            <a:r>
              <a:rPr sz="750" spc="-25" dirty="0">
                <a:solidFill>
                  <a:srgbClr val="001F40"/>
                </a:solidFill>
                <a:latin typeface="Microsoft Sans Serif"/>
                <a:cs typeface="Microsoft Sans Serif"/>
              </a:rPr>
              <a:t> </a:t>
            </a:r>
            <a:r>
              <a:rPr sz="750" spc="25" dirty="0">
                <a:solidFill>
                  <a:srgbClr val="001F40"/>
                </a:solidFill>
                <a:latin typeface="Microsoft Sans Serif"/>
                <a:cs typeface="Microsoft Sans Serif"/>
              </a:rPr>
              <a:t>de</a:t>
            </a:r>
            <a:r>
              <a:rPr sz="750" spc="-25" dirty="0">
                <a:solidFill>
                  <a:srgbClr val="001F40"/>
                </a:solidFill>
                <a:latin typeface="Microsoft Sans Serif"/>
                <a:cs typeface="Microsoft Sans Serif"/>
              </a:rPr>
              <a:t> </a:t>
            </a:r>
            <a:r>
              <a:rPr sz="750" spc="35" dirty="0">
                <a:solidFill>
                  <a:srgbClr val="001F40"/>
                </a:solidFill>
                <a:latin typeface="Microsoft Sans Serif"/>
                <a:cs typeface="Microsoft Sans Serif"/>
              </a:rPr>
              <a:t>Nitrógeno</a:t>
            </a:r>
            <a:endParaRPr sz="750" dirty="0">
              <a:latin typeface="Microsoft Sans Serif"/>
              <a:cs typeface="Microsoft Sans Serif"/>
            </a:endParaRPr>
          </a:p>
          <a:p>
            <a:pPr marL="12700" marR="334645">
              <a:lnSpc>
                <a:spcPts val="1510"/>
              </a:lnSpc>
              <a:spcBef>
                <a:spcPts val="125"/>
              </a:spcBef>
              <a:tabLst>
                <a:tab pos="444500" algn="l"/>
              </a:tabLst>
            </a:pPr>
            <a:r>
              <a:rPr sz="900" b="1" spc="5" dirty="0">
                <a:solidFill>
                  <a:srgbClr val="001F40"/>
                </a:solidFill>
                <a:latin typeface="Arial"/>
                <a:cs typeface="Arial"/>
              </a:rPr>
              <a:t>OEM	</a:t>
            </a:r>
            <a:r>
              <a:rPr sz="600" spc="15" dirty="0">
                <a:solidFill>
                  <a:srgbClr val="001F40"/>
                </a:solidFill>
                <a:latin typeface="Microsoft Sans Serif"/>
                <a:cs typeface="Microsoft Sans Serif"/>
              </a:rPr>
              <a:t>Cambiador</a:t>
            </a:r>
            <a:r>
              <a:rPr sz="600" spc="-1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5" dirty="0">
                <a:solidFill>
                  <a:srgbClr val="001F40"/>
                </a:solidFill>
                <a:latin typeface="Microsoft Sans Serif"/>
                <a:cs typeface="Microsoft Sans Serif"/>
              </a:rPr>
              <a:t>tomas</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bajo</a:t>
            </a:r>
            <a:r>
              <a:rPr sz="600" spc="-10" dirty="0">
                <a:solidFill>
                  <a:srgbClr val="001F40"/>
                </a:solidFill>
                <a:latin typeface="Microsoft Sans Serif"/>
                <a:cs typeface="Microsoft Sans Serif"/>
              </a:rPr>
              <a:t> </a:t>
            </a:r>
            <a:r>
              <a:rPr sz="600" spc="15" dirty="0" err="1">
                <a:solidFill>
                  <a:srgbClr val="001F40"/>
                </a:solidFill>
                <a:latin typeface="Microsoft Sans Serif"/>
                <a:cs typeface="Microsoft Sans Serif"/>
              </a:rPr>
              <a:t>carga</a:t>
            </a:r>
            <a:r>
              <a:rPr sz="600" spc="-10" dirty="0">
                <a:solidFill>
                  <a:srgbClr val="001F40"/>
                </a:solidFill>
                <a:latin typeface="Microsoft Sans Serif"/>
                <a:cs typeface="Microsoft Sans Serif"/>
              </a:rPr>
              <a:t> </a:t>
            </a:r>
            <a:r>
              <a:rPr sz="600" spc="15" dirty="0" smtClean="0">
                <a:solidFill>
                  <a:srgbClr val="001F40"/>
                </a:solidFill>
                <a:latin typeface="Microsoft Sans Serif"/>
                <a:cs typeface="Microsoft Sans Serif"/>
              </a:rPr>
              <a:t>del</a:t>
            </a:r>
            <a:r>
              <a:rPr lang="es-ES" sz="600" spc="15" dirty="0" smtClean="0">
                <a:solidFill>
                  <a:srgbClr val="001F40"/>
                </a:solidFill>
                <a:latin typeface="Microsoft Sans Serif"/>
                <a:cs typeface="Microsoft Sans Serif"/>
              </a:rPr>
              <a:t> </a:t>
            </a:r>
            <a:r>
              <a:rPr sz="900" b="1" spc="-35" dirty="0" smtClean="0">
                <a:solidFill>
                  <a:srgbClr val="001F40"/>
                </a:solidFill>
                <a:latin typeface="Arial"/>
                <a:cs typeface="Arial"/>
              </a:rPr>
              <a:t>OLTC</a:t>
            </a:r>
            <a:r>
              <a:rPr sz="900" b="1" spc="-35" dirty="0">
                <a:solidFill>
                  <a:srgbClr val="001F40"/>
                </a:solidFill>
                <a:latin typeface="Arial"/>
                <a:cs typeface="Arial"/>
              </a:rPr>
              <a:t>	</a:t>
            </a:r>
            <a:r>
              <a:rPr sz="600" spc="20" dirty="0">
                <a:solidFill>
                  <a:srgbClr val="001F40"/>
                </a:solidFill>
                <a:latin typeface="Microsoft Sans Serif"/>
                <a:cs typeface="Microsoft Sans Serif"/>
              </a:rPr>
              <a:t>fabricante de </a:t>
            </a:r>
            <a:r>
              <a:rPr sz="600" spc="20" dirty="0" err="1">
                <a:solidFill>
                  <a:srgbClr val="001F40"/>
                </a:solidFill>
                <a:latin typeface="Microsoft Sans Serif"/>
                <a:cs typeface="Microsoft Sans Serif"/>
              </a:rPr>
              <a:t>equipos</a:t>
            </a:r>
            <a:r>
              <a:rPr sz="600" spc="20" dirty="0">
                <a:solidFill>
                  <a:srgbClr val="001F40"/>
                </a:solidFill>
                <a:latin typeface="Microsoft Sans Serif"/>
                <a:cs typeface="Microsoft Sans Serif"/>
              </a:rPr>
              <a:t> </a:t>
            </a:r>
            <a:r>
              <a:rPr sz="600" spc="15" dirty="0" err="1" smtClean="0">
                <a:solidFill>
                  <a:srgbClr val="001F40"/>
                </a:solidFill>
                <a:latin typeface="Microsoft Sans Serif"/>
                <a:cs typeface="Microsoft Sans Serif"/>
              </a:rPr>
              <a:t>originales</a:t>
            </a:r>
            <a:r>
              <a:rPr lang="es-ES" sz="600" spc="15" dirty="0" smtClean="0">
                <a:solidFill>
                  <a:srgbClr val="001F40"/>
                </a:solidFill>
                <a:latin typeface="Microsoft Sans Serif"/>
                <a:cs typeface="Microsoft Sans Serif"/>
              </a:rPr>
              <a:t> </a:t>
            </a:r>
            <a:r>
              <a:rPr sz="900" b="1" spc="45" dirty="0" smtClean="0">
                <a:solidFill>
                  <a:srgbClr val="001F40"/>
                </a:solidFill>
                <a:latin typeface="Arial"/>
                <a:cs typeface="Arial"/>
              </a:rPr>
              <a:t>O&amp;M</a:t>
            </a:r>
            <a:r>
              <a:rPr sz="900" b="1" spc="45" dirty="0">
                <a:solidFill>
                  <a:srgbClr val="001F40"/>
                </a:solidFill>
                <a:latin typeface="Arial"/>
                <a:cs typeface="Arial"/>
              </a:rPr>
              <a:t>	</a:t>
            </a:r>
            <a:r>
              <a:rPr sz="700" spc="15" dirty="0">
                <a:solidFill>
                  <a:srgbClr val="001F40"/>
                </a:solidFill>
                <a:latin typeface="Microsoft Sans Serif"/>
                <a:cs typeface="Microsoft Sans Serif"/>
              </a:rPr>
              <a:t>Operaciones </a:t>
            </a:r>
            <a:r>
              <a:rPr sz="700" spc="5" dirty="0">
                <a:solidFill>
                  <a:srgbClr val="001F40"/>
                </a:solidFill>
                <a:latin typeface="Microsoft Sans Serif"/>
                <a:cs typeface="Microsoft Sans Serif"/>
              </a:rPr>
              <a:t>y </a:t>
            </a:r>
            <a:r>
              <a:rPr sz="700" spc="35" dirty="0" err="1" smtClean="0">
                <a:solidFill>
                  <a:srgbClr val="001F40"/>
                </a:solidFill>
                <a:latin typeface="Microsoft Sans Serif"/>
                <a:cs typeface="Microsoft Sans Serif"/>
              </a:rPr>
              <a:t>Mantenimiento</a:t>
            </a:r>
            <a:r>
              <a:rPr lang="es-ES" sz="700" spc="35" dirty="0" smtClean="0">
                <a:solidFill>
                  <a:srgbClr val="001F40"/>
                </a:solidFill>
                <a:latin typeface="Microsoft Sans Serif"/>
                <a:cs typeface="Microsoft Sans Serif"/>
              </a:rPr>
              <a:t> </a:t>
            </a:r>
            <a:r>
              <a:rPr sz="650" b="1" spc="-10" dirty="0" smtClean="0">
                <a:solidFill>
                  <a:srgbClr val="001F40"/>
                </a:solidFill>
                <a:latin typeface="Arial"/>
                <a:cs typeface="Arial"/>
              </a:rPr>
              <a:t>EN </a:t>
            </a:r>
            <a:r>
              <a:rPr sz="650" b="1" spc="20" dirty="0" smtClean="0">
                <a:solidFill>
                  <a:srgbClr val="001F40"/>
                </a:solidFill>
                <a:latin typeface="Arial"/>
                <a:cs typeface="Arial"/>
              </a:rPr>
              <a:t>UNA</a:t>
            </a:r>
            <a:r>
              <a:rPr lang="es-ES" sz="650" b="1" spc="20" dirty="0" smtClean="0">
                <a:solidFill>
                  <a:srgbClr val="001F40"/>
                </a:solidFill>
                <a:latin typeface="Arial"/>
                <a:cs typeface="Arial"/>
              </a:rPr>
              <a:t>  </a:t>
            </a:r>
            <a:r>
              <a:rPr sz="700" spc="20" dirty="0" err="1" smtClean="0">
                <a:solidFill>
                  <a:srgbClr val="001F40"/>
                </a:solidFill>
                <a:latin typeface="Microsoft Sans Serif"/>
                <a:cs typeface="Microsoft Sans Serif"/>
              </a:rPr>
              <a:t>Petróleo</a:t>
            </a:r>
            <a:r>
              <a:rPr sz="700" spc="20" dirty="0" smtClean="0">
                <a:solidFill>
                  <a:srgbClr val="001F40"/>
                </a:solidFill>
                <a:latin typeface="Microsoft Sans Serif"/>
                <a:cs typeface="Microsoft Sans Serif"/>
              </a:rPr>
              <a:t> </a:t>
            </a:r>
            <a:r>
              <a:rPr sz="700" spc="30" dirty="0">
                <a:solidFill>
                  <a:srgbClr val="001F40"/>
                </a:solidFill>
                <a:latin typeface="Microsoft Sans Serif"/>
                <a:cs typeface="Microsoft Sans Serif"/>
              </a:rPr>
              <a:t>Natural </a:t>
            </a:r>
            <a:r>
              <a:rPr sz="700" spc="15" dirty="0" err="1">
                <a:solidFill>
                  <a:srgbClr val="001F40"/>
                </a:solidFill>
                <a:latin typeface="Microsoft Sans Serif"/>
                <a:cs typeface="Microsoft Sans Serif"/>
              </a:rPr>
              <a:t>Aire</a:t>
            </a:r>
            <a:r>
              <a:rPr sz="700" spc="15" dirty="0">
                <a:solidFill>
                  <a:srgbClr val="001F40"/>
                </a:solidFill>
                <a:latin typeface="Microsoft Sans Serif"/>
                <a:cs typeface="Microsoft Sans Serif"/>
              </a:rPr>
              <a:t> </a:t>
            </a:r>
            <a:r>
              <a:rPr sz="700" spc="5" dirty="0" err="1" smtClean="0">
                <a:solidFill>
                  <a:srgbClr val="001F40"/>
                </a:solidFill>
                <a:latin typeface="Microsoft Sans Serif"/>
                <a:cs typeface="Microsoft Sans Serif"/>
              </a:rPr>
              <a:t>Gasto</a:t>
            </a:r>
            <a:r>
              <a:rPr lang="es-ES" sz="700" spc="5" dirty="0" smtClean="0">
                <a:solidFill>
                  <a:srgbClr val="001F40"/>
                </a:solidFill>
                <a:latin typeface="Microsoft Sans Serif"/>
                <a:cs typeface="Microsoft Sans Serif"/>
              </a:rPr>
              <a:t> </a:t>
            </a:r>
            <a:r>
              <a:rPr sz="900" b="1" spc="-30" dirty="0" smtClean="0">
                <a:solidFill>
                  <a:srgbClr val="001F40"/>
                </a:solidFill>
                <a:latin typeface="Arial"/>
                <a:cs typeface="Arial"/>
              </a:rPr>
              <a:t>OPEX</a:t>
            </a:r>
            <a:r>
              <a:rPr sz="900" b="1" spc="-30" dirty="0">
                <a:solidFill>
                  <a:srgbClr val="001F40"/>
                </a:solidFill>
                <a:latin typeface="Arial"/>
                <a:cs typeface="Arial"/>
              </a:rPr>
              <a:t>	</a:t>
            </a:r>
            <a:r>
              <a:rPr sz="700" spc="25" dirty="0">
                <a:solidFill>
                  <a:srgbClr val="001F40"/>
                </a:solidFill>
                <a:latin typeface="Microsoft Sans Serif"/>
                <a:cs typeface="Microsoft Sans Serif"/>
              </a:rPr>
              <a:t>operativo</a:t>
            </a:r>
            <a:r>
              <a:rPr sz="700" spc="-10" dirty="0">
                <a:solidFill>
                  <a:srgbClr val="001F40"/>
                </a:solidFill>
                <a:latin typeface="Microsoft Sans Serif"/>
                <a:cs typeface="Microsoft Sans Serif"/>
              </a:rPr>
              <a:t> </a:t>
            </a:r>
            <a:r>
              <a:rPr sz="700" spc="30" dirty="0">
                <a:solidFill>
                  <a:srgbClr val="001F40"/>
                </a:solidFill>
                <a:latin typeface="Microsoft Sans Serif"/>
                <a:cs typeface="Microsoft Sans Serif"/>
              </a:rPr>
              <a:t>natural</a:t>
            </a:r>
            <a:endParaRPr sz="700" dirty="0">
              <a:latin typeface="Microsoft Sans Serif"/>
              <a:cs typeface="Microsoft Sans Serif"/>
            </a:endParaRPr>
          </a:p>
          <a:p>
            <a:pPr marL="12700">
              <a:spcBef>
                <a:spcPts val="310"/>
              </a:spcBef>
              <a:tabLst>
                <a:tab pos="444500" algn="l"/>
              </a:tabLst>
            </a:pPr>
            <a:r>
              <a:rPr sz="900" b="1" spc="-50" dirty="0">
                <a:solidFill>
                  <a:srgbClr val="001F40"/>
                </a:solidFill>
                <a:latin typeface="Arial"/>
                <a:cs typeface="Arial"/>
              </a:rPr>
              <a:t>PAC	</a:t>
            </a:r>
            <a:r>
              <a:rPr sz="600" spc="20" dirty="0">
                <a:solidFill>
                  <a:srgbClr val="001F40"/>
                </a:solidFill>
                <a:latin typeface="Microsoft Sans Serif"/>
                <a:cs typeface="Microsoft Sans Serif"/>
              </a:rPr>
              <a:t>Controlador</a:t>
            </a:r>
            <a:r>
              <a:rPr sz="60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dirty="0">
                <a:solidFill>
                  <a:srgbClr val="001F40"/>
                </a:solidFill>
                <a:latin typeface="Microsoft Sans Serif"/>
                <a:cs typeface="Microsoft Sans Serif"/>
              </a:rPr>
              <a:t> </a:t>
            </a:r>
            <a:r>
              <a:rPr sz="600" spc="20" dirty="0">
                <a:solidFill>
                  <a:srgbClr val="001F40"/>
                </a:solidFill>
                <a:latin typeface="Microsoft Sans Serif"/>
                <a:cs typeface="Microsoft Sans Serif"/>
              </a:rPr>
              <a:t>automatización</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programable</a:t>
            </a:r>
            <a:endParaRPr sz="600" dirty="0">
              <a:latin typeface="Microsoft Sans Serif"/>
              <a:cs typeface="Microsoft Sans Serif"/>
            </a:endParaRPr>
          </a:p>
          <a:p>
            <a:pPr marL="12700">
              <a:spcBef>
                <a:spcPts val="345"/>
              </a:spcBef>
              <a:tabLst>
                <a:tab pos="444500" algn="l"/>
              </a:tabLst>
            </a:pPr>
            <a:r>
              <a:rPr sz="900" b="1" spc="-65" dirty="0">
                <a:solidFill>
                  <a:srgbClr val="001F40"/>
                </a:solidFill>
                <a:latin typeface="Arial"/>
                <a:cs typeface="Arial"/>
              </a:rPr>
              <a:t>PCC	</a:t>
            </a:r>
            <a:r>
              <a:rPr sz="600" spc="15" dirty="0">
                <a:solidFill>
                  <a:srgbClr val="001F40"/>
                </a:solidFill>
                <a:latin typeface="Microsoft Sans Serif"/>
                <a:cs typeface="Microsoft Sans Serif"/>
              </a:rPr>
              <a:t>Centro</a:t>
            </a:r>
            <a:r>
              <a:rPr sz="600" spc="-1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5" dirty="0">
                <a:solidFill>
                  <a:srgbClr val="001F40"/>
                </a:solidFill>
                <a:latin typeface="Microsoft Sans Serif"/>
                <a:cs typeface="Microsoft Sans Serif"/>
              </a:rPr>
              <a:t>control</a:t>
            </a:r>
            <a:r>
              <a:rPr sz="600" spc="-1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energía</a:t>
            </a:r>
            <a:endParaRPr sz="600" dirty="0">
              <a:latin typeface="Microsoft Sans Serif"/>
              <a:cs typeface="Microsoft Sans Serif"/>
            </a:endParaRPr>
          </a:p>
          <a:p>
            <a:pPr marL="12700">
              <a:spcBef>
                <a:spcPts val="434"/>
              </a:spcBef>
            </a:pPr>
            <a:r>
              <a:rPr sz="900" b="1" spc="-60" dirty="0">
                <a:solidFill>
                  <a:srgbClr val="001F40"/>
                </a:solidFill>
                <a:latin typeface="Arial"/>
                <a:cs typeface="Arial"/>
              </a:rPr>
              <a:t>PFC</a:t>
            </a:r>
            <a:endParaRPr sz="900" dirty="0">
              <a:latin typeface="Arial"/>
              <a:cs typeface="Arial"/>
            </a:endParaRPr>
          </a:p>
        </p:txBody>
      </p:sp>
      <p:sp>
        <p:nvSpPr>
          <p:cNvPr id="19" name="object 19"/>
          <p:cNvSpPr txBox="1"/>
          <p:nvPr/>
        </p:nvSpPr>
        <p:spPr>
          <a:xfrm>
            <a:off x="10034206" y="6820473"/>
            <a:ext cx="1917700" cy="105157"/>
          </a:xfrm>
          <a:prstGeom prst="rect">
            <a:avLst/>
          </a:prstGeom>
        </p:spPr>
        <p:txBody>
          <a:bodyPr vert="horz" wrap="square" lIns="0" tIns="12700" rIns="0" bIns="0" rtlCol="0">
            <a:spAutoFit/>
          </a:bodyPr>
          <a:lstStyle/>
          <a:p>
            <a:pPr marL="12700">
              <a:spcBef>
                <a:spcPts val="100"/>
              </a:spcBef>
            </a:pPr>
            <a:r>
              <a:rPr sz="350" b="1" spc="-10" dirty="0">
                <a:solidFill>
                  <a:srgbClr val="001F40"/>
                </a:solidFill>
                <a:latin typeface="Arial"/>
                <a:cs typeface="Arial"/>
              </a:rPr>
              <a:t>SOCIEDAD</a:t>
            </a:r>
            <a:r>
              <a:rPr sz="350" b="1" spc="-15" dirty="0">
                <a:solidFill>
                  <a:srgbClr val="001F40"/>
                </a:solidFill>
                <a:latin typeface="Arial"/>
                <a:cs typeface="Arial"/>
              </a:rPr>
              <a:t> </a:t>
            </a:r>
            <a:r>
              <a:rPr sz="350" b="1" dirty="0">
                <a:solidFill>
                  <a:srgbClr val="001F40"/>
                </a:solidFill>
                <a:latin typeface="Arial"/>
                <a:cs typeface="Arial"/>
              </a:rPr>
              <a:t>ANÓNIM</a:t>
            </a:r>
            <a:r>
              <a:rPr sz="600" dirty="0">
                <a:solidFill>
                  <a:srgbClr val="001F40"/>
                </a:solidFill>
                <a:latin typeface="Microsoft Sans Serif"/>
                <a:cs typeface="Microsoft Sans Serif"/>
              </a:rPr>
              <a:t>c</a:t>
            </a:r>
            <a:r>
              <a:rPr sz="350" b="1" dirty="0">
                <a:solidFill>
                  <a:srgbClr val="001F40"/>
                </a:solidFill>
                <a:latin typeface="Arial"/>
                <a:cs typeface="Arial"/>
              </a:rPr>
              <a:t>A</a:t>
            </a:r>
            <a:r>
              <a:rPr sz="600" dirty="0">
                <a:solidFill>
                  <a:srgbClr val="001F40"/>
                </a:solidFill>
                <a:latin typeface="Microsoft Sans Serif"/>
                <a:cs typeface="Microsoft Sans Serif"/>
              </a:rPr>
              <a:t>orrección</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del</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factor</a:t>
            </a:r>
            <a:r>
              <a:rPr sz="600" spc="-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potencia</a:t>
            </a:r>
            <a:r>
              <a:rPr sz="600" spc="-5" dirty="0">
                <a:solidFill>
                  <a:srgbClr val="001F40"/>
                </a:solidFill>
                <a:latin typeface="Microsoft Sans Serif"/>
                <a:cs typeface="Microsoft Sans Serif"/>
              </a:rPr>
              <a:t> </a:t>
            </a:r>
            <a:r>
              <a:rPr sz="600" spc="5" dirty="0">
                <a:solidFill>
                  <a:srgbClr val="001F40"/>
                </a:solidFill>
                <a:latin typeface="Microsoft Sans Serif"/>
                <a:cs typeface="Microsoft Sans Serif"/>
              </a:rPr>
              <a:t>Calidad</a:t>
            </a:r>
            <a:endParaRPr sz="600">
              <a:latin typeface="Microsoft Sans Serif"/>
              <a:cs typeface="Microsoft Sans Serif"/>
            </a:endParaRPr>
          </a:p>
        </p:txBody>
      </p:sp>
      <p:sp>
        <p:nvSpPr>
          <p:cNvPr id="20" name="object 20"/>
          <p:cNvSpPr txBox="1"/>
          <p:nvPr/>
        </p:nvSpPr>
        <p:spPr>
          <a:xfrm>
            <a:off x="10034207" y="6919531"/>
            <a:ext cx="2671445" cy="1369060"/>
          </a:xfrm>
          <a:prstGeom prst="rect">
            <a:avLst/>
          </a:prstGeom>
        </p:spPr>
        <p:txBody>
          <a:bodyPr vert="horz" wrap="square" lIns="0" tIns="67310" rIns="0" bIns="0" rtlCol="0">
            <a:spAutoFit/>
          </a:bodyPr>
          <a:lstStyle/>
          <a:p>
            <a:pPr marL="12700">
              <a:spcBef>
                <a:spcPts val="530"/>
              </a:spcBef>
              <a:tabLst>
                <a:tab pos="444500" algn="l"/>
              </a:tabLst>
            </a:pPr>
            <a:r>
              <a:rPr sz="900" b="1" spc="-10" dirty="0">
                <a:solidFill>
                  <a:srgbClr val="001F40"/>
                </a:solidFill>
                <a:latin typeface="Arial"/>
                <a:cs typeface="Arial"/>
              </a:rPr>
              <a:t>PQ	</a:t>
            </a:r>
            <a:r>
              <a:rPr sz="600" spc="20" dirty="0">
                <a:solidFill>
                  <a:srgbClr val="001F40"/>
                </a:solidFill>
                <a:latin typeface="Microsoft Sans Serif"/>
                <a:cs typeface="Microsoft Sans Serif"/>
              </a:rPr>
              <a:t>de</a:t>
            </a:r>
            <a:r>
              <a:rPr sz="600" spc="-30" dirty="0">
                <a:solidFill>
                  <a:srgbClr val="001F40"/>
                </a:solidFill>
                <a:latin typeface="Microsoft Sans Serif"/>
                <a:cs typeface="Microsoft Sans Serif"/>
              </a:rPr>
              <a:t> </a:t>
            </a:r>
            <a:r>
              <a:rPr sz="600" spc="10" dirty="0">
                <a:solidFill>
                  <a:srgbClr val="001F40"/>
                </a:solidFill>
                <a:latin typeface="Microsoft Sans Serif"/>
                <a:cs typeface="Microsoft Sans Serif"/>
              </a:rPr>
              <a:t>la</a:t>
            </a:r>
            <a:r>
              <a:rPr sz="600" spc="-25" dirty="0">
                <a:solidFill>
                  <a:srgbClr val="001F40"/>
                </a:solidFill>
                <a:latin typeface="Microsoft Sans Serif"/>
                <a:cs typeface="Microsoft Sans Serif"/>
              </a:rPr>
              <a:t> </a:t>
            </a:r>
            <a:r>
              <a:rPr sz="600" spc="20" dirty="0">
                <a:solidFill>
                  <a:srgbClr val="001F40"/>
                </a:solidFill>
                <a:latin typeface="Microsoft Sans Serif"/>
                <a:cs typeface="Microsoft Sans Serif"/>
              </a:rPr>
              <a:t>energía</a:t>
            </a:r>
            <a:endParaRPr sz="600" dirty="0">
              <a:latin typeface="Microsoft Sans Serif"/>
              <a:cs typeface="Microsoft Sans Serif"/>
            </a:endParaRPr>
          </a:p>
          <a:p>
            <a:pPr marL="12700">
              <a:spcBef>
                <a:spcPts val="430"/>
              </a:spcBef>
              <a:tabLst>
                <a:tab pos="444500" algn="l"/>
              </a:tabLst>
            </a:pPr>
            <a:r>
              <a:rPr sz="900" b="1" spc="25" dirty="0">
                <a:solidFill>
                  <a:srgbClr val="001F40"/>
                </a:solidFill>
                <a:latin typeface="Arial"/>
                <a:cs typeface="Arial"/>
              </a:rPr>
              <a:t>PWM	</a:t>
            </a:r>
            <a:r>
              <a:rPr sz="600" spc="20" dirty="0">
                <a:solidFill>
                  <a:srgbClr val="001F40"/>
                </a:solidFill>
                <a:latin typeface="Microsoft Sans Serif"/>
                <a:cs typeface="Microsoft Sans Serif"/>
              </a:rPr>
              <a:t>Modulación</a:t>
            </a:r>
            <a:r>
              <a:rPr sz="600" spc="-1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15" dirty="0">
                <a:solidFill>
                  <a:srgbClr val="001F40"/>
                </a:solidFill>
                <a:latin typeface="Microsoft Sans Serif"/>
                <a:cs typeface="Microsoft Sans Serif"/>
              </a:rPr>
              <a:t>ancho</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pulso</a:t>
            </a:r>
            <a:endParaRPr sz="600" dirty="0">
              <a:latin typeface="Microsoft Sans Serif"/>
              <a:cs typeface="Microsoft Sans Serif"/>
            </a:endParaRPr>
          </a:p>
          <a:p>
            <a:pPr marL="12700">
              <a:spcBef>
                <a:spcPts val="430"/>
              </a:spcBef>
              <a:tabLst>
                <a:tab pos="444500" algn="l"/>
              </a:tabLst>
            </a:pPr>
            <a:r>
              <a:rPr sz="900" b="1" dirty="0">
                <a:solidFill>
                  <a:srgbClr val="001F40"/>
                </a:solidFill>
                <a:latin typeface="Arial"/>
                <a:cs typeface="Arial"/>
              </a:rPr>
              <a:t>RAM	</a:t>
            </a:r>
            <a:r>
              <a:rPr sz="650" spc="5" dirty="0">
                <a:solidFill>
                  <a:srgbClr val="001F40"/>
                </a:solidFill>
                <a:latin typeface="Microsoft Sans Serif"/>
                <a:cs typeface="Microsoft Sans Serif"/>
              </a:rPr>
              <a:t>Análisis</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15" dirty="0">
                <a:solidFill>
                  <a:srgbClr val="001F40"/>
                </a:solidFill>
                <a:latin typeface="Microsoft Sans Serif"/>
                <a:cs typeface="Microsoft Sans Serif"/>
              </a:rPr>
              <a:t>Confiabilidad,</a:t>
            </a:r>
            <a:r>
              <a:rPr sz="650" dirty="0">
                <a:solidFill>
                  <a:srgbClr val="001F40"/>
                </a:solidFill>
                <a:latin typeface="Microsoft Sans Serif"/>
                <a:cs typeface="Microsoft Sans Serif"/>
              </a:rPr>
              <a:t> </a:t>
            </a:r>
            <a:r>
              <a:rPr sz="650" spc="20" dirty="0">
                <a:solidFill>
                  <a:srgbClr val="001F40"/>
                </a:solidFill>
                <a:latin typeface="Microsoft Sans Serif"/>
                <a:cs typeface="Microsoft Sans Serif"/>
              </a:rPr>
              <a:t>Disponibilidad</a:t>
            </a:r>
            <a:r>
              <a:rPr sz="650" dirty="0">
                <a:solidFill>
                  <a:srgbClr val="001F40"/>
                </a:solidFill>
                <a:latin typeface="Microsoft Sans Serif"/>
                <a:cs typeface="Microsoft Sans Serif"/>
              </a:rPr>
              <a:t> </a:t>
            </a:r>
            <a:r>
              <a:rPr sz="650" spc="5" dirty="0">
                <a:solidFill>
                  <a:srgbClr val="001F40"/>
                </a:solidFill>
                <a:latin typeface="Microsoft Sans Serif"/>
                <a:cs typeface="Microsoft Sans Serif"/>
              </a:rPr>
              <a:t>y</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Mantenibilidad</a:t>
            </a:r>
            <a:endParaRPr sz="650" dirty="0">
              <a:latin typeface="Microsoft Sans Serif"/>
              <a:cs typeface="Microsoft Sans Serif"/>
            </a:endParaRPr>
          </a:p>
          <a:p>
            <a:pPr marL="12700" marR="1555115">
              <a:lnSpc>
                <a:spcPts val="1510"/>
              </a:lnSpc>
              <a:spcBef>
                <a:spcPts val="125"/>
              </a:spcBef>
              <a:tabLst>
                <a:tab pos="444500" algn="l"/>
              </a:tabLst>
            </a:pPr>
            <a:r>
              <a:rPr sz="900" b="1" spc="20" dirty="0">
                <a:solidFill>
                  <a:srgbClr val="001F40"/>
                </a:solidFill>
                <a:latin typeface="Arial"/>
                <a:cs typeface="Arial"/>
              </a:rPr>
              <a:t>RMU	</a:t>
            </a:r>
            <a:r>
              <a:rPr sz="650" spc="5" dirty="0">
                <a:solidFill>
                  <a:srgbClr val="001F40"/>
                </a:solidFill>
                <a:latin typeface="Microsoft Sans Serif"/>
                <a:cs typeface="Microsoft Sans Serif"/>
              </a:rPr>
              <a:t>Ring </a:t>
            </a:r>
            <a:r>
              <a:rPr sz="650" spc="25" dirty="0">
                <a:solidFill>
                  <a:srgbClr val="001F40"/>
                </a:solidFill>
                <a:latin typeface="Microsoft Sans Serif"/>
                <a:cs typeface="Microsoft Sans Serif"/>
              </a:rPr>
              <a:t>Main </a:t>
            </a:r>
            <a:r>
              <a:rPr sz="650" spc="25" dirty="0" smtClean="0">
                <a:solidFill>
                  <a:srgbClr val="001F40"/>
                </a:solidFill>
                <a:latin typeface="Microsoft Sans Serif"/>
                <a:cs typeface="Microsoft Sans Serif"/>
              </a:rPr>
              <a:t>Unit</a:t>
            </a:r>
            <a:r>
              <a:rPr lang="es-ES" sz="650" spc="25" dirty="0" smtClean="0">
                <a:solidFill>
                  <a:srgbClr val="001F40"/>
                </a:solidFill>
                <a:latin typeface="Microsoft Sans Serif"/>
                <a:cs typeface="Microsoft Sans Serif"/>
              </a:rPr>
              <a:t> </a:t>
            </a:r>
            <a:r>
              <a:rPr sz="350" b="1" spc="-10" dirty="0" smtClean="0">
                <a:solidFill>
                  <a:srgbClr val="001F40"/>
                </a:solidFill>
                <a:latin typeface="Arial"/>
                <a:cs typeface="Arial"/>
              </a:rPr>
              <a:t>ENTONCES</a:t>
            </a:r>
            <a:r>
              <a:rPr sz="300" b="1" spc="-10" dirty="0" smtClean="0">
                <a:solidFill>
                  <a:srgbClr val="001F40"/>
                </a:solidFill>
                <a:latin typeface="Arial"/>
                <a:cs typeface="Arial"/>
              </a:rPr>
              <a:t>X</a:t>
            </a:r>
            <a:r>
              <a:rPr sz="300" b="1" spc="-10" dirty="0">
                <a:solidFill>
                  <a:srgbClr val="001F40"/>
                </a:solidFill>
                <a:latin typeface="Arial"/>
                <a:cs typeface="Arial"/>
              </a:rPr>
              <a:t>	</a:t>
            </a:r>
            <a:r>
              <a:rPr sz="700" spc="20" dirty="0">
                <a:solidFill>
                  <a:srgbClr val="001F40"/>
                </a:solidFill>
                <a:latin typeface="Microsoft Sans Serif"/>
                <a:cs typeface="Microsoft Sans Serif"/>
              </a:rPr>
              <a:t>Óxido</a:t>
            </a:r>
            <a:r>
              <a:rPr sz="700" spc="-3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35" dirty="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azufre</a:t>
            </a:r>
            <a:r>
              <a:rPr lang="es-ES" sz="700" spc="20" dirty="0" smtClean="0">
                <a:solidFill>
                  <a:srgbClr val="001F40"/>
                </a:solidFill>
                <a:latin typeface="Microsoft Sans Serif"/>
                <a:cs typeface="Microsoft Sans Serif"/>
              </a:rPr>
              <a:t> </a:t>
            </a:r>
            <a:r>
              <a:rPr sz="900" b="1" spc="-105" dirty="0" smtClean="0">
                <a:solidFill>
                  <a:srgbClr val="001F40"/>
                </a:solidFill>
                <a:latin typeface="Arial"/>
                <a:cs typeface="Arial"/>
              </a:rPr>
              <a:t>SS</a:t>
            </a:r>
            <a:r>
              <a:rPr sz="900" b="1" spc="-105" dirty="0">
                <a:solidFill>
                  <a:srgbClr val="001F40"/>
                </a:solidFill>
                <a:latin typeface="Arial"/>
                <a:cs typeface="Arial"/>
              </a:rPr>
              <a:t>	</a:t>
            </a:r>
            <a:r>
              <a:rPr sz="550" spc="20" dirty="0">
                <a:solidFill>
                  <a:srgbClr val="001F40"/>
                </a:solidFill>
                <a:latin typeface="Microsoft Sans Serif"/>
                <a:cs typeface="Microsoft Sans Serif"/>
              </a:rPr>
              <a:t>Arranque</a:t>
            </a:r>
            <a:r>
              <a:rPr sz="550" spc="-15" dirty="0">
                <a:solidFill>
                  <a:srgbClr val="001F40"/>
                </a:solidFill>
                <a:latin typeface="Microsoft Sans Serif"/>
                <a:cs typeface="Microsoft Sans Serif"/>
              </a:rPr>
              <a:t> </a:t>
            </a:r>
            <a:r>
              <a:rPr sz="550" spc="5" dirty="0">
                <a:solidFill>
                  <a:srgbClr val="001F40"/>
                </a:solidFill>
                <a:latin typeface="Microsoft Sans Serif"/>
                <a:cs typeface="Microsoft Sans Serif"/>
              </a:rPr>
              <a:t>suave</a:t>
            </a:r>
            <a:endParaRPr sz="550" dirty="0">
              <a:latin typeface="Microsoft Sans Serif"/>
              <a:cs typeface="Microsoft Sans Serif"/>
            </a:endParaRPr>
          </a:p>
          <a:p>
            <a:pPr marL="12700">
              <a:spcBef>
                <a:spcPts val="310"/>
              </a:spcBef>
              <a:tabLst>
                <a:tab pos="444500" algn="l"/>
              </a:tabLst>
            </a:pPr>
            <a:r>
              <a:rPr sz="900" b="1" spc="-55" dirty="0">
                <a:solidFill>
                  <a:srgbClr val="001F40"/>
                </a:solidFill>
                <a:latin typeface="Arial"/>
                <a:cs typeface="Arial"/>
              </a:rPr>
              <a:t>SSIS	</a:t>
            </a:r>
            <a:r>
              <a:rPr sz="650" spc="20" dirty="0">
                <a:solidFill>
                  <a:srgbClr val="001F40"/>
                </a:solidFill>
                <a:latin typeface="Microsoft Sans Serif"/>
                <a:cs typeface="Microsoft Sans Serif"/>
              </a:rPr>
              <a:t>Aparamenta</a:t>
            </a:r>
            <a:r>
              <a:rPr sz="650" spc="-10" dirty="0">
                <a:solidFill>
                  <a:srgbClr val="001F40"/>
                </a:solidFill>
                <a:latin typeface="Microsoft Sans Serif"/>
                <a:cs typeface="Microsoft Sans Serif"/>
              </a:rPr>
              <a:t> </a:t>
            </a:r>
            <a:r>
              <a:rPr sz="650" spc="15" dirty="0">
                <a:solidFill>
                  <a:srgbClr val="001F40"/>
                </a:solidFill>
                <a:latin typeface="Microsoft Sans Serif"/>
                <a:cs typeface="Microsoft Sans Serif"/>
              </a:rPr>
              <a:t>con</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aislamiento</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sólido</a:t>
            </a:r>
            <a:endParaRPr sz="650" dirty="0">
              <a:latin typeface="Microsoft Sans Serif"/>
              <a:cs typeface="Microsoft Sans Serif"/>
            </a:endParaRPr>
          </a:p>
        </p:txBody>
      </p:sp>
      <p:sp>
        <p:nvSpPr>
          <p:cNvPr id="21" name="object 21"/>
          <p:cNvSpPr txBox="1"/>
          <p:nvPr/>
        </p:nvSpPr>
        <p:spPr>
          <a:xfrm>
            <a:off x="10034206" y="8454574"/>
            <a:ext cx="264160" cy="970915"/>
          </a:xfrm>
          <a:prstGeom prst="rect">
            <a:avLst/>
          </a:prstGeom>
        </p:spPr>
        <p:txBody>
          <a:bodyPr vert="horz" wrap="square" lIns="0" tIns="12700" rIns="0" bIns="0" rtlCol="0">
            <a:spAutoFit/>
          </a:bodyPr>
          <a:lstStyle/>
          <a:p>
            <a:pPr marL="12700" marR="5080" algn="just">
              <a:lnSpc>
                <a:spcPct val="139900"/>
              </a:lnSpc>
              <a:spcBef>
                <a:spcPts val="100"/>
              </a:spcBef>
            </a:pPr>
            <a:r>
              <a:rPr sz="900" b="1" spc="5" dirty="0" smtClean="0">
                <a:solidFill>
                  <a:srgbClr val="001F40"/>
                </a:solidFill>
                <a:latin typeface="Arial"/>
                <a:cs typeface="Arial"/>
              </a:rPr>
              <a:t>THD</a:t>
            </a:r>
            <a:r>
              <a:rPr lang="es-ES" sz="900" b="1" spc="5" dirty="0" smtClean="0">
                <a:solidFill>
                  <a:srgbClr val="001F40"/>
                </a:solidFill>
                <a:latin typeface="Arial"/>
                <a:cs typeface="Arial"/>
              </a:rPr>
              <a:t> </a:t>
            </a:r>
            <a:r>
              <a:rPr sz="900" b="1" spc="-40" dirty="0" smtClean="0">
                <a:solidFill>
                  <a:srgbClr val="001F40"/>
                </a:solidFill>
                <a:latin typeface="Arial"/>
                <a:cs typeface="Arial"/>
              </a:rPr>
              <a:t>UPS</a:t>
            </a:r>
            <a:r>
              <a:rPr lang="es-ES" sz="900" b="1" spc="-40" dirty="0" smtClean="0">
                <a:solidFill>
                  <a:srgbClr val="001F40"/>
                </a:solidFill>
                <a:latin typeface="Arial"/>
                <a:cs typeface="Arial"/>
              </a:rPr>
              <a:t> </a:t>
            </a:r>
            <a:r>
              <a:rPr sz="900" b="1" spc="-35" dirty="0" smtClean="0">
                <a:solidFill>
                  <a:srgbClr val="001F40"/>
                </a:solidFill>
                <a:latin typeface="Arial"/>
                <a:cs typeface="Arial"/>
              </a:rPr>
              <a:t>BCV</a:t>
            </a:r>
            <a:r>
              <a:rPr lang="es-ES" sz="900" b="1" spc="-35" dirty="0" smtClean="0">
                <a:solidFill>
                  <a:srgbClr val="001F40"/>
                </a:solidFill>
                <a:latin typeface="Arial"/>
                <a:cs typeface="Arial"/>
              </a:rPr>
              <a:t> </a:t>
            </a:r>
            <a:r>
              <a:rPr sz="900" b="1" dirty="0" smtClean="0">
                <a:solidFill>
                  <a:srgbClr val="001F40"/>
                </a:solidFill>
                <a:latin typeface="Arial"/>
                <a:cs typeface="Arial"/>
              </a:rPr>
              <a:t>CIV</a:t>
            </a:r>
            <a:endParaRPr sz="900" dirty="0">
              <a:latin typeface="Arial"/>
              <a:cs typeface="Arial"/>
            </a:endParaRPr>
          </a:p>
          <a:p>
            <a:pPr marL="12700">
              <a:spcBef>
                <a:spcPts val="980"/>
              </a:spcBef>
            </a:pPr>
            <a:r>
              <a:rPr sz="350" b="1" spc="15" dirty="0">
                <a:solidFill>
                  <a:srgbClr val="001F40"/>
                </a:solidFill>
                <a:latin typeface="Arial"/>
                <a:cs typeface="Arial"/>
              </a:rPr>
              <a:t>Vermont</a:t>
            </a:r>
            <a:endParaRPr sz="350" dirty="0">
              <a:latin typeface="Arial"/>
              <a:cs typeface="Arial"/>
            </a:endParaRPr>
          </a:p>
        </p:txBody>
      </p:sp>
      <p:sp>
        <p:nvSpPr>
          <p:cNvPr id="22" name="object 22"/>
          <p:cNvSpPr txBox="1"/>
          <p:nvPr/>
        </p:nvSpPr>
        <p:spPr>
          <a:xfrm>
            <a:off x="10034207" y="8349162"/>
            <a:ext cx="1900555" cy="112851"/>
          </a:xfrm>
          <a:prstGeom prst="rect">
            <a:avLst/>
          </a:prstGeom>
        </p:spPr>
        <p:txBody>
          <a:bodyPr vert="horz" wrap="square" lIns="0" tIns="12700" rIns="0" bIns="0" rtlCol="0">
            <a:spAutoFit/>
          </a:bodyPr>
          <a:lstStyle/>
          <a:p>
            <a:pPr marL="12700">
              <a:spcBef>
                <a:spcPts val="100"/>
              </a:spcBef>
            </a:pPr>
            <a:r>
              <a:rPr sz="350" b="1" dirty="0">
                <a:solidFill>
                  <a:srgbClr val="001F40"/>
                </a:solidFill>
                <a:latin typeface="Arial"/>
                <a:cs typeface="Arial"/>
              </a:rPr>
              <a:t>costo</a:t>
            </a:r>
            <a:r>
              <a:rPr sz="350" b="1" spc="-10" dirty="0">
                <a:solidFill>
                  <a:srgbClr val="001F40"/>
                </a:solidFill>
                <a:latin typeface="Arial"/>
                <a:cs typeface="Arial"/>
              </a:rPr>
              <a:t> </a:t>
            </a:r>
            <a:r>
              <a:rPr sz="350" b="1" spc="20" dirty="0">
                <a:solidFill>
                  <a:srgbClr val="001F40"/>
                </a:solidFill>
                <a:latin typeface="Arial"/>
                <a:cs typeface="Arial"/>
              </a:rPr>
              <a:t>total</a:t>
            </a:r>
            <a:r>
              <a:rPr sz="350" b="1" spc="-5" dirty="0">
                <a:solidFill>
                  <a:srgbClr val="001F40"/>
                </a:solidFill>
                <a:latin typeface="Arial"/>
                <a:cs typeface="Arial"/>
              </a:rPr>
              <a:t> </a:t>
            </a:r>
            <a:r>
              <a:rPr sz="350" b="1" spc="10" dirty="0">
                <a:solidFill>
                  <a:srgbClr val="001F40"/>
                </a:solidFill>
                <a:latin typeface="Arial"/>
                <a:cs typeface="Arial"/>
              </a:rPr>
              <a:t>de</a:t>
            </a:r>
            <a:r>
              <a:rPr sz="350" b="1" spc="-5" dirty="0">
                <a:solidFill>
                  <a:srgbClr val="001F40"/>
                </a:solidFill>
                <a:latin typeface="Arial"/>
                <a:cs typeface="Arial"/>
              </a:rPr>
              <a:t> </a:t>
            </a:r>
            <a:r>
              <a:rPr sz="350" b="1" spc="-30" dirty="0">
                <a:solidFill>
                  <a:srgbClr val="001F40"/>
                </a:solidFill>
                <a:latin typeface="Arial"/>
                <a:cs typeface="Arial"/>
              </a:rPr>
              <a:t>propi</a:t>
            </a:r>
            <a:r>
              <a:rPr sz="650" spc="-30" dirty="0">
                <a:solidFill>
                  <a:srgbClr val="001F40"/>
                </a:solidFill>
                <a:latin typeface="Microsoft Sans Serif"/>
                <a:cs typeface="Microsoft Sans Serif"/>
              </a:rPr>
              <a:t>a</a:t>
            </a:r>
            <a:r>
              <a:rPr sz="350" b="1" spc="-30" dirty="0">
                <a:solidFill>
                  <a:srgbClr val="001F40"/>
                </a:solidFill>
                <a:latin typeface="Arial"/>
                <a:cs typeface="Arial"/>
              </a:rPr>
              <a:t>ed</a:t>
            </a:r>
            <a:r>
              <a:rPr sz="650" spc="-30" dirty="0">
                <a:solidFill>
                  <a:srgbClr val="001F40"/>
                </a:solidFill>
                <a:latin typeface="Microsoft Sans Serif"/>
                <a:cs typeface="Microsoft Sans Serif"/>
              </a:rPr>
              <a:t>p</a:t>
            </a:r>
            <a:r>
              <a:rPr sz="350" b="1" spc="-30" dirty="0">
                <a:solidFill>
                  <a:srgbClr val="001F40"/>
                </a:solidFill>
                <a:latin typeface="Arial"/>
                <a:cs typeface="Arial"/>
              </a:rPr>
              <a:t>ad</a:t>
            </a:r>
            <a:r>
              <a:rPr sz="650" spc="-30" dirty="0">
                <a:solidFill>
                  <a:srgbClr val="001F40"/>
                </a:solidFill>
                <a:latin typeface="Microsoft Sans Serif"/>
                <a:cs typeface="Microsoft Sans Serif"/>
              </a:rPr>
              <a:t>antallado</a:t>
            </a:r>
            <a:r>
              <a:rPr sz="650" spc="5" dirty="0">
                <a:solidFill>
                  <a:srgbClr val="001F40"/>
                </a:solidFill>
                <a:latin typeface="Microsoft Sans Serif"/>
                <a:cs typeface="Microsoft Sans Serif"/>
              </a:rPr>
              <a:t> Costo </a:t>
            </a:r>
            <a:r>
              <a:rPr sz="650" spc="30" dirty="0">
                <a:solidFill>
                  <a:srgbClr val="001F40"/>
                </a:solidFill>
                <a:latin typeface="Microsoft Sans Serif"/>
                <a:cs typeface="Microsoft Sans Serif"/>
              </a:rPr>
              <a:t>total</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dirty="0">
                <a:solidFill>
                  <a:srgbClr val="001F40"/>
                </a:solidFill>
                <a:latin typeface="Microsoft Sans Serif"/>
                <a:cs typeface="Microsoft Sans Serif"/>
              </a:rPr>
              <a:t> </a:t>
            </a:r>
            <a:r>
              <a:rPr sz="650" spc="25" dirty="0">
                <a:solidFill>
                  <a:srgbClr val="001F40"/>
                </a:solidFill>
                <a:latin typeface="Microsoft Sans Serif"/>
                <a:cs typeface="Microsoft Sans Serif"/>
              </a:rPr>
              <a:t>propiedad</a:t>
            </a:r>
            <a:endParaRPr sz="650">
              <a:latin typeface="Microsoft Sans Serif"/>
              <a:cs typeface="Microsoft Sans Serif"/>
            </a:endParaRPr>
          </a:p>
        </p:txBody>
      </p:sp>
      <p:sp>
        <p:nvSpPr>
          <p:cNvPr id="23" name="object 23"/>
          <p:cNvSpPr txBox="1"/>
          <p:nvPr/>
        </p:nvSpPr>
        <p:spPr>
          <a:xfrm>
            <a:off x="10466205" y="6628593"/>
            <a:ext cx="1332230" cy="105157"/>
          </a:xfrm>
          <a:prstGeom prst="rect">
            <a:avLst/>
          </a:prstGeom>
        </p:spPr>
        <p:txBody>
          <a:bodyPr vert="horz" wrap="square" lIns="0" tIns="12700" rIns="0" bIns="0" rtlCol="0">
            <a:spAutoFit/>
          </a:bodyPr>
          <a:lstStyle/>
          <a:p>
            <a:pPr marL="12700">
              <a:spcBef>
                <a:spcPts val="100"/>
              </a:spcBef>
            </a:pPr>
            <a:r>
              <a:rPr sz="600" spc="20" dirty="0">
                <a:solidFill>
                  <a:srgbClr val="001F40"/>
                </a:solidFill>
                <a:latin typeface="Microsoft Sans Serif"/>
                <a:cs typeface="Microsoft Sans Serif"/>
              </a:rPr>
              <a:t>Controlador</a:t>
            </a:r>
            <a:r>
              <a:rPr sz="600" dirty="0">
                <a:solidFill>
                  <a:srgbClr val="001F40"/>
                </a:solidFill>
                <a:latin typeface="Microsoft Sans Serif"/>
                <a:cs typeface="Microsoft Sans Serif"/>
              </a:rPr>
              <a:t> </a:t>
            </a:r>
            <a:r>
              <a:rPr sz="600" spc="15" dirty="0">
                <a:solidFill>
                  <a:srgbClr val="001F40"/>
                </a:solidFill>
                <a:latin typeface="Microsoft Sans Serif"/>
                <a:cs typeface="Microsoft Sans Serif"/>
              </a:rPr>
              <a:t>lógico</a:t>
            </a:r>
            <a:r>
              <a:rPr sz="600" spc="5" dirty="0">
                <a:solidFill>
                  <a:srgbClr val="001F40"/>
                </a:solidFill>
                <a:latin typeface="Microsoft Sans Serif"/>
                <a:cs typeface="Microsoft Sans Serif"/>
              </a:rPr>
              <a:t> </a:t>
            </a:r>
            <a:r>
              <a:rPr sz="600" spc="25" dirty="0">
                <a:solidFill>
                  <a:srgbClr val="001F40"/>
                </a:solidFill>
                <a:latin typeface="Microsoft Sans Serif"/>
                <a:cs typeface="Microsoft Sans Serif"/>
              </a:rPr>
              <a:t>programable</a:t>
            </a:r>
            <a:r>
              <a:rPr sz="600" spc="5" dirty="0">
                <a:solidFill>
                  <a:srgbClr val="001F40"/>
                </a:solidFill>
                <a:latin typeface="Microsoft Sans Serif"/>
                <a:cs typeface="Microsoft Sans Serif"/>
              </a:rPr>
              <a:t> </a:t>
            </a:r>
            <a:r>
              <a:rPr sz="600" spc="15" dirty="0">
                <a:solidFill>
                  <a:srgbClr val="001F40"/>
                </a:solidFill>
                <a:latin typeface="Microsoft Sans Serif"/>
                <a:cs typeface="Microsoft Sans Serif"/>
              </a:rPr>
              <a:t>con</a:t>
            </a:r>
            <a:endParaRPr sz="600">
              <a:latin typeface="Microsoft Sans Serif"/>
              <a:cs typeface="Microsoft Sans Serif"/>
            </a:endParaRPr>
          </a:p>
        </p:txBody>
      </p:sp>
      <p:sp>
        <p:nvSpPr>
          <p:cNvPr id="24" name="object 24"/>
          <p:cNvSpPr txBox="1"/>
          <p:nvPr/>
        </p:nvSpPr>
        <p:spPr>
          <a:xfrm>
            <a:off x="10466205" y="8547393"/>
            <a:ext cx="1229360" cy="501015"/>
          </a:xfrm>
          <a:prstGeom prst="rect">
            <a:avLst/>
          </a:prstGeom>
        </p:spPr>
        <p:txBody>
          <a:bodyPr vert="horz" wrap="square" lIns="0" tIns="12700" rIns="0" bIns="0" rtlCol="0">
            <a:spAutoFit/>
          </a:bodyPr>
          <a:lstStyle/>
          <a:p>
            <a:pPr marL="12700">
              <a:spcBef>
                <a:spcPts val="100"/>
              </a:spcBef>
            </a:pPr>
            <a:r>
              <a:rPr sz="600" spc="10" dirty="0">
                <a:solidFill>
                  <a:srgbClr val="001F40"/>
                </a:solidFill>
                <a:latin typeface="Microsoft Sans Serif"/>
                <a:cs typeface="Microsoft Sans Serif"/>
              </a:rPr>
              <a:t>Fuente</a:t>
            </a:r>
            <a:r>
              <a:rPr sz="600" spc="-25"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20" dirty="0">
                <a:solidFill>
                  <a:srgbClr val="001F40"/>
                </a:solidFill>
                <a:latin typeface="Microsoft Sans Serif"/>
                <a:cs typeface="Microsoft Sans Serif"/>
              </a:rPr>
              <a:t> </a:t>
            </a:r>
            <a:r>
              <a:rPr sz="600" spc="20" dirty="0">
                <a:solidFill>
                  <a:srgbClr val="001F40"/>
                </a:solidFill>
                <a:latin typeface="Microsoft Sans Serif"/>
                <a:cs typeface="Microsoft Sans Serif"/>
              </a:rPr>
              <a:t>alimentación</a:t>
            </a:r>
            <a:endParaRPr sz="600" dirty="0">
              <a:latin typeface="Microsoft Sans Serif"/>
              <a:cs typeface="Microsoft Sans Serif"/>
            </a:endParaRPr>
          </a:p>
          <a:p>
            <a:pPr marL="12700" marR="5080">
              <a:lnSpc>
                <a:spcPct val="209800"/>
              </a:lnSpc>
            </a:pPr>
            <a:r>
              <a:rPr sz="600" spc="30" dirty="0">
                <a:solidFill>
                  <a:srgbClr val="001F40"/>
                </a:solidFill>
                <a:latin typeface="Microsoft Sans Serif"/>
                <a:cs typeface="Microsoft Sans Serif"/>
              </a:rPr>
              <a:t>interrumpible </a:t>
            </a:r>
            <a:r>
              <a:rPr sz="600" spc="15" dirty="0">
                <a:solidFill>
                  <a:srgbClr val="001F40"/>
                </a:solidFill>
                <a:latin typeface="Microsoft Sans Serif"/>
                <a:cs typeface="Microsoft Sans Serif"/>
              </a:rPr>
              <a:t>con </a:t>
            </a:r>
            <a:r>
              <a:rPr sz="600" spc="20" dirty="0" err="1" smtClean="0">
                <a:solidFill>
                  <a:srgbClr val="001F40"/>
                </a:solidFill>
                <a:latin typeface="Microsoft Sans Serif"/>
                <a:cs typeface="Microsoft Sans Serif"/>
              </a:rPr>
              <a:t>distorsión</a:t>
            </a:r>
            <a:r>
              <a:rPr lang="es-ES" sz="600" spc="20" dirty="0" smtClean="0">
                <a:solidFill>
                  <a:srgbClr val="001F40"/>
                </a:solidFill>
                <a:latin typeface="Microsoft Sans Serif"/>
                <a:cs typeface="Microsoft Sans Serif"/>
              </a:rPr>
              <a:t> </a:t>
            </a:r>
            <a:r>
              <a:rPr sz="600" spc="20" dirty="0" err="1" smtClean="0">
                <a:solidFill>
                  <a:srgbClr val="001F40"/>
                </a:solidFill>
                <a:latin typeface="Microsoft Sans Serif"/>
                <a:cs typeface="Microsoft Sans Serif"/>
              </a:rPr>
              <a:t>armónica</a:t>
            </a:r>
            <a:r>
              <a:rPr sz="600" spc="-10" dirty="0" smtClean="0">
                <a:solidFill>
                  <a:srgbClr val="001F40"/>
                </a:solidFill>
                <a:latin typeface="Microsoft Sans Serif"/>
                <a:cs typeface="Microsoft Sans Serif"/>
              </a:rPr>
              <a:t> </a:t>
            </a:r>
            <a:r>
              <a:rPr sz="600" spc="30" dirty="0">
                <a:solidFill>
                  <a:srgbClr val="001F40"/>
                </a:solidFill>
                <a:latin typeface="Microsoft Sans Serif"/>
                <a:cs typeface="Microsoft Sans Serif"/>
              </a:rPr>
              <a:t>total</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Disyuntor</a:t>
            </a:r>
            <a:r>
              <a:rPr sz="600" spc="-1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10" dirty="0">
                <a:solidFill>
                  <a:srgbClr val="001F40"/>
                </a:solidFill>
                <a:latin typeface="Microsoft Sans Serif"/>
                <a:cs typeface="Microsoft Sans Serif"/>
              </a:rPr>
              <a:t> </a:t>
            </a:r>
            <a:r>
              <a:rPr sz="600" spc="5" dirty="0">
                <a:solidFill>
                  <a:srgbClr val="001F40"/>
                </a:solidFill>
                <a:latin typeface="Microsoft Sans Serif"/>
                <a:cs typeface="Microsoft Sans Serif"/>
              </a:rPr>
              <a:t>vacío</a:t>
            </a:r>
            <a:endParaRPr sz="600" dirty="0">
              <a:latin typeface="Microsoft Sans Serif"/>
              <a:cs typeface="Microsoft Sans Serif"/>
            </a:endParaRPr>
          </a:p>
        </p:txBody>
      </p:sp>
      <p:sp>
        <p:nvSpPr>
          <p:cNvPr id="25" name="object 25"/>
          <p:cNvSpPr txBox="1"/>
          <p:nvPr/>
        </p:nvSpPr>
        <p:spPr>
          <a:xfrm>
            <a:off x="10466206" y="9129383"/>
            <a:ext cx="972819" cy="97463"/>
          </a:xfrm>
          <a:prstGeom prst="rect">
            <a:avLst/>
          </a:prstGeom>
        </p:spPr>
        <p:txBody>
          <a:bodyPr vert="horz" wrap="square" lIns="0" tIns="12700" rIns="0" bIns="0" rtlCol="0">
            <a:spAutoFit/>
          </a:bodyPr>
          <a:lstStyle/>
          <a:p>
            <a:pPr marL="12700">
              <a:spcBef>
                <a:spcPts val="100"/>
              </a:spcBef>
            </a:pPr>
            <a:r>
              <a:rPr sz="550" spc="20" dirty="0">
                <a:solidFill>
                  <a:srgbClr val="001F40"/>
                </a:solidFill>
                <a:latin typeface="Microsoft Sans Serif"/>
                <a:cs typeface="Microsoft Sans Serif"/>
              </a:rPr>
              <a:t>Unidad</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20" dirty="0">
                <a:solidFill>
                  <a:srgbClr val="001F40"/>
                </a:solidFill>
                <a:latin typeface="Microsoft Sans Serif"/>
                <a:cs typeface="Microsoft Sans Serif"/>
              </a:rPr>
              <a:t> </a:t>
            </a:r>
            <a:r>
              <a:rPr sz="550" spc="10" dirty="0">
                <a:solidFill>
                  <a:srgbClr val="001F40"/>
                </a:solidFill>
                <a:latin typeface="Microsoft Sans Serif"/>
                <a:cs typeface="Microsoft Sans Serif"/>
              </a:rPr>
              <a:t>velocidad</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variable</a:t>
            </a:r>
            <a:endParaRPr sz="550">
              <a:latin typeface="Microsoft Sans Serif"/>
              <a:cs typeface="Microsoft Sans Serif"/>
            </a:endParaRPr>
          </a:p>
        </p:txBody>
      </p:sp>
      <p:sp>
        <p:nvSpPr>
          <p:cNvPr id="26" name="object 26"/>
          <p:cNvSpPr txBox="1"/>
          <p:nvPr/>
        </p:nvSpPr>
        <p:spPr>
          <a:xfrm>
            <a:off x="10466206" y="9314913"/>
            <a:ext cx="962025" cy="105157"/>
          </a:xfrm>
          <a:prstGeom prst="rect">
            <a:avLst/>
          </a:prstGeom>
        </p:spPr>
        <p:txBody>
          <a:bodyPr vert="horz" wrap="square" lIns="0" tIns="12700" rIns="0" bIns="0" rtlCol="0">
            <a:spAutoFit/>
          </a:bodyPr>
          <a:lstStyle/>
          <a:p>
            <a:pPr marL="12700">
              <a:spcBef>
                <a:spcPts val="100"/>
              </a:spcBef>
            </a:pPr>
            <a:r>
              <a:rPr sz="600" spc="25" dirty="0">
                <a:solidFill>
                  <a:srgbClr val="001F40"/>
                </a:solidFill>
                <a:latin typeface="Microsoft Sans Serif"/>
                <a:cs typeface="Microsoft Sans Serif"/>
              </a:rPr>
              <a:t>Transformador</a:t>
            </a:r>
            <a:r>
              <a:rPr sz="600" spc="-40" dirty="0">
                <a:solidFill>
                  <a:srgbClr val="001F40"/>
                </a:solidFill>
                <a:latin typeface="Microsoft Sans Serif"/>
                <a:cs typeface="Microsoft Sans Serif"/>
              </a:rPr>
              <a:t> </a:t>
            </a:r>
            <a:r>
              <a:rPr sz="600" spc="20" dirty="0">
                <a:solidFill>
                  <a:srgbClr val="001F40"/>
                </a:solidFill>
                <a:latin typeface="Microsoft Sans Serif"/>
                <a:cs typeface="Microsoft Sans Serif"/>
              </a:rPr>
              <a:t>de</a:t>
            </a:r>
            <a:r>
              <a:rPr sz="600" spc="-35" dirty="0">
                <a:solidFill>
                  <a:srgbClr val="001F40"/>
                </a:solidFill>
                <a:latin typeface="Microsoft Sans Serif"/>
                <a:cs typeface="Microsoft Sans Serif"/>
              </a:rPr>
              <a:t> </a:t>
            </a:r>
            <a:r>
              <a:rPr sz="600" spc="20" dirty="0">
                <a:solidFill>
                  <a:srgbClr val="001F40"/>
                </a:solidFill>
                <a:latin typeface="Microsoft Sans Serif"/>
                <a:cs typeface="Microsoft Sans Serif"/>
              </a:rPr>
              <a:t>voltage</a:t>
            </a:r>
            <a:endParaRPr sz="600">
              <a:latin typeface="Microsoft Sans Serif"/>
              <a:cs typeface="Microsoft Sans Serif"/>
            </a:endParaRPr>
          </a:p>
        </p:txBody>
      </p:sp>
      <p:sp>
        <p:nvSpPr>
          <p:cNvPr id="27" name="object 27"/>
          <p:cNvSpPr txBox="1"/>
          <p:nvPr/>
        </p:nvSpPr>
        <p:spPr>
          <a:xfrm>
            <a:off x="7298206" y="6261982"/>
            <a:ext cx="681355" cy="282129"/>
          </a:xfrm>
          <a:prstGeom prst="rect">
            <a:avLst/>
          </a:prstGeom>
        </p:spPr>
        <p:txBody>
          <a:bodyPr vert="horz" wrap="square" lIns="0" tIns="12700" rIns="0" bIns="0" rtlCol="0">
            <a:spAutoFit/>
          </a:bodyPr>
          <a:lstStyle/>
          <a:p>
            <a:pPr marL="12700">
              <a:spcBef>
                <a:spcPts val="100"/>
              </a:spcBef>
            </a:pPr>
            <a:r>
              <a:rPr sz="550" spc="20" dirty="0">
                <a:solidFill>
                  <a:srgbClr val="001F40"/>
                </a:solidFill>
                <a:latin typeface="Microsoft Sans Serif"/>
                <a:cs typeface="Microsoft Sans Serif"/>
              </a:rPr>
              <a:t>combustible</a:t>
            </a:r>
            <a:r>
              <a:rPr sz="550" spc="-40" dirty="0">
                <a:solidFill>
                  <a:srgbClr val="001F40"/>
                </a:solidFill>
                <a:latin typeface="Microsoft Sans Serif"/>
                <a:cs typeface="Microsoft Sans Serif"/>
              </a:rPr>
              <a:t> </a:t>
            </a:r>
            <a:r>
              <a:rPr sz="550" spc="20" dirty="0">
                <a:solidFill>
                  <a:srgbClr val="001F40"/>
                </a:solidFill>
                <a:latin typeface="Microsoft Sans Serif"/>
                <a:cs typeface="Microsoft Sans Serif"/>
              </a:rPr>
              <a:t>dual</a:t>
            </a:r>
            <a:endParaRPr sz="550">
              <a:latin typeface="Microsoft Sans Serif"/>
              <a:cs typeface="Microsoft Sans Serif"/>
            </a:endParaRPr>
          </a:p>
          <a:p>
            <a:pPr marL="12700">
              <a:spcBef>
                <a:spcPts val="615"/>
              </a:spcBef>
            </a:pPr>
            <a:r>
              <a:rPr sz="700" spc="20" dirty="0">
                <a:solidFill>
                  <a:srgbClr val="001F40"/>
                </a:solidFill>
                <a:latin typeface="Microsoft Sans Serif"/>
                <a:cs typeface="Microsoft Sans Serif"/>
              </a:rPr>
              <a:t>Directo</a:t>
            </a:r>
            <a:r>
              <a:rPr sz="700" spc="-25" dirty="0">
                <a:solidFill>
                  <a:srgbClr val="001F40"/>
                </a:solidFill>
                <a:latin typeface="Microsoft Sans Serif"/>
                <a:cs typeface="Microsoft Sans Serif"/>
              </a:rPr>
              <a:t> </a:t>
            </a:r>
            <a:r>
              <a:rPr sz="700" spc="20" dirty="0">
                <a:solidFill>
                  <a:srgbClr val="001F40"/>
                </a:solidFill>
                <a:latin typeface="Microsoft Sans Serif"/>
                <a:cs typeface="Microsoft Sans Serif"/>
              </a:rPr>
              <a:t>en</a:t>
            </a:r>
            <a:r>
              <a:rPr sz="700" spc="-25" dirty="0">
                <a:solidFill>
                  <a:srgbClr val="001F40"/>
                </a:solidFill>
                <a:latin typeface="Microsoft Sans Serif"/>
                <a:cs typeface="Microsoft Sans Serif"/>
              </a:rPr>
              <a:t> </a:t>
            </a:r>
            <a:r>
              <a:rPr sz="700" spc="15" dirty="0">
                <a:solidFill>
                  <a:srgbClr val="001F40"/>
                </a:solidFill>
                <a:latin typeface="Microsoft Sans Serif"/>
                <a:cs typeface="Microsoft Sans Serif"/>
              </a:rPr>
              <a:t>línea</a:t>
            </a:r>
            <a:endParaRPr sz="700">
              <a:latin typeface="Microsoft Sans Serif"/>
              <a:cs typeface="Microsoft Sans Serif"/>
            </a:endParaRPr>
          </a:p>
        </p:txBody>
      </p:sp>
      <p:sp>
        <p:nvSpPr>
          <p:cNvPr id="28" name="object 28"/>
          <p:cNvSpPr txBox="1"/>
          <p:nvPr/>
        </p:nvSpPr>
        <p:spPr>
          <a:xfrm>
            <a:off x="7298205" y="6814122"/>
            <a:ext cx="1885950" cy="1277620"/>
          </a:xfrm>
          <a:prstGeom prst="rect">
            <a:avLst/>
          </a:prstGeom>
        </p:spPr>
        <p:txBody>
          <a:bodyPr vert="horz" wrap="square" lIns="0" tIns="12700" rIns="0" bIns="0" rtlCol="0">
            <a:spAutoFit/>
          </a:bodyPr>
          <a:lstStyle/>
          <a:p>
            <a:pPr marL="12700">
              <a:spcBef>
                <a:spcPts val="100"/>
              </a:spcBef>
            </a:pPr>
            <a:r>
              <a:rPr sz="650" spc="20" dirty="0">
                <a:solidFill>
                  <a:srgbClr val="001F40"/>
                </a:solidFill>
                <a:latin typeface="Microsoft Sans Serif"/>
                <a:cs typeface="Microsoft Sans Serif"/>
              </a:rPr>
              <a:t>Unidad</a:t>
            </a:r>
            <a:r>
              <a:rPr sz="650" spc="-15" dirty="0">
                <a:solidFill>
                  <a:srgbClr val="001F40"/>
                </a:solidFill>
                <a:latin typeface="Microsoft Sans Serif"/>
                <a:cs typeface="Microsoft Sans Serif"/>
              </a:rPr>
              <a:t> </a:t>
            </a:r>
            <a:r>
              <a:rPr sz="650" spc="10" dirty="0">
                <a:solidFill>
                  <a:srgbClr val="001F40"/>
                </a:solidFill>
                <a:latin typeface="Microsoft Sans Serif"/>
                <a:cs typeface="Microsoft Sans Serif"/>
              </a:rPr>
              <a:t>Funcional</a:t>
            </a:r>
            <a:r>
              <a:rPr sz="650" spc="-10" dirty="0">
                <a:solidFill>
                  <a:srgbClr val="001F40"/>
                </a:solidFill>
                <a:latin typeface="Microsoft Sans Serif"/>
                <a:cs typeface="Microsoft Sans Serif"/>
              </a:rPr>
              <a:t> </a:t>
            </a:r>
            <a:r>
              <a:rPr sz="650" spc="25" dirty="0">
                <a:solidFill>
                  <a:srgbClr val="001F40"/>
                </a:solidFill>
                <a:latin typeface="Microsoft Sans Serif"/>
                <a:cs typeface="Microsoft Sans Serif"/>
              </a:rPr>
              <a:t>Indicador</a:t>
            </a:r>
            <a:endParaRPr sz="650" dirty="0">
              <a:latin typeface="Microsoft Sans Serif"/>
              <a:cs typeface="Microsoft Sans Serif"/>
            </a:endParaRPr>
          </a:p>
          <a:p>
            <a:pPr marL="12700">
              <a:spcBef>
                <a:spcPts val="730"/>
              </a:spcBef>
            </a:pPr>
            <a:r>
              <a:rPr sz="650" spc="20" dirty="0">
                <a:solidFill>
                  <a:srgbClr val="001F40"/>
                </a:solidFill>
                <a:latin typeface="Microsoft Sans Serif"/>
                <a:cs typeface="Microsoft Sans Serif"/>
              </a:rPr>
              <a:t>de</a:t>
            </a:r>
            <a:r>
              <a:rPr sz="650" spc="-25" dirty="0">
                <a:solidFill>
                  <a:srgbClr val="001F40"/>
                </a:solidFill>
                <a:latin typeface="Microsoft Sans Serif"/>
                <a:cs typeface="Microsoft Sans Serif"/>
              </a:rPr>
              <a:t> </a:t>
            </a:r>
            <a:r>
              <a:rPr sz="650" spc="-5" dirty="0">
                <a:solidFill>
                  <a:srgbClr val="001F40"/>
                </a:solidFill>
                <a:latin typeface="Microsoft Sans Serif"/>
                <a:cs typeface="Microsoft Sans Serif"/>
              </a:rPr>
              <a:t>Paso</a:t>
            </a:r>
            <a:r>
              <a:rPr sz="650" spc="-2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25" dirty="0">
                <a:solidFill>
                  <a:srgbClr val="001F40"/>
                </a:solidFill>
                <a:latin typeface="Microsoft Sans Serif"/>
                <a:cs typeface="Microsoft Sans Serif"/>
              </a:rPr>
              <a:t> </a:t>
            </a:r>
            <a:r>
              <a:rPr sz="650" spc="-5" dirty="0">
                <a:solidFill>
                  <a:srgbClr val="001F40"/>
                </a:solidFill>
                <a:latin typeface="Microsoft Sans Serif"/>
                <a:cs typeface="Microsoft Sans Serif"/>
              </a:rPr>
              <a:t>Falla</a:t>
            </a:r>
            <a:endParaRPr sz="650" dirty="0">
              <a:latin typeface="Microsoft Sans Serif"/>
              <a:cs typeface="Microsoft Sans Serif"/>
            </a:endParaRPr>
          </a:p>
          <a:p>
            <a:pPr>
              <a:spcBef>
                <a:spcPts val="35"/>
              </a:spcBef>
            </a:pPr>
            <a:endParaRPr sz="700" dirty="0">
              <a:latin typeface="Microsoft Sans Serif"/>
              <a:cs typeface="Microsoft Sans Serif"/>
            </a:endParaRPr>
          </a:p>
          <a:p>
            <a:pPr marL="12700">
              <a:spcBef>
                <a:spcPts val="5"/>
              </a:spcBef>
            </a:pPr>
            <a:r>
              <a:rPr sz="550" spc="20" dirty="0">
                <a:solidFill>
                  <a:srgbClr val="001F40"/>
                </a:solidFill>
                <a:latin typeface="Microsoft Sans Serif"/>
                <a:cs typeface="Microsoft Sans Serif"/>
              </a:rPr>
              <a:t>Unidad</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de</a:t>
            </a:r>
            <a:r>
              <a:rPr sz="550" spc="-20" dirty="0">
                <a:solidFill>
                  <a:srgbClr val="001F40"/>
                </a:solidFill>
                <a:latin typeface="Microsoft Sans Serif"/>
                <a:cs typeface="Microsoft Sans Serif"/>
              </a:rPr>
              <a:t> </a:t>
            </a:r>
            <a:r>
              <a:rPr sz="550" spc="25" dirty="0">
                <a:solidFill>
                  <a:srgbClr val="001F40"/>
                </a:solidFill>
                <a:latin typeface="Microsoft Sans Serif"/>
                <a:cs typeface="Microsoft Sans Serif"/>
              </a:rPr>
              <a:t>control</a:t>
            </a:r>
            <a:r>
              <a:rPr sz="550" spc="-20" dirty="0">
                <a:solidFill>
                  <a:srgbClr val="001F40"/>
                </a:solidFill>
                <a:latin typeface="Microsoft Sans Serif"/>
                <a:cs typeface="Microsoft Sans Serif"/>
              </a:rPr>
              <a:t> </a:t>
            </a:r>
            <a:r>
              <a:rPr sz="550" spc="15" dirty="0">
                <a:solidFill>
                  <a:srgbClr val="001F40"/>
                </a:solidFill>
                <a:latin typeface="Microsoft Sans Serif"/>
                <a:cs typeface="Microsoft Sans Serif"/>
              </a:rPr>
              <a:t>del</a:t>
            </a:r>
            <a:r>
              <a:rPr sz="550" spc="-20" dirty="0">
                <a:solidFill>
                  <a:srgbClr val="001F40"/>
                </a:solidFill>
                <a:latin typeface="Microsoft Sans Serif"/>
                <a:cs typeface="Microsoft Sans Serif"/>
              </a:rPr>
              <a:t> </a:t>
            </a:r>
            <a:r>
              <a:rPr sz="550" spc="25" dirty="0">
                <a:solidFill>
                  <a:srgbClr val="001F40"/>
                </a:solidFill>
                <a:latin typeface="Microsoft Sans Serif"/>
                <a:cs typeface="Microsoft Sans Serif"/>
              </a:rPr>
              <a:t>generador</a:t>
            </a:r>
            <a:endParaRPr sz="550" dirty="0">
              <a:latin typeface="Microsoft Sans Serif"/>
              <a:cs typeface="Microsoft Sans Serif"/>
            </a:endParaRPr>
          </a:p>
          <a:p>
            <a:pPr>
              <a:spcBef>
                <a:spcPts val="25"/>
              </a:spcBef>
            </a:pPr>
            <a:endParaRPr sz="550" dirty="0">
              <a:latin typeface="Microsoft Sans Serif"/>
              <a:cs typeface="Microsoft Sans Serif"/>
            </a:endParaRPr>
          </a:p>
          <a:p>
            <a:pPr marL="12700"/>
            <a:r>
              <a:rPr sz="750" spc="30" dirty="0">
                <a:solidFill>
                  <a:srgbClr val="001F40"/>
                </a:solidFill>
                <a:latin typeface="Microsoft Sans Serif"/>
                <a:cs typeface="Microsoft Sans Serif"/>
              </a:rPr>
              <a:t>Interfaz</a:t>
            </a:r>
            <a:r>
              <a:rPr sz="750" spc="-5" dirty="0">
                <a:solidFill>
                  <a:srgbClr val="001F40"/>
                </a:solidFill>
                <a:latin typeface="Microsoft Sans Serif"/>
                <a:cs typeface="Microsoft Sans Serif"/>
              </a:rPr>
              <a:t> </a:t>
            </a:r>
            <a:r>
              <a:rPr sz="750" spc="35" dirty="0">
                <a:solidFill>
                  <a:srgbClr val="001F40"/>
                </a:solidFill>
                <a:latin typeface="Microsoft Sans Serif"/>
                <a:cs typeface="Microsoft Sans Serif"/>
              </a:rPr>
              <a:t>hombre-</a:t>
            </a:r>
            <a:r>
              <a:rPr sz="750" spc="30" dirty="0">
                <a:solidFill>
                  <a:srgbClr val="001F40"/>
                </a:solidFill>
                <a:latin typeface="Microsoft Sans Serif"/>
                <a:cs typeface="Microsoft Sans Serif"/>
              </a:rPr>
              <a:t>máquina</a:t>
            </a:r>
            <a:endParaRPr sz="750" dirty="0">
              <a:latin typeface="Microsoft Sans Serif"/>
              <a:cs typeface="Microsoft Sans Serif"/>
            </a:endParaRPr>
          </a:p>
          <a:p>
            <a:pPr marL="12700" marR="5080">
              <a:lnSpc>
                <a:spcPts val="1510"/>
              </a:lnSpc>
              <a:spcBef>
                <a:spcPts val="155"/>
              </a:spcBef>
            </a:pPr>
            <a:r>
              <a:rPr sz="700" spc="5" dirty="0">
                <a:solidFill>
                  <a:srgbClr val="001F40"/>
                </a:solidFill>
                <a:latin typeface="Microsoft Sans Serif"/>
                <a:cs typeface="Microsoft Sans Serif"/>
              </a:rPr>
              <a:t>Calefacción</a:t>
            </a:r>
            <a:r>
              <a:rPr sz="700" spc="-15" dirty="0">
                <a:solidFill>
                  <a:srgbClr val="001F40"/>
                </a:solidFill>
                <a:latin typeface="Microsoft Sans Serif"/>
                <a:cs typeface="Microsoft Sans Serif"/>
              </a:rPr>
              <a:t> </a:t>
            </a:r>
            <a:r>
              <a:rPr sz="700" spc="15" dirty="0">
                <a:solidFill>
                  <a:srgbClr val="001F40"/>
                </a:solidFill>
                <a:latin typeface="Microsoft Sans Serif"/>
                <a:cs typeface="Microsoft Sans Serif"/>
              </a:rPr>
              <a:t>Ventilación</a:t>
            </a:r>
            <a:r>
              <a:rPr sz="700" spc="-10" dirty="0">
                <a:solidFill>
                  <a:srgbClr val="001F40"/>
                </a:solidFill>
                <a:latin typeface="Microsoft Sans Serif"/>
                <a:cs typeface="Microsoft Sans Serif"/>
              </a:rPr>
              <a:t> </a:t>
            </a:r>
            <a:r>
              <a:rPr sz="700" spc="5" dirty="0">
                <a:solidFill>
                  <a:srgbClr val="001F40"/>
                </a:solidFill>
                <a:latin typeface="Microsoft Sans Serif"/>
                <a:cs typeface="Microsoft Sans Serif"/>
              </a:rPr>
              <a:t>y</a:t>
            </a:r>
            <a:r>
              <a:rPr sz="700" spc="-15" dirty="0">
                <a:solidFill>
                  <a:srgbClr val="001F40"/>
                </a:solidFill>
                <a:latin typeface="Microsoft Sans Serif"/>
                <a:cs typeface="Microsoft Sans Serif"/>
              </a:rPr>
              <a:t> </a:t>
            </a:r>
            <a:r>
              <a:rPr sz="700" spc="15" dirty="0" err="1">
                <a:solidFill>
                  <a:srgbClr val="001F40"/>
                </a:solidFill>
                <a:latin typeface="Microsoft Sans Serif"/>
                <a:cs typeface="Microsoft Sans Serif"/>
              </a:rPr>
              <a:t>Aire</a:t>
            </a:r>
            <a:r>
              <a:rPr sz="700" spc="-10" dirty="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Acondicionado</a:t>
            </a:r>
            <a:r>
              <a:rPr lang="es-ES" sz="700" spc="20" dirty="0" smtClean="0">
                <a:solidFill>
                  <a:srgbClr val="001F40"/>
                </a:solidFill>
                <a:latin typeface="Microsoft Sans Serif"/>
                <a:cs typeface="Microsoft Sans Serif"/>
              </a:rPr>
              <a:t> </a:t>
            </a:r>
            <a:r>
              <a:rPr sz="700" spc="20" dirty="0" err="1" smtClean="0">
                <a:solidFill>
                  <a:srgbClr val="001F40"/>
                </a:solidFill>
                <a:latin typeface="Microsoft Sans Serif"/>
                <a:cs typeface="Microsoft Sans Serif"/>
              </a:rPr>
              <a:t>Contención</a:t>
            </a:r>
            <a:r>
              <a:rPr sz="700" spc="-10" dirty="0" smtClean="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5" dirty="0">
                <a:solidFill>
                  <a:srgbClr val="001F40"/>
                </a:solidFill>
                <a:latin typeface="Microsoft Sans Serif"/>
                <a:cs typeface="Microsoft Sans Serif"/>
              </a:rPr>
              <a:t> </a:t>
            </a:r>
            <a:r>
              <a:rPr sz="700" spc="10" dirty="0">
                <a:solidFill>
                  <a:srgbClr val="001F40"/>
                </a:solidFill>
                <a:latin typeface="Microsoft Sans Serif"/>
                <a:cs typeface="Microsoft Sans Serif"/>
              </a:rPr>
              <a:t>Arco</a:t>
            </a:r>
            <a:r>
              <a:rPr sz="700" spc="-10" dirty="0">
                <a:solidFill>
                  <a:srgbClr val="001F40"/>
                </a:solidFill>
                <a:latin typeface="Microsoft Sans Serif"/>
                <a:cs typeface="Microsoft Sans Serif"/>
              </a:rPr>
              <a:t> </a:t>
            </a:r>
            <a:r>
              <a:rPr sz="700" spc="40" dirty="0">
                <a:solidFill>
                  <a:srgbClr val="001F40"/>
                </a:solidFill>
                <a:latin typeface="Microsoft Sans Serif"/>
                <a:cs typeface="Microsoft Sans Serif"/>
              </a:rPr>
              <a:t>Interno</a:t>
            </a:r>
            <a:endParaRPr sz="700" dirty="0">
              <a:latin typeface="Microsoft Sans Serif"/>
              <a:cs typeface="Microsoft Sans Serif"/>
            </a:endParaRPr>
          </a:p>
          <a:p>
            <a:pPr marL="12700">
              <a:spcBef>
                <a:spcPts val="509"/>
              </a:spcBef>
            </a:pPr>
            <a:r>
              <a:rPr sz="700" spc="15" dirty="0">
                <a:solidFill>
                  <a:srgbClr val="001F40"/>
                </a:solidFill>
                <a:latin typeface="Microsoft Sans Serif"/>
                <a:cs typeface="Microsoft Sans Serif"/>
              </a:rPr>
              <a:t>Dispositivo</a:t>
            </a:r>
            <a:r>
              <a:rPr sz="700" dirty="0">
                <a:solidFill>
                  <a:srgbClr val="001F40"/>
                </a:solidFill>
                <a:latin typeface="Microsoft Sans Serif"/>
                <a:cs typeface="Microsoft Sans Serif"/>
              </a:rPr>
              <a:t> </a:t>
            </a:r>
            <a:r>
              <a:rPr sz="700" spc="20" dirty="0">
                <a:solidFill>
                  <a:srgbClr val="001F40"/>
                </a:solidFill>
                <a:latin typeface="Microsoft Sans Serif"/>
                <a:cs typeface="Microsoft Sans Serif"/>
              </a:rPr>
              <a:t>electrónico</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inteligente</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la</a:t>
            </a:r>
            <a:endParaRPr sz="700" dirty="0">
              <a:latin typeface="Microsoft Sans Serif"/>
              <a:cs typeface="Microsoft Sans Serif"/>
            </a:endParaRPr>
          </a:p>
        </p:txBody>
      </p:sp>
      <p:sp>
        <p:nvSpPr>
          <p:cNvPr id="29" name="object 29"/>
          <p:cNvSpPr txBox="1"/>
          <p:nvPr/>
        </p:nvSpPr>
        <p:spPr>
          <a:xfrm>
            <a:off x="7298205" y="8342811"/>
            <a:ext cx="1998980" cy="514984"/>
          </a:xfrm>
          <a:prstGeom prst="rect">
            <a:avLst/>
          </a:prstGeom>
        </p:spPr>
        <p:txBody>
          <a:bodyPr vert="horz" wrap="square" lIns="0" tIns="12700" rIns="0" bIns="0" rtlCol="0">
            <a:spAutoFit/>
          </a:bodyPr>
          <a:lstStyle/>
          <a:p>
            <a:pPr marL="12700">
              <a:spcBef>
                <a:spcPts val="100"/>
              </a:spcBef>
            </a:pPr>
            <a:r>
              <a:rPr sz="700" spc="35" dirty="0">
                <a:solidFill>
                  <a:srgbClr val="001F40"/>
                </a:solidFill>
                <a:latin typeface="Microsoft Sans Serif"/>
                <a:cs typeface="Microsoft Sans Serif"/>
              </a:rPr>
              <a:t>Instituto</a:t>
            </a:r>
            <a:r>
              <a:rPr sz="700" spc="-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dirty="0">
                <a:solidFill>
                  <a:srgbClr val="001F40"/>
                </a:solidFill>
                <a:latin typeface="Microsoft Sans Serif"/>
                <a:cs typeface="Microsoft Sans Serif"/>
              </a:rPr>
              <a:t> </a:t>
            </a:r>
            <a:r>
              <a:rPr sz="700" spc="25" dirty="0">
                <a:solidFill>
                  <a:srgbClr val="001F40"/>
                </a:solidFill>
                <a:latin typeface="Microsoft Sans Serif"/>
                <a:cs typeface="Microsoft Sans Serif"/>
              </a:rPr>
              <a:t>Ingenieros</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Eléctricos</a:t>
            </a:r>
            <a:r>
              <a:rPr sz="700" dirty="0">
                <a:solidFill>
                  <a:srgbClr val="001F40"/>
                </a:solidFill>
                <a:latin typeface="Microsoft Sans Serif"/>
                <a:cs typeface="Microsoft Sans Serif"/>
              </a:rPr>
              <a:t> </a:t>
            </a:r>
            <a:r>
              <a:rPr sz="700" spc="5" dirty="0">
                <a:solidFill>
                  <a:srgbClr val="001F40"/>
                </a:solidFill>
                <a:latin typeface="Microsoft Sans Serif"/>
                <a:cs typeface="Microsoft Sans Serif"/>
              </a:rPr>
              <a:t>y</a:t>
            </a:r>
            <a:r>
              <a:rPr sz="700" dirty="0">
                <a:solidFill>
                  <a:srgbClr val="001F40"/>
                </a:solidFill>
                <a:latin typeface="Microsoft Sans Serif"/>
                <a:cs typeface="Microsoft Sans Serif"/>
              </a:rPr>
              <a:t> </a:t>
            </a:r>
            <a:r>
              <a:rPr sz="700" spc="10" dirty="0">
                <a:solidFill>
                  <a:srgbClr val="001F40"/>
                </a:solidFill>
                <a:latin typeface="Microsoft Sans Serif"/>
                <a:cs typeface="Microsoft Sans Serif"/>
              </a:rPr>
              <a:t>Electrónicos</a:t>
            </a:r>
            <a:endParaRPr sz="700">
              <a:latin typeface="Microsoft Sans Serif"/>
              <a:cs typeface="Microsoft Sans Serif"/>
            </a:endParaRPr>
          </a:p>
          <a:p>
            <a:pPr marL="12700">
              <a:spcBef>
                <a:spcPts val="670"/>
              </a:spcBef>
            </a:pPr>
            <a:r>
              <a:rPr sz="700" spc="20" dirty="0">
                <a:solidFill>
                  <a:srgbClr val="001F40"/>
                </a:solidFill>
                <a:latin typeface="Microsoft Sans Serif"/>
                <a:cs typeface="Microsoft Sans Serif"/>
              </a:rPr>
              <a:t>Transistor</a:t>
            </a:r>
            <a:r>
              <a:rPr sz="700" spc="-15" dirty="0">
                <a:solidFill>
                  <a:srgbClr val="001F40"/>
                </a:solidFill>
                <a:latin typeface="Microsoft Sans Serif"/>
                <a:cs typeface="Microsoft Sans Serif"/>
              </a:rPr>
              <a:t> </a:t>
            </a:r>
            <a:r>
              <a:rPr sz="700" spc="30" dirty="0">
                <a:solidFill>
                  <a:srgbClr val="001F40"/>
                </a:solidFill>
                <a:latin typeface="Microsoft Sans Serif"/>
                <a:cs typeface="Microsoft Sans Serif"/>
              </a:rPr>
              <a:t>bipolar</a:t>
            </a:r>
            <a:r>
              <a:rPr sz="700" spc="-15" dirty="0">
                <a:solidFill>
                  <a:srgbClr val="001F40"/>
                </a:solidFill>
                <a:latin typeface="Microsoft Sans Serif"/>
                <a:cs typeface="Microsoft Sans Serif"/>
              </a:rPr>
              <a:t> </a:t>
            </a:r>
            <a:r>
              <a:rPr sz="700" spc="20" dirty="0">
                <a:solidFill>
                  <a:srgbClr val="001F40"/>
                </a:solidFill>
                <a:latin typeface="Microsoft Sans Serif"/>
                <a:cs typeface="Microsoft Sans Serif"/>
              </a:rPr>
              <a:t>de</a:t>
            </a:r>
            <a:r>
              <a:rPr sz="700" spc="-15" dirty="0">
                <a:solidFill>
                  <a:srgbClr val="001F40"/>
                </a:solidFill>
                <a:latin typeface="Microsoft Sans Serif"/>
                <a:cs typeface="Microsoft Sans Serif"/>
              </a:rPr>
              <a:t> </a:t>
            </a:r>
            <a:r>
              <a:rPr sz="700" spc="30" dirty="0">
                <a:solidFill>
                  <a:srgbClr val="001F40"/>
                </a:solidFill>
                <a:latin typeface="Microsoft Sans Serif"/>
                <a:cs typeface="Microsoft Sans Serif"/>
              </a:rPr>
              <a:t>puerta</a:t>
            </a:r>
            <a:r>
              <a:rPr sz="700" spc="-10" dirty="0">
                <a:solidFill>
                  <a:srgbClr val="001F40"/>
                </a:solidFill>
                <a:latin typeface="Microsoft Sans Serif"/>
                <a:cs typeface="Microsoft Sans Serif"/>
              </a:rPr>
              <a:t> </a:t>
            </a:r>
            <a:r>
              <a:rPr sz="700" spc="10" dirty="0">
                <a:solidFill>
                  <a:srgbClr val="001F40"/>
                </a:solidFill>
                <a:latin typeface="Microsoft Sans Serif"/>
                <a:cs typeface="Microsoft Sans Serif"/>
              </a:rPr>
              <a:t>aislada</a:t>
            </a:r>
            <a:endParaRPr sz="700">
              <a:latin typeface="Microsoft Sans Serif"/>
              <a:cs typeface="Microsoft Sans Serif"/>
            </a:endParaRPr>
          </a:p>
          <a:p>
            <a:pPr marL="12700">
              <a:spcBef>
                <a:spcPts val="720"/>
              </a:spcBef>
            </a:pPr>
            <a:r>
              <a:rPr sz="650" spc="-10" dirty="0">
                <a:solidFill>
                  <a:srgbClr val="001F40"/>
                </a:solidFill>
                <a:latin typeface="Microsoft Sans Serif"/>
                <a:cs typeface="Microsoft Sans Serif"/>
              </a:rPr>
              <a:t>Relé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protección</a:t>
            </a:r>
            <a:r>
              <a:rPr sz="650" spc="-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5" dirty="0">
                <a:solidFill>
                  <a:srgbClr val="001F40"/>
                </a:solidFill>
                <a:latin typeface="Microsoft Sans Serif"/>
                <a:cs typeface="Microsoft Sans Serif"/>
              </a:rPr>
              <a:t> </a:t>
            </a:r>
            <a:r>
              <a:rPr sz="650" spc="45" dirty="0">
                <a:solidFill>
                  <a:srgbClr val="001F40"/>
                </a:solidFill>
                <a:latin typeface="Microsoft Sans Serif"/>
                <a:cs typeface="Microsoft Sans Serif"/>
              </a:rPr>
              <a:t>motor</a:t>
            </a:r>
            <a:r>
              <a:rPr sz="650" spc="-5" dirty="0">
                <a:solidFill>
                  <a:srgbClr val="001F40"/>
                </a:solidFill>
                <a:latin typeface="Microsoft Sans Serif"/>
                <a:cs typeface="Microsoft Sans Serif"/>
              </a:rPr>
              <a:t> </a:t>
            </a:r>
            <a:r>
              <a:rPr sz="650" spc="25" dirty="0">
                <a:solidFill>
                  <a:srgbClr val="001F40"/>
                </a:solidFill>
                <a:latin typeface="Microsoft Sans Serif"/>
                <a:cs typeface="Microsoft Sans Serif"/>
              </a:rPr>
              <a:t>inteligente</a:t>
            </a:r>
            <a:endParaRPr sz="650">
              <a:latin typeface="Microsoft Sans Serif"/>
              <a:cs typeface="Microsoft Sans Serif"/>
            </a:endParaRPr>
          </a:p>
        </p:txBody>
      </p:sp>
      <p:sp>
        <p:nvSpPr>
          <p:cNvPr id="30" name="object 30"/>
          <p:cNvSpPr txBox="1"/>
          <p:nvPr/>
        </p:nvSpPr>
        <p:spPr>
          <a:xfrm>
            <a:off x="7298206" y="9116682"/>
            <a:ext cx="1261745" cy="508634"/>
          </a:xfrm>
          <a:prstGeom prst="rect">
            <a:avLst/>
          </a:prstGeom>
        </p:spPr>
        <p:txBody>
          <a:bodyPr vert="horz" wrap="square" lIns="0" tIns="12700" rIns="0" bIns="0" rtlCol="0">
            <a:spAutoFit/>
          </a:bodyPr>
          <a:lstStyle/>
          <a:p>
            <a:pPr marL="12700">
              <a:spcBef>
                <a:spcPts val="100"/>
              </a:spcBef>
            </a:pPr>
            <a:r>
              <a:rPr sz="650" spc="10" dirty="0">
                <a:solidFill>
                  <a:srgbClr val="001F40"/>
                </a:solidFill>
                <a:latin typeface="Microsoft Sans Serif"/>
                <a:cs typeface="Microsoft Sans Serif"/>
              </a:rPr>
              <a:t>Pantalla</a:t>
            </a:r>
            <a:r>
              <a:rPr sz="650" spc="-15" dirty="0">
                <a:solidFill>
                  <a:srgbClr val="001F40"/>
                </a:solidFill>
                <a:latin typeface="Microsoft Sans Serif"/>
                <a:cs typeface="Microsoft Sans Serif"/>
              </a:rPr>
              <a:t> </a:t>
            </a:r>
            <a:r>
              <a:rPr sz="650" spc="20" dirty="0">
                <a:solidFill>
                  <a:srgbClr val="001F40"/>
                </a:solidFill>
                <a:latin typeface="Microsoft Sans Serif"/>
                <a:cs typeface="Microsoft Sans Serif"/>
              </a:rPr>
              <a:t>de</a:t>
            </a:r>
            <a:r>
              <a:rPr sz="650" spc="-10" dirty="0">
                <a:solidFill>
                  <a:srgbClr val="001F40"/>
                </a:solidFill>
                <a:latin typeface="Microsoft Sans Serif"/>
                <a:cs typeface="Microsoft Sans Serif"/>
              </a:rPr>
              <a:t> </a:t>
            </a:r>
            <a:r>
              <a:rPr sz="650" spc="15" dirty="0">
                <a:solidFill>
                  <a:srgbClr val="001F40"/>
                </a:solidFill>
                <a:latin typeface="Microsoft Sans Serif"/>
                <a:cs typeface="Microsoft Sans Serif"/>
              </a:rPr>
              <a:t>cristal</a:t>
            </a:r>
            <a:r>
              <a:rPr sz="650" spc="-10" dirty="0">
                <a:solidFill>
                  <a:srgbClr val="001F40"/>
                </a:solidFill>
                <a:latin typeface="Microsoft Sans Serif"/>
                <a:cs typeface="Microsoft Sans Serif"/>
              </a:rPr>
              <a:t> </a:t>
            </a:r>
            <a:r>
              <a:rPr sz="650" spc="25" dirty="0">
                <a:solidFill>
                  <a:srgbClr val="001F40"/>
                </a:solidFill>
                <a:latin typeface="Microsoft Sans Serif"/>
                <a:cs typeface="Microsoft Sans Serif"/>
              </a:rPr>
              <a:t>líquido</a:t>
            </a:r>
            <a:endParaRPr sz="650" dirty="0">
              <a:latin typeface="Microsoft Sans Serif"/>
              <a:cs typeface="Microsoft Sans Serif"/>
            </a:endParaRPr>
          </a:p>
          <a:p>
            <a:pPr marL="12700" marR="5080">
              <a:lnSpc>
                <a:spcPct val="193700"/>
              </a:lnSpc>
            </a:pPr>
            <a:r>
              <a:rPr sz="650" dirty="0">
                <a:solidFill>
                  <a:srgbClr val="001F40"/>
                </a:solidFill>
                <a:latin typeface="Microsoft Sans Serif"/>
                <a:cs typeface="Microsoft Sans Serif"/>
              </a:rPr>
              <a:t>Baja</a:t>
            </a:r>
            <a:r>
              <a:rPr sz="650" spc="-15" dirty="0">
                <a:solidFill>
                  <a:srgbClr val="001F40"/>
                </a:solidFill>
                <a:latin typeface="Microsoft Sans Serif"/>
                <a:cs typeface="Microsoft Sans Serif"/>
              </a:rPr>
              <a:t> </a:t>
            </a:r>
            <a:r>
              <a:rPr sz="650" spc="10" dirty="0">
                <a:solidFill>
                  <a:srgbClr val="001F40"/>
                </a:solidFill>
                <a:latin typeface="Microsoft Sans Serif"/>
                <a:cs typeface="Microsoft Sans Serif"/>
              </a:rPr>
              <a:t>Tensión</a:t>
            </a:r>
            <a:r>
              <a:rPr sz="650" spc="-15" dirty="0">
                <a:solidFill>
                  <a:srgbClr val="001F40"/>
                </a:solidFill>
                <a:latin typeface="Microsoft Sans Serif"/>
                <a:cs typeface="Microsoft Sans Serif"/>
              </a:rPr>
              <a:t> (&lt;</a:t>
            </a:r>
            <a:r>
              <a:rPr sz="650" spc="-10" dirty="0">
                <a:solidFill>
                  <a:srgbClr val="001F40"/>
                </a:solidFill>
                <a:latin typeface="Microsoft Sans Serif"/>
                <a:cs typeface="Microsoft Sans Serif"/>
              </a:rPr>
              <a:t> </a:t>
            </a:r>
            <a:r>
              <a:rPr sz="650" spc="10" dirty="0">
                <a:solidFill>
                  <a:srgbClr val="001F40"/>
                </a:solidFill>
                <a:latin typeface="Microsoft Sans Serif"/>
                <a:cs typeface="Microsoft Sans Serif"/>
              </a:rPr>
              <a:t>1</a:t>
            </a:r>
            <a:r>
              <a:rPr sz="650" spc="-15" dirty="0">
                <a:solidFill>
                  <a:srgbClr val="001F40"/>
                </a:solidFill>
                <a:latin typeface="Microsoft Sans Serif"/>
                <a:cs typeface="Microsoft Sans Serif"/>
              </a:rPr>
              <a:t> kV) </a:t>
            </a:r>
            <a:r>
              <a:rPr sz="650" spc="15" dirty="0" err="1">
                <a:solidFill>
                  <a:srgbClr val="001F40"/>
                </a:solidFill>
                <a:latin typeface="Microsoft Sans Serif"/>
                <a:cs typeface="Microsoft Sans Serif"/>
              </a:rPr>
              <a:t>Pérdida</a:t>
            </a:r>
            <a:r>
              <a:rPr sz="650" spc="-10" dirty="0">
                <a:solidFill>
                  <a:srgbClr val="001F40"/>
                </a:solidFill>
                <a:latin typeface="Microsoft Sans Serif"/>
                <a:cs typeface="Microsoft Sans Serif"/>
              </a:rPr>
              <a:t> </a:t>
            </a:r>
            <a:r>
              <a:rPr sz="650" spc="20" dirty="0" smtClean="0">
                <a:solidFill>
                  <a:srgbClr val="001F40"/>
                </a:solidFill>
                <a:latin typeface="Microsoft Sans Serif"/>
                <a:cs typeface="Microsoft Sans Serif"/>
              </a:rPr>
              <a:t>de</a:t>
            </a:r>
            <a:r>
              <a:rPr lang="es-ES" sz="650" spc="20" dirty="0" smtClean="0">
                <a:solidFill>
                  <a:srgbClr val="001F40"/>
                </a:solidFill>
                <a:latin typeface="Microsoft Sans Serif"/>
                <a:cs typeface="Microsoft Sans Serif"/>
              </a:rPr>
              <a:t> </a:t>
            </a:r>
            <a:r>
              <a:rPr sz="650" spc="25" dirty="0" err="1" smtClean="0">
                <a:solidFill>
                  <a:srgbClr val="001F40"/>
                </a:solidFill>
                <a:latin typeface="Microsoft Sans Serif"/>
                <a:cs typeface="Microsoft Sans Serif"/>
              </a:rPr>
              <a:t>continuidad</a:t>
            </a:r>
            <a:r>
              <a:rPr sz="650" spc="-10" dirty="0" smtClean="0">
                <a:solidFill>
                  <a:srgbClr val="001F40"/>
                </a:solidFill>
                <a:latin typeface="Microsoft Sans Serif"/>
                <a:cs typeface="Microsoft Sans Serif"/>
              </a:rPr>
              <a:t> </a:t>
            </a:r>
            <a:r>
              <a:rPr sz="650" spc="20" dirty="0">
                <a:solidFill>
                  <a:srgbClr val="001F40"/>
                </a:solidFill>
                <a:latin typeface="Microsoft Sans Serif"/>
                <a:cs typeface="Microsoft Sans Serif"/>
              </a:rPr>
              <a:t>del</a:t>
            </a:r>
            <a:r>
              <a:rPr sz="650" spc="-10" dirty="0">
                <a:solidFill>
                  <a:srgbClr val="001F40"/>
                </a:solidFill>
                <a:latin typeface="Microsoft Sans Serif"/>
                <a:cs typeface="Microsoft Sans Serif"/>
              </a:rPr>
              <a:t> </a:t>
            </a:r>
            <a:r>
              <a:rPr sz="650" spc="5" dirty="0">
                <a:solidFill>
                  <a:srgbClr val="001F40"/>
                </a:solidFill>
                <a:latin typeface="Microsoft Sans Serif"/>
                <a:cs typeface="Microsoft Sans Serif"/>
              </a:rPr>
              <a:t>Servicio</a:t>
            </a:r>
            <a:endParaRPr sz="650" dirty="0">
              <a:latin typeface="Microsoft Sans Serif"/>
              <a:cs typeface="Microsoft Sans Serif"/>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TotalTime>
  <Words>11741</Words>
  <Application>Microsoft Office PowerPoint</Application>
  <PresentationFormat>Personalizado</PresentationFormat>
  <Paragraphs>905</Paragraphs>
  <Slides>29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29</vt:i4>
      </vt:variant>
    </vt:vector>
  </HeadingPairs>
  <TitlesOfParts>
    <vt:vector size="34" baseType="lpstr">
      <vt:lpstr>Arial</vt:lpstr>
      <vt:lpstr>Calibri</vt:lpstr>
      <vt:lpstr>Microsoft Sans Serif</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Mining Power System</dc:title>
  <dc:subject>Not provided</dc:subject>
  <dc:creator>Wärtsilä Energy</dc:creator>
  <cp:keywords>Not provided</cp:keywords>
  <cp:lastModifiedBy>Marita</cp:lastModifiedBy>
  <cp:revision>46</cp:revision>
  <dcterms:created xsi:type="dcterms:W3CDTF">2023-06-13T16:37:16Z</dcterms:created>
  <dcterms:modified xsi:type="dcterms:W3CDTF">2023-06-14T00:24:29Z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2019-06-24T00:00:00Z</vt:filetime>
  </property>
  <property fmtid="{D5CDD505-2E9C-101B-9397-08002B2CF9AE}" pid="3" name="Creator">
    <vt:lpwstr>Adobe InDesign 16.2 (Windows)</vt:lpwstr>
  </property>
  <property fmtid="{D5CDD505-2E9C-101B-9397-08002B2CF9AE}" pid="4" name="LastSaved">
    <vt:filetime>2023-06-13T00:00:00Z</vt:filetime>
  </property>
</Properties>
</file>